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9144000" cy="6858000" type="screen4x3"/>
  <p:notesSz cx="6858000" cy="9144000"/>
  <p:custDataLst>
    <p:tags r:id="rId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7" d="100"/>
          <a:sy n="117" d="100"/>
        </p:scale>
        <p:origin x="133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gs" Target="tags/tag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629345-A4A5-49F6-B140-2576AF4ED579}" type="datetimeFigureOut">
              <a:rPr lang="en-US" smtClean="0"/>
              <a:t>4/6/2017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A5525B-8F52-4666-90A9-423BBE2B4F51}" type="slidenum">
              <a:rPr lang="en-US" smtClean="0"/>
              <a:t>‹#›</a:t>
            </a:fld>
            <a:endParaRPr lang="en-US"/>
          </a:p>
        </p:txBody>
      </p:sp>
    </p:spTree>
    <p:extLst>
      <p:ext uri="{BB962C8B-B14F-4D97-AF65-F5344CB8AC3E}">
        <p14:creationId xmlns:p14="http://schemas.microsoft.com/office/powerpoint/2010/main" val="2223078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4408C9-FED1-4E25-9635-FC524EB95CF3}" type="slidenum">
              <a:rPr lang="en-US" smtClean="0"/>
              <a:pPr/>
              <a:t>1</a:t>
            </a:fld>
            <a:endParaRPr lang="en-US"/>
          </a:p>
        </p:txBody>
      </p:sp>
    </p:spTree>
    <p:extLst>
      <p:ext uri="{BB962C8B-B14F-4D97-AF65-F5344CB8AC3E}">
        <p14:creationId xmlns:p14="http://schemas.microsoft.com/office/powerpoint/2010/main" val="3746395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04408C9-FED1-4E25-9635-FC524EB95CF3}" type="slidenum">
              <a:rPr lang="en-US" smtClean="0"/>
              <a:pPr/>
              <a:t>2</a:t>
            </a:fld>
            <a:endParaRPr lang="en-US"/>
          </a:p>
        </p:txBody>
      </p:sp>
    </p:spTree>
    <p:extLst>
      <p:ext uri="{BB962C8B-B14F-4D97-AF65-F5344CB8AC3E}">
        <p14:creationId xmlns:p14="http://schemas.microsoft.com/office/powerpoint/2010/main" val="1489153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B708AA-C074-44E8-AAE2-FA010715A73C}"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8277B-504B-4772-A818-2D43572C937F}" type="slidenum">
              <a:rPr lang="en-US" smtClean="0"/>
              <a:t>‹#›</a:t>
            </a:fld>
            <a:endParaRPr lang="en-US"/>
          </a:p>
        </p:txBody>
      </p:sp>
    </p:spTree>
    <p:extLst>
      <p:ext uri="{BB962C8B-B14F-4D97-AF65-F5344CB8AC3E}">
        <p14:creationId xmlns:p14="http://schemas.microsoft.com/office/powerpoint/2010/main" val="3436302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B708AA-C074-44E8-AAE2-FA010715A73C}"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8277B-504B-4772-A818-2D43572C937F}" type="slidenum">
              <a:rPr lang="en-US" smtClean="0"/>
              <a:t>‹#›</a:t>
            </a:fld>
            <a:endParaRPr lang="en-US"/>
          </a:p>
        </p:txBody>
      </p:sp>
    </p:spTree>
    <p:extLst>
      <p:ext uri="{BB962C8B-B14F-4D97-AF65-F5344CB8AC3E}">
        <p14:creationId xmlns:p14="http://schemas.microsoft.com/office/powerpoint/2010/main" val="3558494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B708AA-C074-44E8-AAE2-FA010715A73C}"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8277B-504B-4772-A818-2D43572C937F}" type="slidenum">
              <a:rPr lang="en-US" smtClean="0"/>
              <a:t>‹#›</a:t>
            </a:fld>
            <a:endParaRPr lang="en-US"/>
          </a:p>
        </p:txBody>
      </p:sp>
    </p:spTree>
    <p:extLst>
      <p:ext uri="{BB962C8B-B14F-4D97-AF65-F5344CB8AC3E}">
        <p14:creationId xmlns:p14="http://schemas.microsoft.com/office/powerpoint/2010/main" val="2323265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B708AA-C074-44E8-AAE2-FA010715A73C}"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8277B-504B-4772-A818-2D43572C937F}" type="slidenum">
              <a:rPr lang="en-US" smtClean="0"/>
              <a:t>‹#›</a:t>
            </a:fld>
            <a:endParaRPr lang="en-US"/>
          </a:p>
        </p:txBody>
      </p:sp>
    </p:spTree>
    <p:extLst>
      <p:ext uri="{BB962C8B-B14F-4D97-AF65-F5344CB8AC3E}">
        <p14:creationId xmlns:p14="http://schemas.microsoft.com/office/powerpoint/2010/main" val="3858573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8B708AA-C074-44E8-AAE2-FA010715A73C}" type="datetimeFigureOut">
              <a:rPr lang="en-US" smtClean="0"/>
              <a:t>4/6/2017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8277B-504B-4772-A818-2D43572C937F}" type="slidenum">
              <a:rPr lang="en-US" smtClean="0"/>
              <a:t>‹#›</a:t>
            </a:fld>
            <a:endParaRPr lang="en-US"/>
          </a:p>
        </p:txBody>
      </p:sp>
    </p:spTree>
    <p:extLst>
      <p:ext uri="{BB962C8B-B14F-4D97-AF65-F5344CB8AC3E}">
        <p14:creationId xmlns:p14="http://schemas.microsoft.com/office/powerpoint/2010/main" val="170516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8B708AA-C074-44E8-AAE2-FA010715A73C}" type="datetimeFigureOut">
              <a:rPr lang="en-US" smtClean="0"/>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8277B-504B-4772-A818-2D43572C937F}" type="slidenum">
              <a:rPr lang="en-US" smtClean="0"/>
              <a:t>‹#›</a:t>
            </a:fld>
            <a:endParaRPr lang="en-US"/>
          </a:p>
        </p:txBody>
      </p:sp>
    </p:spTree>
    <p:extLst>
      <p:ext uri="{BB962C8B-B14F-4D97-AF65-F5344CB8AC3E}">
        <p14:creationId xmlns:p14="http://schemas.microsoft.com/office/powerpoint/2010/main" val="3844224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8B708AA-C074-44E8-AAE2-FA010715A73C}" type="datetimeFigureOut">
              <a:rPr lang="en-US" smtClean="0"/>
              <a:t>4/6/2017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8277B-504B-4772-A818-2D43572C937F}" type="slidenum">
              <a:rPr lang="en-US" smtClean="0"/>
              <a:t>‹#›</a:t>
            </a:fld>
            <a:endParaRPr lang="en-US"/>
          </a:p>
        </p:txBody>
      </p:sp>
    </p:spTree>
    <p:extLst>
      <p:ext uri="{BB962C8B-B14F-4D97-AF65-F5344CB8AC3E}">
        <p14:creationId xmlns:p14="http://schemas.microsoft.com/office/powerpoint/2010/main" val="293591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8B708AA-C074-44E8-AAE2-FA010715A73C}" type="datetimeFigureOut">
              <a:rPr lang="en-US" smtClean="0"/>
              <a:t>4/6/2017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8277B-504B-4772-A818-2D43572C937F}" type="slidenum">
              <a:rPr lang="en-US" smtClean="0"/>
              <a:t>‹#›</a:t>
            </a:fld>
            <a:endParaRPr lang="en-US"/>
          </a:p>
        </p:txBody>
      </p:sp>
    </p:spTree>
    <p:extLst>
      <p:ext uri="{BB962C8B-B14F-4D97-AF65-F5344CB8AC3E}">
        <p14:creationId xmlns:p14="http://schemas.microsoft.com/office/powerpoint/2010/main" val="1436748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B708AA-C074-44E8-AAE2-FA010715A73C}" type="datetimeFigureOut">
              <a:rPr lang="en-US" smtClean="0"/>
              <a:t>4/6/2017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8277B-504B-4772-A818-2D43572C937F}" type="slidenum">
              <a:rPr lang="en-US" smtClean="0"/>
              <a:t>‹#›</a:t>
            </a:fld>
            <a:endParaRPr lang="en-US"/>
          </a:p>
        </p:txBody>
      </p:sp>
    </p:spTree>
    <p:extLst>
      <p:ext uri="{BB962C8B-B14F-4D97-AF65-F5344CB8AC3E}">
        <p14:creationId xmlns:p14="http://schemas.microsoft.com/office/powerpoint/2010/main" val="28655397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8B708AA-C074-44E8-AAE2-FA010715A73C}" type="datetimeFigureOut">
              <a:rPr lang="en-US" smtClean="0"/>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8277B-504B-4772-A818-2D43572C937F}" type="slidenum">
              <a:rPr lang="en-US" smtClean="0"/>
              <a:t>‹#›</a:t>
            </a:fld>
            <a:endParaRPr lang="en-US"/>
          </a:p>
        </p:txBody>
      </p:sp>
    </p:spTree>
    <p:extLst>
      <p:ext uri="{BB962C8B-B14F-4D97-AF65-F5344CB8AC3E}">
        <p14:creationId xmlns:p14="http://schemas.microsoft.com/office/powerpoint/2010/main" val="863914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8B708AA-C074-44E8-AAE2-FA010715A73C}" type="datetimeFigureOut">
              <a:rPr lang="en-US" smtClean="0"/>
              <a:t>4/6/2017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8277B-504B-4772-A818-2D43572C937F}" type="slidenum">
              <a:rPr lang="en-US" smtClean="0"/>
              <a:t>‹#›</a:t>
            </a:fld>
            <a:endParaRPr lang="en-US"/>
          </a:p>
        </p:txBody>
      </p:sp>
    </p:spTree>
    <p:extLst>
      <p:ext uri="{BB962C8B-B14F-4D97-AF65-F5344CB8AC3E}">
        <p14:creationId xmlns:p14="http://schemas.microsoft.com/office/powerpoint/2010/main" val="3474996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B708AA-C074-44E8-AAE2-FA010715A73C}" type="datetimeFigureOut">
              <a:rPr lang="en-US" smtClean="0"/>
              <a:t>4/6/2017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8277B-504B-4772-A818-2D43572C937F}" type="slidenum">
              <a:rPr lang="en-US" smtClean="0"/>
              <a:t>‹#›</a:t>
            </a:fld>
            <a:endParaRPr lang="en-US"/>
          </a:p>
        </p:txBody>
      </p:sp>
    </p:spTree>
    <p:extLst>
      <p:ext uri="{BB962C8B-B14F-4D97-AF65-F5344CB8AC3E}">
        <p14:creationId xmlns:p14="http://schemas.microsoft.com/office/powerpoint/2010/main" val="42594283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feynmanlectures.caltech.edu/II_26.html" TargetMode="External"/><Relationship Id="rId3" Type="http://schemas.openxmlformats.org/officeDocument/2006/relationships/notesSlide" Target="../notesSlides/notesSlide1.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w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image" Target="../media/image7.png"/><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Box 9"/>
          <p:cNvSpPr txBox="1">
            <a:spLocks noChangeArrowheads="1"/>
          </p:cNvSpPr>
          <p:nvPr/>
        </p:nvSpPr>
        <p:spPr bwMode="auto">
          <a:xfrm>
            <a:off x="1116083" y="224011"/>
            <a:ext cx="9296400" cy="400110"/>
          </a:xfrm>
          <a:prstGeom prst="rect">
            <a:avLst/>
          </a:prstGeom>
          <a:noFill/>
          <a:ln w="9525">
            <a:noFill/>
            <a:miter lim="800000"/>
            <a:headEnd/>
            <a:tailEnd/>
          </a:ln>
        </p:spPr>
        <p:txBody>
          <a:bodyPr wrap="square">
            <a:spAutoFit/>
          </a:bodyPr>
          <a:lstStyle/>
          <a:p>
            <a:r>
              <a:rPr lang="en-US" sz="2000" b="1" dirty="0" smtClean="0">
                <a:solidFill>
                  <a:srgbClr val="0070C0"/>
                </a:solidFill>
                <a:latin typeface="Comic Sans MS" pitchFamily="66" charset="0"/>
              </a:rPr>
              <a:t>Relativistic origin of B-field of a moving charge</a:t>
            </a:r>
            <a:endParaRPr lang="en-US" sz="2000" b="1" dirty="0">
              <a:solidFill>
                <a:srgbClr val="0070C0"/>
              </a:solidFill>
              <a:latin typeface="Comic Sans MS" pitchFamily="66" charset="0"/>
            </a:endParaRPr>
          </a:p>
        </p:txBody>
      </p:sp>
      <p:graphicFrame>
        <p:nvGraphicFramePr>
          <p:cNvPr id="13" name="Object 1"/>
          <p:cNvGraphicFramePr>
            <a:graphicFrameLocks noChangeAspect="1"/>
          </p:cNvGraphicFramePr>
          <p:nvPr>
            <p:extLst>
              <p:ext uri="{D42A27DB-BD31-4B8C-83A1-F6EECF244321}">
                <p14:modId xmlns:p14="http://schemas.microsoft.com/office/powerpoint/2010/main" val="74713487"/>
              </p:ext>
            </p:extLst>
          </p:nvPr>
        </p:nvGraphicFramePr>
        <p:xfrm>
          <a:off x="5653089" y="1145175"/>
          <a:ext cx="1474332" cy="652918"/>
        </p:xfrm>
        <a:graphic>
          <a:graphicData uri="http://schemas.openxmlformats.org/presentationml/2006/ole">
            <mc:AlternateContent xmlns:mc="http://schemas.openxmlformats.org/markup-compatibility/2006">
              <mc:Choice xmlns:v="urn:schemas-microsoft-com:vml" Requires="v">
                <p:oleObj spid="_x0000_s1067" name="Equation" r:id="rId4" imgW="888840" imgH="393480" progId="Equation.DSMT4">
                  <p:embed/>
                </p:oleObj>
              </mc:Choice>
              <mc:Fallback>
                <p:oleObj name="Equation" r:id="rId4" imgW="888840" imgH="393480" progId="Equation.DSMT4">
                  <p:embed/>
                  <p:pic>
                    <p:nvPicPr>
                      <p:cNvPr id="13"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53089" y="1145175"/>
                        <a:ext cx="1474332" cy="652918"/>
                      </a:xfrm>
                      <a:prstGeom prst="rect">
                        <a:avLst/>
                      </a:prstGeom>
                      <a:noFill/>
                      <a:extLst/>
                    </p:spPr>
                  </p:pic>
                </p:oleObj>
              </mc:Fallback>
            </mc:AlternateContent>
          </a:graphicData>
        </a:graphic>
      </p:graphicFrame>
      <p:sp>
        <p:nvSpPr>
          <p:cNvPr id="36" name="TextBox 35"/>
          <p:cNvSpPr txBox="1"/>
          <p:nvPr/>
        </p:nvSpPr>
        <p:spPr>
          <a:xfrm>
            <a:off x="533400" y="1295400"/>
            <a:ext cx="5291139" cy="369332"/>
          </a:xfrm>
          <a:prstGeom prst="rect">
            <a:avLst/>
          </a:prstGeom>
          <a:noFill/>
        </p:spPr>
        <p:txBody>
          <a:bodyPr wrap="square" rtlCol="0">
            <a:spAutoFit/>
          </a:bodyPr>
          <a:lstStyle/>
          <a:p>
            <a:pPr defTabSz="914400"/>
            <a:r>
              <a:rPr lang="en-US" dirty="0" smtClean="0">
                <a:solidFill>
                  <a:prstClr val="black"/>
                </a:solidFill>
                <a:latin typeface="Comic Sans MS" pitchFamily="66" charset="0"/>
              </a:rPr>
              <a:t>Our textbook states “experiments show” that</a:t>
            </a:r>
            <a:endParaRPr lang="en-US" baseline="-25000" dirty="0">
              <a:solidFill>
                <a:prstClr val="black"/>
              </a:solidFill>
              <a:latin typeface="Comic Sans MS" pitchFamily="66" charset="0"/>
            </a:endParaRPr>
          </a:p>
        </p:txBody>
      </p:sp>
      <p:sp>
        <p:nvSpPr>
          <p:cNvPr id="37" name="Oval 36"/>
          <p:cNvSpPr/>
          <p:nvPr/>
        </p:nvSpPr>
        <p:spPr>
          <a:xfrm>
            <a:off x="228600" y="1371600"/>
            <a:ext cx="228600" cy="228600"/>
          </a:xfrm>
          <a:prstGeom prst="ellipse">
            <a:avLst/>
          </a:prstGeom>
          <a:solidFill>
            <a:srgbClr val="F79646"/>
          </a:solidFill>
          <a:ln w="25400" cap="flat" cmpd="sng" algn="ctr">
            <a:solidFill>
              <a:srgbClr val="F79646">
                <a:shade val="50000"/>
              </a:srgbClr>
            </a:solidFill>
            <a:prstDash val="solid"/>
          </a:ln>
          <a:effectLst>
            <a:glow rad="101600">
              <a:srgbClr val="4BACC6">
                <a:satMod val="175000"/>
                <a:alpha val="40000"/>
              </a:srgbClr>
            </a:glow>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mc:AlternateContent xmlns:mc="http://schemas.openxmlformats.org/markup-compatibility/2006">
        <mc:Choice xmlns:a14="http://schemas.microsoft.com/office/drawing/2010/main" Requires="a14">
          <p:sp>
            <p:nvSpPr>
              <p:cNvPr id="3" name="Rectangle 2"/>
              <p:cNvSpPr/>
              <p:nvPr/>
            </p:nvSpPr>
            <p:spPr>
              <a:xfrm>
                <a:off x="533400" y="1960547"/>
                <a:ext cx="8180445" cy="762645"/>
              </a:xfrm>
              <a:prstGeom prst="rect">
                <a:avLst/>
              </a:prstGeom>
            </p:spPr>
            <p:txBody>
              <a:bodyPr wrap="none">
                <a:spAutoFit/>
              </a:bodyPr>
              <a:lstStyle/>
              <a:p>
                <a:r>
                  <a:rPr lang="en-US" dirty="0" smtClean="0">
                    <a:solidFill>
                      <a:prstClr val="black"/>
                    </a:solidFill>
                    <a:latin typeface="Comic Sans MS" pitchFamily="66" charset="0"/>
                  </a:rPr>
                  <a:t>We know already that special relativity explains that a current, I, flowing </a:t>
                </a:r>
              </a:p>
              <a:p>
                <a:r>
                  <a:rPr lang="en-US" dirty="0">
                    <a:solidFill>
                      <a:prstClr val="black"/>
                    </a:solidFill>
                    <a:latin typeface="Comic Sans MS" pitchFamily="66" charset="0"/>
                  </a:rPr>
                  <a:t>t</a:t>
                </a:r>
                <a:r>
                  <a:rPr lang="en-US" dirty="0" smtClean="0">
                    <a:solidFill>
                      <a:prstClr val="black"/>
                    </a:solidFill>
                    <a:latin typeface="Comic Sans MS" pitchFamily="66" charset="0"/>
                  </a:rPr>
                  <a:t>hrough a straight wire creates a B-field </a:t>
                </a:r>
                <a14:m>
                  <m:oMath xmlns:m="http://schemas.openxmlformats.org/officeDocument/2006/math">
                    <m:r>
                      <a:rPr lang="en-US" b="0" i="1" smtClean="0">
                        <a:solidFill>
                          <a:prstClr val="black"/>
                        </a:solidFill>
                        <a:latin typeface="Cambria Math" panose="02040503050406030204" pitchFamily="18" charset="0"/>
                      </a:rPr>
                      <m:t>𝐵</m:t>
                    </m:r>
                    <m:r>
                      <a:rPr lang="en-US" b="0" i="1" smtClean="0">
                        <a:solidFill>
                          <a:prstClr val="black"/>
                        </a:solidFill>
                        <a:latin typeface="Cambria Math" panose="02040503050406030204" pitchFamily="18" charset="0"/>
                      </a:rPr>
                      <m:t>=</m:t>
                    </m:r>
                    <m:f>
                      <m:fPr>
                        <m:ctrlPr>
                          <a:rPr lang="en-US" b="0" i="1" smtClean="0">
                            <a:solidFill>
                              <a:prstClr val="black"/>
                            </a:solidFill>
                            <a:latin typeface="Cambria Math" panose="02040503050406030204" pitchFamily="18" charset="0"/>
                          </a:rPr>
                        </m:ctrlPr>
                      </m:fPr>
                      <m:num>
                        <m:sSub>
                          <m:sSubPr>
                            <m:ctrlPr>
                              <a:rPr lang="en-US" b="0" i="1" smtClean="0">
                                <a:solidFill>
                                  <a:prstClr val="black"/>
                                </a:solidFill>
                                <a:latin typeface="Cambria Math" panose="02040503050406030204" pitchFamily="18" charset="0"/>
                              </a:rPr>
                            </m:ctrlPr>
                          </m:sSubPr>
                          <m:e>
                            <m:r>
                              <a:rPr lang="en-US" b="0" i="1" smtClean="0">
                                <a:solidFill>
                                  <a:prstClr val="black"/>
                                </a:solidFill>
                                <a:latin typeface="Cambria Math" panose="02040503050406030204" pitchFamily="18" charset="0"/>
                              </a:rPr>
                              <m:t>𝜇</m:t>
                            </m:r>
                          </m:e>
                          <m:sub>
                            <m:r>
                              <a:rPr lang="en-US" b="0" i="1" smtClean="0">
                                <a:solidFill>
                                  <a:prstClr val="black"/>
                                </a:solidFill>
                                <a:latin typeface="Cambria Math" panose="02040503050406030204" pitchFamily="18" charset="0"/>
                              </a:rPr>
                              <m:t>0</m:t>
                            </m:r>
                          </m:sub>
                        </m:sSub>
                        <m:r>
                          <a:rPr lang="en-US" b="0" i="1" smtClean="0">
                            <a:solidFill>
                              <a:prstClr val="black"/>
                            </a:solidFill>
                            <a:latin typeface="Cambria Math" panose="02040503050406030204" pitchFamily="18" charset="0"/>
                          </a:rPr>
                          <m:t>𝐼</m:t>
                        </m:r>
                      </m:num>
                      <m:den>
                        <m:r>
                          <a:rPr lang="en-US" b="0" i="1" smtClean="0">
                            <a:solidFill>
                              <a:prstClr val="black"/>
                            </a:solidFill>
                            <a:latin typeface="Cambria Math" panose="02040503050406030204" pitchFamily="18" charset="0"/>
                          </a:rPr>
                          <m:t>2</m:t>
                        </m:r>
                        <m:r>
                          <a:rPr lang="en-US" b="0" i="1" smtClean="0">
                            <a:solidFill>
                              <a:prstClr val="black"/>
                            </a:solidFill>
                            <a:latin typeface="Cambria Math" panose="02040503050406030204" pitchFamily="18" charset="0"/>
                          </a:rPr>
                          <m:t>𝜋</m:t>
                        </m:r>
                        <m:r>
                          <a:rPr lang="en-US" b="0" i="1" smtClean="0">
                            <a:solidFill>
                              <a:prstClr val="black"/>
                            </a:solidFill>
                            <a:latin typeface="Cambria Math" panose="02040503050406030204" pitchFamily="18" charset="0"/>
                          </a:rPr>
                          <m:t>𝑅</m:t>
                        </m:r>
                      </m:den>
                    </m:f>
                  </m:oMath>
                </a14:m>
                <a:endParaRPr lang="en-US" dirty="0"/>
              </a:p>
            </p:txBody>
          </p:sp>
        </mc:Choice>
        <mc:Fallback>
          <p:sp>
            <p:nvSpPr>
              <p:cNvPr id="3" name="Rectangle 2"/>
              <p:cNvSpPr>
                <a:spLocks noRot="1" noChangeAspect="1" noMove="1" noResize="1" noEditPoints="1" noAdjustHandles="1" noChangeArrowheads="1" noChangeShapeType="1" noTextEdit="1"/>
              </p:cNvSpPr>
              <p:nvPr/>
            </p:nvSpPr>
            <p:spPr>
              <a:xfrm>
                <a:off x="533400" y="1960547"/>
                <a:ext cx="8180445" cy="762645"/>
              </a:xfrm>
              <a:prstGeom prst="rect">
                <a:avLst/>
              </a:prstGeom>
              <a:blipFill>
                <a:blip r:embed="rId6"/>
                <a:stretch>
                  <a:fillRect l="-671" t="-4000" b="-480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 name="Rectangle 3"/>
              <p:cNvSpPr/>
              <p:nvPr/>
            </p:nvSpPr>
            <p:spPr>
              <a:xfrm>
                <a:off x="533400" y="3057728"/>
                <a:ext cx="6989477" cy="485646"/>
              </a:xfrm>
              <a:prstGeom prst="rect">
                <a:avLst/>
              </a:prstGeom>
            </p:spPr>
            <p:txBody>
              <a:bodyPr wrap="none">
                <a:spAutoFit/>
              </a:bodyPr>
              <a:lstStyle/>
              <a:p>
                <a:r>
                  <a:rPr lang="en-US" dirty="0">
                    <a:solidFill>
                      <a:prstClr val="black"/>
                    </a:solidFill>
                    <a:latin typeface="Comic Sans MS" pitchFamily="66" charset="0"/>
                  </a:rPr>
                  <a:t>We </a:t>
                </a:r>
                <a:r>
                  <a:rPr lang="en-US" dirty="0" smtClean="0">
                    <a:solidFill>
                      <a:prstClr val="black"/>
                    </a:solidFill>
                    <a:latin typeface="Comic Sans MS" pitchFamily="66" charset="0"/>
                  </a:rPr>
                  <a:t>also showed that </a:t>
                </a:r>
                <a14:m>
                  <m:oMath xmlns:m="http://schemas.openxmlformats.org/officeDocument/2006/math">
                    <m:r>
                      <a:rPr lang="en-US" i="1">
                        <a:solidFill>
                          <a:prstClr val="black"/>
                        </a:solidFill>
                        <a:latin typeface="Cambria Math" panose="02040503050406030204" pitchFamily="18" charset="0"/>
                      </a:rPr>
                      <m:t>𝐵</m:t>
                    </m:r>
                    <m:r>
                      <a:rPr lang="en-US" i="1">
                        <a:solidFill>
                          <a:prstClr val="black"/>
                        </a:solidFill>
                        <a:latin typeface="Cambria Math" panose="02040503050406030204" pitchFamily="18" charset="0"/>
                      </a:rPr>
                      <m:t>=</m:t>
                    </m:r>
                    <m:f>
                      <m:fPr>
                        <m:ctrlPr>
                          <a:rPr lang="en-US" i="1">
                            <a:solidFill>
                              <a:prstClr val="black"/>
                            </a:solidFill>
                            <a:latin typeface="Cambria Math" panose="02040503050406030204" pitchFamily="18" charset="0"/>
                          </a:rPr>
                        </m:ctrlPr>
                      </m:fPr>
                      <m:num>
                        <m:sSub>
                          <m:sSubPr>
                            <m:ctrlPr>
                              <a:rPr lang="en-US" i="1">
                                <a:solidFill>
                                  <a:prstClr val="black"/>
                                </a:solidFill>
                                <a:latin typeface="Cambria Math" panose="02040503050406030204" pitchFamily="18" charset="0"/>
                              </a:rPr>
                            </m:ctrlPr>
                          </m:sSubPr>
                          <m:e>
                            <m:r>
                              <a:rPr lang="en-US" i="1">
                                <a:solidFill>
                                  <a:prstClr val="black"/>
                                </a:solidFill>
                                <a:latin typeface="Cambria Math" panose="02040503050406030204" pitchFamily="18" charset="0"/>
                              </a:rPr>
                              <m:t>𝜇</m:t>
                            </m:r>
                          </m:e>
                          <m:sub>
                            <m:r>
                              <a:rPr lang="en-US" i="1">
                                <a:solidFill>
                                  <a:prstClr val="black"/>
                                </a:solidFill>
                                <a:latin typeface="Cambria Math" panose="02040503050406030204" pitchFamily="18" charset="0"/>
                              </a:rPr>
                              <m:t>0</m:t>
                            </m:r>
                          </m:sub>
                        </m:sSub>
                        <m:r>
                          <a:rPr lang="en-US" i="1">
                            <a:solidFill>
                              <a:prstClr val="black"/>
                            </a:solidFill>
                            <a:latin typeface="Cambria Math" panose="02040503050406030204" pitchFamily="18" charset="0"/>
                          </a:rPr>
                          <m:t>𝐼</m:t>
                        </m:r>
                      </m:num>
                      <m:den>
                        <m:r>
                          <a:rPr lang="en-US" i="1">
                            <a:solidFill>
                              <a:prstClr val="black"/>
                            </a:solidFill>
                            <a:latin typeface="Cambria Math" panose="02040503050406030204" pitchFamily="18" charset="0"/>
                          </a:rPr>
                          <m:t>2</m:t>
                        </m:r>
                        <m:r>
                          <a:rPr lang="en-US" i="1">
                            <a:solidFill>
                              <a:prstClr val="black"/>
                            </a:solidFill>
                            <a:latin typeface="Cambria Math" panose="02040503050406030204" pitchFamily="18" charset="0"/>
                          </a:rPr>
                          <m:t>𝜋</m:t>
                        </m:r>
                        <m:r>
                          <a:rPr lang="en-US" i="1">
                            <a:solidFill>
                              <a:prstClr val="black"/>
                            </a:solidFill>
                            <a:latin typeface="Cambria Math" panose="02040503050406030204" pitchFamily="18" charset="0"/>
                          </a:rPr>
                          <m:t>𝑅</m:t>
                        </m:r>
                      </m:den>
                    </m:f>
                  </m:oMath>
                </a14:m>
                <a:r>
                  <a:rPr lang="en-US" dirty="0" smtClean="0">
                    <a:solidFill>
                      <a:prstClr val="black"/>
                    </a:solidFill>
                    <a:latin typeface="Comic Sans MS" pitchFamily="66" charset="0"/>
                  </a:rPr>
                  <a:t> can be derived via integration of  </a:t>
                </a:r>
                <a:endParaRPr lang="en-US" dirty="0"/>
              </a:p>
            </p:txBody>
          </p:sp>
        </mc:Choice>
        <mc:Fallback>
          <p:sp>
            <p:nvSpPr>
              <p:cNvPr id="4" name="Rectangle 3"/>
              <p:cNvSpPr>
                <a:spLocks noRot="1" noChangeAspect="1" noMove="1" noResize="1" noEditPoints="1" noAdjustHandles="1" noChangeArrowheads="1" noChangeShapeType="1" noTextEdit="1"/>
              </p:cNvSpPr>
              <p:nvPr/>
            </p:nvSpPr>
            <p:spPr>
              <a:xfrm>
                <a:off x="533400" y="3057728"/>
                <a:ext cx="6989477" cy="485646"/>
              </a:xfrm>
              <a:prstGeom prst="rect">
                <a:avLst/>
              </a:prstGeom>
              <a:blipFill>
                <a:blip r:embed="rId7"/>
                <a:stretch>
                  <a:fillRect l="-785" b="-8861"/>
                </a:stretch>
              </a:blipFill>
            </p:spPr>
            <p:txBody>
              <a:bodyPr/>
              <a:lstStyle/>
              <a:p>
                <a:r>
                  <a:rPr lang="en-US">
                    <a:noFill/>
                  </a:rPr>
                  <a:t> </a:t>
                </a:r>
              </a:p>
            </p:txBody>
          </p:sp>
        </mc:Fallback>
      </mc:AlternateContent>
      <p:graphicFrame>
        <p:nvGraphicFramePr>
          <p:cNvPr id="38" name="Object 1"/>
          <p:cNvGraphicFramePr>
            <a:graphicFrameLocks noChangeAspect="1"/>
          </p:cNvGraphicFramePr>
          <p:nvPr>
            <p:extLst>
              <p:ext uri="{D42A27DB-BD31-4B8C-83A1-F6EECF244321}">
                <p14:modId xmlns:p14="http://schemas.microsoft.com/office/powerpoint/2010/main" val="1244568452"/>
              </p:ext>
            </p:extLst>
          </p:nvPr>
        </p:nvGraphicFramePr>
        <p:xfrm>
          <a:off x="7342927" y="2982834"/>
          <a:ext cx="1370918" cy="607121"/>
        </p:xfrm>
        <a:graphic>
          <a:graphicData uri="http://schemas.openxmlformats.org/presentationml/2006/ole">
            <mc:AlternateContent xmlns:mc="http://schemas.openxmlformats.org/markup-compatibility/2006">
              <mc:Choice xmlns:v="urn:schemas-microsoft-com:vml" Requires="v">
                <p:oleObj spid="_x0000_s1068" name="Equation" r:id="rId4" imgW="888840" imgH="393480" progId="Equation.DSMT4">
                  <p:embed/>
                </p:oleObj>
              </mc:Choice>
              <mc:Fallback>
                <p:oleObj name="Equation" r:id="rId4" imgW="888840" imgH="393480" progId="Equation.DSMT4">
                  <p:embed/>
                  <p:pic>
                    <p:nvPicPr>
                      <p:cNvPr id="13"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42927" y="2982834"/>
                        <a:ext cx="1370918" cy="607121"/>
                      </a:xfrm>
                      <a:prstGeom prst="rect">
                        <a:avLst/>
                      </a:prstGeom>
                      <a:noFill/>
                      <a:extLst/>
                    </p:spPr>
                  </p:pic>
                </p:oleObj>
              </mc:Fallback>
            </mc:AlternateContent>
          </a:graphicData>
        </a:graphic>
      </p:graphicFrame>
      <p:sp>
        <p:nvSpPr>
          <p:cNvPr id="39" name="AutoShape 7"/>
          <p:cNvSpPr>
            <a:spLocks noChangeArrowheads="1"/>
          </p:cNvSpPr>
          <p:nvPr/>
        </p:nvSpPr>
        <p:spPr bwMode="auto">
          <a:xfrm>
            <a:off x="381000" y="4311027"/>
            <a:ext cx="304800" cy="152400"/>
          </a:xfrm>
          <a:prstGeom prst="rightArrow">
            <a:avLst>
              <a:gd name="adj1" fmla="val 50000"/>
              <a:gd name="adj2" fmla="val 33333"/>
            </a:avLst>
          </a:prstGeom>
          <a:solidFill>
            <a:srgbClr val="FF0000"/>
          </a:solidFill>
          <a:ln w="9525">
            <a:solidFill>
              <a:schemeClr val="tx1"/>
            </a:solidFill>
            <a:miter lim="800000"/>
            <a:headEnd/>
            <a:tailEnd/>
          </a:ln>
          <a:scene3d>
            <a:camera prst="orthographicFront"/>
            <a:lightRig rig="threePt" dir="t"/>
          </a:scene3d>
          <a:sp3d>
            <a:bevelT/>
          </a:sp3d>
        </p:spPr>
        <p:txBody>
          <a:bodyPr wrap="none" anchor="ctr"/>
          <a:lstStyle/>
          <a:p>
            <a:endParaRPr lang="en-US"/>
          </a:p>
        </p:txBody>
      </p:sp>
      <p:graphicFrame>
        <p:nvGraphicFramePr>
          <p:cNvPr id="40" name="Object 1"/>
          <p:cNvGraphicFramePr>
            <a:graphicFrameLocks noChangeAspect="1"/>
          </p:cNvGraphicFramePr>
          <p:nvPr>
            <p:extLst>
              <p:ext uri="{D42A27DB-BD31-4B8C-83A1-F6EECF244321}">
                <p14:modId xmlns:p14="http://schemas.microsoft.com/office/powerpoint/2010/main" val="1329672324"/>
              </p:ext>
            </p:extLst>
          </p:nvPr>
        </p:nvGraphicFramePr>
        <p:xfrm>
          <a:off x="853850" y="4055554"/>
          <a:ext cx="1474332" cy="652918"/>
        </p:xfrm>
        <a:graphic>
          <a:graphicData uri="http://schemas.openxmlformats.org/presentationml/2006/ole">
            <mc:AlternateContent xmlns:mc="http://schemas.openxmlformats.org/markup-compatibility/2006">
              <mc:Choice xmlns:v="urn:schemas-microsoft-com:vml" Requires="v">
                <p:oleObj spid="_x0000_s1069" name="Equation" r:id="rId4" imgW="888840" imgH="393480" progId="Equation.DSMT4">
                  <p:embed/>
                </p:oleObj>
              </mc:Choice>
              <mc:Fallback>
                <p:oleObj name="Equation" r:id="rId4" imgW="888840" imgH="393480" progId="Equation.DSMT4">
                  <p:embed/>
                  <p:pic>
                    <p:nvPicPr>
                      <p:cNvPr id="13"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3850" y="4055554"/>
                        <a:ext cx="1474332" cy="652918"/>
                      </a:xfrm>
                      <a:prstGeom prst="rect">
                        <a:avLst/>
                      </a:prstGeom>
                      <a:noFill/>
                      <a:extLst/>
                    </p:spPr>
                  </p:pic>
                </p:oleObj>
              </mc:Fallback>
            </mc:AlternateContent>
          </a:graphicData>
        </a:graphic>
      </p:graphicFrame>
      <p:sp>
        <p:nvSpPr>
          <p:cNvPr id="5" name="Rectangle 4"/>
          <p:cNvSpPr/>
          <p:nvPr/>
        </p:nvSpPr>
        <p:spPr>
          <a:xfrm>
            <a:off x="2405975" y="4074233"/>
            <a:ext cx="6837128" cy="923330"/>
          </a:xfrm>
          <a:prstGeom prst="rect">
            <a:avLst/>
          </a:prstGeom>
        </p:spPr>
        <p:txBody>
          <a:bodyPr wrap="none">
            <a:spAutoFit/>
          </a:bodyPr>
          <a:lstStyle/>
          <a:p>
            <a:r>
              <a:rPr lang="en-US" dirty="0">
                <a:solidFill>
                  <a:prstClr val="black"/>
                </a:solidFill>
                <a:latin typeface="Comic Sans MS" pitchFamily="66" charset="0"/>
              </a:rPr>
              <a:t>i</a:t>
            </a:r>
            <a:r>
              <a:rPr lang="en-US" dirty="0" smtClean="0">
                <a:solidFill>
                  <a:prstClr val="black"/>
                </a:solidFill>
                <a:latin typeface="Comic Sans MS" pitchFamily="66" charset="0"/>
              </a:rPr>
              <a:t>s expected to be the result of a transformation from a </a:t>
            </a:r>
          </a:p>
          <a:p>
            <a:r>
              <a:rPr lang="en-US" dirty="0" smtClean="0">
                <a:solidFill>
                  <a:prstClr val="black"/>
                </a:solidFill>
                <a:latin typeface="Comic Sans MS" pitchFamily="66" charset="0"/>
              </a:rPr>
              <a:t>frame of reference where there is only an  E-field to a frame</a:t>
            </a:r>
          </a:p>
          <a:p>
            <a:r>
              <a:rPr lang="en-US" dirty="0" smtClean="0">
                <a:solidFill>
                  <a:prstClr val="black"/>
                </a:solidFill>
                <a:latin typeface="Comic Sans MS" pitchFamily="66" charset="0"/>
              </a:rPr>
              <a:t> of reference where this field is experienced as a B-field</a:t>
            </a:r>
            <a:endParaRPr lang="en-US" dirty="0"/>
          </a:p>
        </p:txBody>
      </p:sp>
      <p:sp>
        <p:nvSpPr>
          <p:cNvPr id="6" name="Rectangle 5"/>
          <p:cNvSpPr/>
          <p:nvPr/>
        </p:nvSpPr>
        <p:spPr>
          <a:xfrm>
            <a:off x="228600" y="5946113"/>
            <a:ext cx="6701931" cy="369332"/>
          </a:xfrm>
          <a:prstGeom prst="rect">
            <a:avLst/>
          </a:prstGeom>
        </p:spPr>
        <p:txBody>
          <a:bodyPr wrap="square">
            <a:spAutoFit/>
          </a:bodyPr>
          <a:lstStyle/>
          <a:p>
            <a:r>
              <a:rPr lang="en-US" dirty="0">
                <a:hlinkClick r:id="rId8"/>
              </a:rPr>
              <a:t>http://www.feynmanlectures.caltech.edu/II_26.html</a:t>
            </a:r>
            <a:endParaRPr lang="en-US" dirty="0"/>
          </a:p>
        </p:txBody>
      </p:sp>
      <p:sp>
        <p:nvSpPr>
          <p:cNvPr id="7" name="Rectangle 6"/>
          <p:cNvSpPr/>
          <p:nvPr/>
        </p:nvSpPr>
        <p:spPr>
          <a:xfrm>
            <a:off x="112976" y="5232448"/>
            <a:ext cx="9155070" cy="369332"/>
          </a:xfrm>
          <a:prstGeom prst="rect">
            <a:avLst/>
          </a:prstGeom>
        </p:spPr>
        <p:txBody>
          <a:bodyPr wrap="none">
            <a:spAutoFit/>
          </a:bodyPr>
          <a:lstStyle/>
          <a:p>
            <a:r>
              <a:rPr lang="en-US" dirty="0" smtClean="0">
                <a:solidFill>
                  <a:prstClr val="black"/>
                </a:solidFill>
                <a:latin typeface="Comic Sans MS" pitchFamily="66" charset="0"/>
              </a:rPr>
              <a:t>The subsequent considerations are adopted from the celebrated Feynman Lectures</a:t>
            </a:r>
          </a:p>
        </p:txBody>
      </p:sp>
      <p:sp>
        <p:nvSpPr>
          <p:cNvPr id="8" name="Rectangle 7"/>
          <p:cNvSpPr/>
          <p:nvPr/>
        </p:nvSpPr>
        <p:spPr>
          <a:xfrm>
            <a:off x="590117" y="3542006"/>
            <a:ext cx="3110147" cy="369332"/>
          </a:xfrm>
          <a:prstGeom prst="rect">
            <a:avLst/>
          </a:prstGeom>
        </p:spPr>
        <p:txBody>
          <a:bodyPr wrap="none">
            <a:spAutoFit/>
          </a:bodyPr>
          <a:lstStyle/>
          <a:p>
            <a:r>
              <a:rPr lang="en-US" dirty="0">
                <a:solidFill>
                  <a:prstClr val="black"/>
                </a:solidFill>
                <a:latin typeface="Comic Sans MS" pitchFamily="66" charset="0"/>
              </a:rPr>
              <a:t>o</a:t>
            </a:r>
            <a:r>
              <a:rPr lang="en-US" dirty="0" smtClean="0">
                <a:solidFill>
                  <a:prstClr val="black"/>
                </a:solidFill>
                <a:latin typeface="Comic Sans MS" pitchFamily="66" charset="0"/>
              </a:rPr>
              <a:t>ver the length of the wire</a:t>
            </a:r>
            <a:endParaRPr lang="en-US" dirty="0"/>
          </a:p>
        </p:txBody>
      </p:sp>
    </p:spTree>
    <p:extLst>
      <p:ext uri="{BB962C8B-B14F-4D97-AF65-F5344CB8AC3E}">
        <p14:creationId xmlns:p14="http://schemas.microsoft.com/office/powerpoint/2010/main" val="1928179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in)">
                                      <p:cBhvr>
                                        <p:cTn id="7" dur="500"/>
                                        <p:tgtEl>
                                          <p:spTgt spid="17"/>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box(in)">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15" presetClass="entr" presetSubtype="0" fill="hold" grpId="0" nodeType="clickEffect">
                                  <p:stCondLst>
                                    <p:cond delay="0"/>
                                  </p:stCondLst>
                                  <p:childTnLst>
                                    <p:set>
                                      <p:cBhvr>
                                        <p:cTn id="15" dur="1" fill="hold">
                                          <p:stCondLst>
                                            <p:cond delay="0"/>
                                          </p:stCondLst>
                                        </p:cTn>
                                        <p:tgtEl>
                                          <p:spTgt spid="37"/>
                                        </p:tgtEl>
                                        <p:attrNameLst>
                                          <p:attrName>style.visibility</p:attrName>
                                        </p:attrNameLst>
                                      </p:cBhvr>
                                      <p:to>
                                        <p:strVal val="visible"/>
                                      </p:to>
                                    </p:set>
                                    <p:anim calcmode="lin" valueType="num">
                                      <p:cBhvr>
                                        <p:cTn id="16" dur="1000" fill="hold"/>
                                        <p:tgtEl>
                                          <p:spTgt spid="37"/>
                                        </p:tgtEl>
                                        <p:attrNameLst>
                                          <p:attrName>ppt_w</p:attrName>
                                        </p:attrNameLst>
                                      </p:cBhvr>
                                      <p:tavLst>
                                        <p:tav tm="0">
                                          <p:val>
                                            <p:fltVal val="0"/>
                                          </p:val>
                                        </p:tav>
                                        <p:tav tm="100000">
                                          <p:val>
                                            <p:strVal val="#ppt_w"/>
                                          </p:val>
                                        </p:tav>
                                      </p:tavLst>
                                    </p:anim>
                                    <p:anim calcmode="lin" valueType="num">
                                      <p:cBhvr>
                                        <p:cTn id="17" dur="1000" fill="hold"/>
                                        <p:tgtEl>
                                          <p:spTgt spid="37"/>
                                        </p:tgtEl>
                                        <p:attrNameLst>
                                          <p:attrName>ppt_h</p:attrName>
                                        </p:attrNameLst>
                                      </p:cBhvr>
                                      <p:tavLst>
                                        <p:tav tm="0">
                                          <p:val>
                                            <p:fltVal val="0"/>
                                          </p:val>
                                        </p:tav>
                                        <p:tav tm="100000">
                                          <p:val>
                                            <p:strVal val="#ppt_h"/>
                                          </p:val>
                                        </p:tav>
                                      </p:tavLst>
                                    </p:anim>
                                    <p:anim calcmode="lin" valueType="num">
                                      <p:cBhvr>
                                        <p:cTn id="18" dur="1000" fill="hold"/>
                                        <p:tgtEl>
                                          <p:spTgt spid="37"/>
                                        </p:tgtEl>
                                        <p:attrNameLst>
                                          <p:attrName>ppt_x</p:attrName>
                                        </p:attrNameLst>
                                      </p:cBhvr>
                                      <p:tavLst>
                                        <p:tav tm="0" fmla="#ppt_x+(cos(-2*pi*(1-$))*-#ppt_x-sin(-2*pi*(1-$))*(1-#ppt_y))*(1-$)">
                                          <p:val>
                                            <p:fltVal val="0"/>
                                          </p:val>
                                        </p:tav>
                                        <p:tav tm="100000">
                                          <p:val>
                                            <p:fltVal val="1"/>
                                          </p:val>
                                        </p:tav>
                                      </p:tavLst>
                                    </p:anim>
                                    <p:anim calcmode="lin" valueType="num">
                                      <p:cBhvr>
                                        <p:cTn id="19" dur="1000" fill="hold"/>
                                        <p:tgtEl>
                                          <p:spTgt spid="37"/>
                                        </p:tgtEl>
                                        <p:attrNameLst>
                                          <p:attrName>ppt_y</p:attrName>
                                        </p:attrNameLst>
                                      </p:cBhvr>
                                      <p:tavLst>
                                        <p:tav tm="0" fmla="#ppt_y+(sin(-2*pi*(1-$))*-#ppt_x+cos(-2*pi*(1-$))*(1-#ppt_y))*(1-$)">
                                          <p:val>
                                            <p:fltVal val="0"/>
                                          </p:val>
                                        </p:tav>
                                        <p:tav tm="100000">
                                          <p:val>
                                            <p:fltVal val="1"/>
                                          </p:val>
                                        </p:tav>
                                      </p:tavLst>
                                    </p:anim>
                                  </p:childTnLst>
                                </p:cTn>
                              </p:par>
                            </p:childTnLst>
                          </p:cTn>
                        </p:par>
                        <p:par>
                          <p:cTn id="20" fill="hold">
                            <p:stCondLst>
                              <p:cond delay="1000"/>
                            </p:stCondLst>
                            <p:childTnLst>
                              <p:par>
                                <p:cTn id="21" presetID="4" presetClass="entr" presetSubtype="16" fill="hold" grpId="0" nodeType="afterEffect">
                                  <p:stCondLst>
                                    <p:cond delay="0"/>
                                  </p:stCondLst>
                                  <p:childTnLst>
                                    <p:set>
                                      <p:cBhvr>
                                        <p:cTn id="22" dur="1" fill="hold">
                                          <p:stCondLst>
                                            <p:cond delay="0"/>
                                          </p:stCondLst>
                                        </p:cTn>
                                        <p:tgtEl>
                                          <p:spTgt spid="36"/>
                                        </p:tgtEl>
                                        <p:attrNameLst>
                                          <p:attrName>style.visibility</p:attrName>
                                        </p:attrNameLst>
                                      </p:cBhvr>
                                      <p:to>
                                        <p:strVal val="visible"/>
                                      </p:to>
                                    </p:set>
                                    <p:animEffect transition="in" filter="box(in)">
                                      <p:cBhvr>
                                        <p:cTn id="23" dur="500"/>
                                        <p:tgtEl>
                                          <p:spTgt spid="36"/>
                                        </p:tgtEl>
                                      </p:cBhvr>
                                    </p:animEffect>
                                  </p:childTnLst>
                                </p:cTn>
                              </p:par>
                            </p:childTnLst>
                          </p:cTn>
                        </p:par>
                        <p:par>
                          <p:cTn id="24" fill="hold">
                            <p:stCondLst>
                              <p:cond delay="1500"/>
                            </p:stCondLst>
                            <p:childTnLst>
                              <p:par>
                                <p:cTn id="25" presetID="4" presetClass="entr" presetSubtype="16" fill="hold" nodeType="after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box(in)">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8"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additive="base">
                                        <p:cTn id="32" dur="500" fill="hold"/>
                                        <p:tgtEl>
                                          <p:spTgt spid="39"/>
                                        </p:tgtEl>
                                        <p:attrNameLst>
                                          <p:attrName>ppt_x</p:attrName>
                                        </p:attrNameLst>
                                      </p:cBhvr>
                                      <p:tavLst>
                                        <p:tav tm="0">
                                          <p:val>
                                            <p:strVal val="0-#ppt_w/2"/>
                                          </p:val>
                                        </p:tav>
                                        <p:tav tm="100000">
                                          <p:val>
                                            <p:strVal val="#ppt_x"/>
                                          </p:val>
                                        </p:tav>
                                      </p:tavLst>
                                    </p:anim>
                                    <p:anim calcmode="lin" valueType="num">
                                      <p:cBhvr additive="base">
                                        <p:cTn id="33" dur="500" fill="hold"/>
                                        <p:tgtEl>
                                          <p:spTgt spid="39"/>
                                        </p:tgtEl>
                                        <p:attrNameLst>
                                          <p:attrName>ppt_y</p:attrName>
                                        </p:attrNameLst>
                                      </p:cBhvr>
                                      <p:tavLst>
                                        <p:tav tm="0">
                                          <p:val>
                                            <p:strVal val="#ppt_y"/>
                                          </p:val>
                                        </p:tav>
                                        <p:tav tm="100000">
                                          <p:val>
                                            <p:strVal val="#ppt_y"/>
                                          </p:val>
                                        </p:tav>
                                      </p:tavLst>
                                    </p:anim>
                                  </p:childTnLst>
                                </p:cTn>
                              </p:par>
                            </p:childTnLst>
                          </p:cTn>
                        </p:par>
                        <p:par>
                          <p:cTn id="34" fill="hold">
                            <p:stCondLst>
                              <p:cond delay="500"/>
                            </p:stCondLst>
                            <p:childTnLst>
                              <p:par>
                                <p:cTn id="35" presetID="4" presetClass="entr" presetSubtype="16"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box(in)">
                                      <p:cBhvr>
                                        <p:cTn id="37"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36" grpId="0"/>
      <p:bldP spid="37" grpId="0" animBg="1"/>
      <p:bldP spid="39"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p:cNvSpPr txBox="1"/>
          <p:nvPr/>
        </p:nvSpPr>
        <p:spPr>
          <a:xfrm>
            <a:off x="533400" y="503665"/>
            <a:ext cx="8610600" cy="646331"/>
          </a:xfrm>
          <a:prstGeom prst="rect">
            <a:avLst/>
          </a:prstGeom>
          <a:noFill/>
        </p:spPr>
        <p:txBody>
          <a:bodyPr wrap="square" rtlCol="0">
            <a:spAutoFit/>
          </a:bodyPr>
          <a:lstStyle/>
          <a:p>
            <a:pPr defTabSz="914400"/>
            <a:r>
              <a:rPr lang="en-US" dirty="0" smtClean="0">
                <a:solidFill>
                  <a:prstClr val="black"/>
                </a:solidFill>
                <a:latin typeface="Comic Sans MS" pitchFamily="66" charset="0"/>
              </a:rPr>
              <a:t>We start to consider what happens to the electric field when the charge (source of the E-field) is moving</a:t>
            </a:r>
            <a:endParaRPr lang="en-US" baseline="-25000" dirty="0">
              <a:solidFill>
                <a:prstClr val="black"/>
              </a:solidFill>
              <a:latin typeface="Comic Sans MS" pitchFamily="66" charset="0"/>
            </a:endParaRPr>
          </a:p>
        </p:txBody>
      </p:sp>
      <p:sp>
        <p:nvSpPr>
          <p:cNvPr id="37" name="Oval 36"/>
          <p:cNvSpPr/>
          <p:nvPr/>
        </p:nvSpPr>
        <p:spPr>
          <a:xfrm>
            <a:off x="228600" y="579865"/>
            <a:ext cx="228600" cy="228600"/>
          </a:xfrm>
          <a:prstGeom prst="ellipse">
            <a:avLst/>
          </a:prstGeom>
          <a:solidFill>
            <a:srgbClr val="F79646"/>
          </a:solidFill>
          <a:ln w="25400" cap="flat" cmpd="sng" algn="ctr">
            <a:solidFill>
              <a:srgbClr val="F79646">
                <a:shade val="50000"/>
              </a:srgbClr>
            </a:solidFill>
            <a:prstDash val="solid"/>
          </a:ln>
          <a:effectLst>
            <a:glow rad="101600">
              <a:srgbClr val="4BACC6">
                <a:satMod val="175000"/>
                <a:alpha val="40000"/>
              </a:srgbClr>
            </a:glow>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5" name="Rectangle 4"/>
          <p:cNvSpPr/>
          <p:nvPr/>
        </p:nvSpPr>
        <p:spPr>
          <a:xfrm>
            <a:off x="78059" y="3930660"/>
            <a:ext cx="9065941" cy="1446550"/>
          </a:xfrm>
          <a:prstGeom prst="rect">
            <a:avLst/>
          </a:prstGeom>
        </p:spPr>
        <p:txBody>
          <a:bodyPr wrap="square">
            <a:spAutoFit/>
          </a:bodyPr>
          <a:lstStyle/>
          <a:p>
            <a:pPr algn="just"/>
            <a:r>
              <a:rPr lang="en-US" dirty="0" smtClean="0">
                <a:solidFill>
                  <a:prstClr val="black"/>
                </a:solidFill>
                <a:latin typeface="Comic Sans MS" pitchFamily="66" charset="0"/>
              </a:rPr>
              <a:t>It is interesting to note that there is a very easy way to remember the effect </a:t>
            </a:r>
          </a:p>
          <a:p>
            <a:pPr algn="just"/>
            <a:r>
              <a:rPr lang="en-US" dirty="0">
                <a:solidFill>
                  <a:prstClr val="black"/>
                </a:solidFill>
                <a:latin typeface="Comic Sans MS" pitchFamily="66" charset="0"/>
              </a:rPr>
              <a:t>o</a:t>
            </a:r>
            <a:r>
              <a:rPr lang="en-US" dirty="0" smtClean="0">
                <a:solidFill>
                  <a:prstClr val="black"/>
                </a:solidFill>
                <a:latin typeface="Comic Sans MS" pitchFamily="66" charset="0"/>
              </a:rPr>
              <a:t>f the transformation with the help of a thought experiment:</a:t>
            </a:r>
          </a:p>
          <a:p>
            <a:pPr algn="just"/>
            <a:r>
              <a:rPr lang="en-US" dirty="0" smtClean="0">
                <a:solidFill>
                  <a:prstClr val="black"/>
                </a:solidFill>
                <a:latin typeface="Comic Sans MS" pitchFamily="66" charset="0"/>
              </a:rPr>
              <a:t>“</a:t>
            </a:r>
            <a:r>
              <a:rPr lang="en-US" sz="1600" dirty="0" smtClean="0">
                <a:solidFill>
                  <a:srgbClr val="00B050"/>
                </a:solidFill>
                <a:latin typeface="Comic Sans MS" pitchFamily="66" charset="0"/>
              </a:rPr>
              <a:t>D</a:t>
            </a:r>
            <a:r>
              <a:rPr lang="en-US" altLang="en-US" sz="1600" dirty="0" smtClean="0">
                <a:solidFill>
                  <a:srgbClr val="00B050"/>
                </a:solidFill>
                <a:latin typeface="Comic Sans MS" pitchFamily="66" charset="0"/>
              </a:rPr>
              <a:t>raw </a:t>
            </a:r>
            <a:r>
              <a:rPr lang="en-US" altLang="en-US" sz="1600" dirty="0">
                <a:solidFill>
                  <a:srgbClr val="00B050"/>
                </a:solidFill>
                <a:latin typeface="Comic Sans MS" pitchFamily="66" charset="0"/>
              </a:rPr>
              <a:t>on a piece of paper the field lines for a charge at </a:t>
            </a:r>
            <a:r>
              <a:rPr lang="en-US" altLang="en-US" sz="1600" dirty="0">
                <a:solidFill>
                  <a:srgbClr val="00B050"/>
                </a:solidFill>
                <a:latin typeface="Comic Sans MS" pitchFamily="66" charset="0"/>
              </a:rPr>
              <a:t>rest. </a:t>
            </a:r>
            <a:r>
              <a:rPr lang="en-US" altLang="en-US" sz="1600" dirty="0" smtClean="0">
                <a:solidFill>
                  <a:srgbClr val="00B050"/>
                </a:solidFill>
                <a:latin typeface="Comic Sans MS" pitchFamily="66" charset="0"/>
              </a:rPr>
              <a:t>Then </a:t>
            </a:r>
            <a:r>
              <a:rPr lang="en-US" altLang="en-US" sz="1600" dirty="0">
                <a:solidFill>
                  <a:srgbClr val="00B050"/>
                </a:solidFill>
                <a:latin typeface="Comic Sans MS" pitchFamily="66" charset="0"/>
              </a:rPr>
              <a:t>set the picture to travelling with the speed </a:t>
            </a:r>
            <a:r>
              <a:rPr lang="en-US" altLang="en-US" sz="1600" dirty="0">
                <a:solidFill>
                  <a:srgbClr val="00B050"/>
                </a:solidFill>
                <a:latin typeface="Comic Sans MS" pitchFamily="66" charset="0"/>
              </a:rPr>
              <a:t>v. The </a:t>
            </a:r>
            <a:r>
              <a:rPr lang="en-US" altLang="en-US" sz="1600" dirty="0">
                <a:solidFill>
                  <a:srgbClr val="00B050"/>
                </a:solidFill>
                <a:latin typeface="Comic Sans MS" pitchFamily="66" charset="0"/>
              </a:rPr>
              <a:t>whole picture </a:t>
            </a:r>
            <a:r>
              <a:rPr lang="en-US" altLang="en-US" sz="1600" dirty="0">
                <a:solidFill>
                  <a:srgbClr val="00B050"/>
                </a:solidFill>
                <a:latin typeface="Comic Sans MS" pitchFamily="66" charset="0"/>
              </a:rPr>
              <a:t>is </a:t>
            </a:r>
            <a:r>
              <a:rPr lang="en-US" altLang="en-US" sz="1600" dirty="0" smtClean="0">
                <a:solidFill>
                  <a:srgbClr val="00B050"/>
                </a:solidFill>
                <a:latin typeface="Comic Sans MS" pitchFamily="66" charset="0"/>
              </a:rPr>
              <a:t>compressed by the </a:t>
            </a:r>
            <a:r>
              <a:rPr lang="en-US" altLang="en-US" sz="1600" dirty="0">
                <a:solidFill>
                  <a:srgbClr val="00B050"/>
                </a:solidFill>
                <a:latin typeface="Comic Sans MS" pitchFamily="66" charset="0"/>
              </a:rPr>
              <a:t>Lorentz </a:t>
            </a:r>
            <a:r>
              <a:rPr lang="en-US" altLang="en-US" sz="1600" dirty="0">
                <a:solidFill>
                  <a:srgbClr val="00B050"/>
                </a:solidFill>
                <a:latin typeface="Comic Sans MS" pitchFamily="66" charset="0"/>
              </a:rPr>
              <a:t>contraction. The compressed picture represents the </a:t>
            </a:r>
            <a:r>
              <a:rPr lang="en-US" altLang="en-US" sz="1600" dirty="0">
                <a:solidFill>
                  <a:srgbClr val="00B050"/>
                </a:solidFill>
                <a:latin typeface="Comic Sans MS" pitchFamily="66" charset="0"/>
              </a:rPr>
              <a:t>field lines of </a:t>
            </a:r>
            <a:r>
              <a:rPr lang="en-US" altLang="en-US" sz="1600" dirty="0" smtClean="0">
                <a:solidFill>
                  <a:srgbClr val="00B050"/>
                </a:solidFill>
                <a:latin typeface="Comic Sans MS" pitchFamily="66" charset="0"/>
              </a:rPr>
              <a:t>the  </a:t>
            </a:r>
            <a:r>
              <a:rPr lang="en-US" altLang="en-US" sz="1600" dirty="0">
                <a:solidFill>
                  <a:srgbClr val="00B050"/>
                </a:solidFill>
                <a:latin typeface="Comic Sans MS" pitchFamily="66" charset="0"/>
              </a:rPr>
              <a:t>moving </a:t>
            </a:r>
            <a:r>
              <a:rPr lang="en-US" altLang="en-US" sz="1600" dirty="0" smtClean="0">
                <a:solidFill>
                  <a:srgbClr val="00B050"/>
                </a:solidFill>
                <a:latin typeface="Comic Sans MS" pitchFamily="66" charset="0"/>
              </a:rPr>
              <a:t>charge</a:t>
            </a:r>
            <a:r>
              <a:rPr lang="en-US" altLang="en-US" dirty="0" smtClean="0">
                <a:solidFill>
                  <a:srgbClr val="070707"/>
                </a:solidFill>
                <a:latin typeface="Georgia" panose="02040502050405020303" pitchFamily="18" charset="0"/>
              </a:rPr>
              <a:t>.</a:t>
            </a:r>
            <a:r>
              <a:rPr lang="en-US" dirty="0" smtClean="0">
                <a:solidFill>
                  <a:prstClr val="black"/>
                </a:solidFill>
                <a:latin typeface="Comic Sans MS" pitchFamily="66" charset="0"/>
              </a:rPr>
              <a:t>”</a:t>
            </a:r>
            <a:endParaRPr lang="en-US" dirty="0"/>
          </a:p>
        </p:txBody>
      </p:sp>
      <p:pic>
        <p:nvPicPr>
          <p:cNvPr id="2" name="Picture 1"/>
          <p:cNvPicPr>
            <a:picLocks noChangeAspect="1"/>
          </p:cNvPicPr>
          <p:nvPr/>
        </p:nvPicPr>
        <p:blipFill>
          <a:blip r:embed="rId3"/>
          <a:stretch>
            <a:fillRect/>
          </a:stretch>
        </p:blipFill>
        <p:spPr>
          <a:xfrm>
            <a:off x="767576" y="1338274"/>
            <a:ext cx="2579430" cy="2339776"/>
          </a:xfrm>
          <a:prstGeom prst="rect">
            <a:avLst/>
          </a:prstGeom>
        </p:spPr>
      </p:pic>
      <p:pic>
        <p:nvPicPr>
          <p:cNvPr id="8" name="Picture 7"/>
          <p:cNvPicPr>
            <a:picLocks noChangeAspect="1"/>
          </p:cNvPicPr>
          <p:nvPr/>
        </p:nvPicPr>
        <p:blipFill>
          <a:blip r:embed="rId4"/>
          <a:stretch>
            <a:fillRect/>
          </a:stretch>
        </p:blipFill>
        <p:spPr>
          <a:xfrm>
            <a:off x="4971121" y="1202090"/>
            <a:ext cx="3229059" cy="2540292"/>
          </a:xfrm>
          <a:prstGeom prst="rect">
            <a:avLst/>
          </a:prstGeom>
        </p:spPr>
      </p:pic>
      <p:sp>
        <p:nvSpPr>
          <p:cNvPr id="18" name="TextBox 17"/>
          <p:cNvSpPr txBox="1"/>
          <p:nvPr/>
        </p:nvSpPr>
        <p:spPr>
          <a:xfrm>
            <a:off x="533400" y="5466787"/>
            <a:ext cx="8610600" cy="369332"/>
          </a:xfrm>
          <a:prstGeom prst="rect">
            <a:avLst/>
          </a:prstGeom>
          <a:noFill/>
        </p:spPr>
        <p:txBody>
          <a:bodyPr wrap="square" rtlCol="0">
            <a:spAutoFit/>
          </a:bodyPr>
          <a:lstStyle/>
          <a:p>
            <a:pPr defTabSz="914400"/>
            <a:r>
              <a:rPr lang="en-US" dirty="0" smtClean="0">
                <a:solidFill>
                  <a:prstClr val="black"/>
                </a:solidFill>
                <a:latin typeface="Comic Sans MS" pitchFamily="66" charset="0"/>
              </a:rPr>
              <a:t>Careful consideration of the Lorentz transformations of the fields shows</a:t>
            </a:r>
            <a:endParaRPr lang="en-US" baseline="-25000" dirty="0">
              <a:solidFill>
                <a:prstClr val="black"/>
              </a:solidFill>
              <a:latin typeface="Comic Sans MS" pitchFamily="66" charset="0"/>
            </a:endParaRPr>
          </a:p>
        </p:txBody>
      </p:sp>
      <p:sp>
        <p:nvSpPr>
          <p:cNvPr id="19" name="Oval 18"/>
          <p:cNvSpPr/>
          <p:nvPr/>
        </p:nvSpPr>
        <p:spPr>
          <a:xfrm>
            <a:off x="228600" y="5542987"/>
            <a:ext cx="228600" cy="228600"/>
          </a:xfrm>
          <a:prstGeom prst="ellipse">
            <a:avLst/>
          </a:prstGeom>
          <a:solidFill>
            <a:srgbClr val="F79646"/>
          </a:solidFill>
          <a:ln w="25400" cap="flat" cmpd="sng" algn="ctr">
            <a:solidFill>
              <a:srgbClr val="F79646">
                <a:shade val="50000"/>
              </a:srgbClr>
            </a:solidFill>
            <a:prstDash val="solid"/>
          </a:ln>
          <a:effectLst>
            <a:glow rad="101600">
              <a:srgbClr val="4BACC6">
                <a:satMod val="175000"/>
                <a:alpha val="40000"/>
              </a:srgbClr>
            </a:glow>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mc:AlternateContent xmlns:mc="http://schemas.openxmlformats.org/markup-compatibility/2006">
        <mc:Choice xmlns:a14="http://schemas.microsoft.com/office/drawing/2010/main" Requires="a14">
          <p:sp>
            <p:nvSpPr>
              <p:cNvPr id="11" name="TextBox 10"/>
              <p:cNvSpPr txBox="1"/>
              <p:nvPr/>
            </p:nvSpPr>
            <p:spPr>
              <a:xfrm>
                <a:off x="641195" y="6123098"/>
                <a:ext cx="1065548" cy="51860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𝐵</m:t>
                      </m:r>
                      <m:r>
                        <a:rPr lang="en-US" b="0" i="1" smtClean="0">
                          <a:latin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bar>
                            <m:barPr>
                              <m:ctrlPr>
                                <a:rPr lang="en-US" b="0" i="1" smtClean="0">
                                  <a:latin typeface="Cambria Math" panose="02040503050406030204" pitchFamily="18" charset="0"/>
                                </a:rPr>
                              </m:ctrlPr>
                            </m:barPr>
                            <m:e>
                              <m:r>
                                <a:rPr lang="en-US" b="0" i="1" smtClean="0">
                                  <a:latin typeface="Cambria Math" panose="02040503050406030204" pitchFamily="18" charset="0"/>
                                </a:rPr>
                                <m:t>𝑣</m:t>
                              </m:r>
                            </m:e>
                          </m:bar>
                          <m:r>
                            <a:rPr lang="en-US" b="0" i="1" smtClean="0">
                              <a:latin typeface="Cambria Math" panose="02040503050406030204" pitchFamily="18" charset="0"/>
                              <a:ea typeface="Cambria Math" panose="02040503050406030204" pitchFamily="18" charset="0"/>
                            </a:rPr>
                            <m:t>×</m:t>
                          </m:r>
                          <m:bar>
                            <m:barPr>
                              <m:ctrlPr>
                                <a:rPr lang="en-US" b="0" i="1" smtClean="0">
                                  <a:latin typeface="Cambria Math" panose="02040503050406030204" pitchFamily="18" charset="0"/>
                                  <a:ea typeface="Cambria Math" panose="02040503050406030204" pitchFamily="18" charset="0"/>
                                </a:rPr>
                              </m:ctrlPr>
                            </m:barPr>
                            <m:e>
                              <m:r>
                                <a:rPr lang="en-US" b="0" i="1" smtClean="0">
                                  <a:latin typeface="Cambria Math" panose="02040503050406030204" pitchFamily="18" charset="0"/>
                                  <a:ea typeface="Cambria Math" panose="02040503050406030204" pitchFamily="18" charset="0"/>
                                </a:rPr>
                                <m:t>𝐸</m:t>
                              </m:r>
                            </m:e>
                          </m:bar>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𝑐</m:t>
                              </m:r>
                            </m:e>
                            <m:sup>
                              <m:r>
                                <a:rPr lang="en-US" b="0" i="1" smtClean="0">
                                  <a:latin typeface="Cambria Math" panose="02040503050406030204" pitchFamily="18" charset="0"/>
                                  <a:ea typeface="Cambria Math" panose="02040503050406030204" pitchFamily="18" charset="0"/>
                                </a:rPr>
                                <m:t>2</m:t>
                              </m:r>
                            </m:sup>
                          </m:sSup>
                        </m:den>
                      </m:f>
                    </m:oMath>
                  </m:oMathPara>
                </a14:m>
                <a:endParaRPr lang="en-US" dirty="0"/>
              </a:p>
            </p:txBody>
          </p:sp>
        </mc:Choice>
        <mc:Fallback>
          <p:sp>
            <p:nvSpPr>
              <p:cNvPr id="11" name="TextBox 10"/>
              <p:cNvSpPr txBox="1">
                <a:spLocks noRot="1" noChangeAspect="1" noMove="1" noResize="1" noEditPoints="1" noAdjustHandles="1" noChangeArrowheads="1" noChangeShapeType="1" noTextEdit="1"/>
              </p:cNvSpPr>
              <p:nvPr/>
            </p:nvSpPr>
            <p:spPr>
              <a:xfrm>
                <a:off x="641195" y="6123098"/>
                <a:ext cx="1065548" cy="518604"/>
              </a:xfrm>
              <a:prstGeom prst="rect">
                <a:avLst/>
              </a:prstGeom>
              <a:blipFill>
                <a:blip r:embed="rId5"/>
                <a:stretch>
                  <a:fillRect/>
                </a:stretch>
              </a:blipFill>
            </p:spPr>
            <p:txBody>
              <a:bodyPr/>
              <a:lstStyle/>
              <a:p>
                <a:r>
                  <a:rPr lang="en-US">
                    <a:noFill/>
                  </a:rPr>
                  <a:t> </a:t>
                </a:r>
              </a:p>
            </p:txBody>
          </p:sp>
        </mc:Fallback>
      </mc:AlternateContent>
      <p:sp>
        <p:nvSpPr>
          <p:cNvPr id="12" name="Rectangle 11"/>
          <p:cNvSpPr/>
          <p:nvPr/>
        </p:nvSpPr>
        <p:spPr>
          <a:xfrm>
            <a:off x="2057291" y="6024397"/>
            <a:ext cx="4572000" cy="646331"/>
          </a:xfrm>
          <a:prstGeom prst="rect">
            <a:avLst/>
          </a:prstGeom>
        </p:spPr>
        <p:txBody>
          <a:bodyPr>
            <a:spAutoFit/>
          </a:bodyPr>
          <a:lstStyle/>
          <a:p>
            <a:r>
              <a:rPr lang="en-US" dirty="0" smtClean="0">
                <a:solidFill>
                  <a:prstClr val="black"/>
                </a:solidFill>
                <a:latin typeface="Comic Sans MS" pitchFamily="66" charset="0"/>
              </a:rPr>
              <a:t>Strictly speaking E should be the E-field of the moving charge from above!</a:t>
            </a:r>
            <a:endParaRPr lang="en-US" dirty="0"/>
          </a:p>
        </p:txBody>
      </p:sp>
    </p:spTree>
    <p:extLst>
      <p:ext uri="{BB962C8B-B14F-4D97-AF65-F5344CB8AC3E}">
        <p14:creationId xmlns:p14="http://schemas.microsoft.com/office/powerpoint/2010/main" val="353789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 calcmode="lin" valueType="num">
                                      <p:cBhvr>
                                        <p:cTn id="7" dur="1000" fill="hold"/>
                                        <p:tgtEl>
                                          <p:spTgt spid="37"/>
                                        </p:tgtEl>
                                        <p:attrNameLst>
                                          <p:attrName>ppt_w</p:attrName>
                                        </p:attrNameLst>
                                      </p:cBhvr>
                                      <p:tavLst>
                                        <p:tav tm="0">
                                          <p:val>
                                            <p:fltVal val="0"/>
                                          </p:val>
                                        </p:tav>
                                        <p:tav tm="100000">
                                          <p:val>
                                            <p:strVal val="#ppt_w"/>
                                          </p:val>
                                        </p:tav>
                                      </p:tavLst>
                                    </p:anim>
                                    <p:anim calcmode="lin" valueType="num">
                                      <p:cBhvr>
                                        <p:cTn id="8" dur="1000" fill="hold"/>
                                        <p:tgtEl>
                                          <p:spTgt spid="37"/>
                                        </p:tgtEl>
                                        <p:attrNameLst>
                                          <p:attrName>ppt_h</p:attrName>
                                        </p:attrNameLst>
                                      </p:cBhvr>
                                      <p:tavLst>
                                        <p:tav tm="0">
                                          <p:val>
                                            <p:fltVal val="0"/>
                                          </p:val>
                                        </p:tav>
                                        <p:tav tm="100000">
                                          <p:val>
                                            <p:strVal val="#ppt_h"/>
                                          </p:val>
                                        </p:tav>
                                      </p:tavLst>
                                    </p:anim>
                                    <p:anim calcmode="lin" valueType="num">
                                      <p:cBhvr>
                                        <p:cTn id="9" dur="1000" fill="hold"/>
                                        <p:tgtEl>
                                          <p:spTgt spid="3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7"/>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000"/>
                            </p:stCondLst>
                            <p:childTnLst>
                              <p:par>
                                <p:cTn id="12" presetID="4" presetClass="entr" presetSubtype="16" fill="hold" grpId="0" nodeType="afterEffect">
                                  <p:stCondLst>
                                    <p:cond delay="0"/>
                                  </p:stCondLst>
                                  <p:childTnLst>
                                    <p:set>
                                      <p:cBhvr>
                                        <p:cTn id="13" dur="1" fill="hold">
                                          <p:stCondLst>
                                            <p:cond delay="0"/>
                                          </p:stCondLst>
                                        </p:cTn>
                                        <p:tgtEl>
                                          <p:spTgt spid="36"/>
                                        </p:tgtEl>
                                        <p:attrNameLst>
                                          <p:attrName>style.visibility</p:attrName>
                                        </p:attrNameLst>
                                      </p:cBhvr>
                                      <p:to>
                                        <p:strVal val="visible"/>
                                      </p:to>
                                    </p:set>
                                    <p:animEffect transition="in" filter="box(in)">
                                      <p:cBhvr>
                                        <p:cTn id="14" dur="500"/>
                                        <p:tgtEl>
                                          <p:spTgt spid="36"/>
                                        </p:tgtEl>
                                      </p:cBhvr>
                                    </p:animEffect>
                                  </p:childTnLst>
                                </p:cTn>
                              </p:par>
                            </p:childTnLst>
                          </p:cTn>
                        </p:par>
                      </p:childTnLst>
                    </p:cTn>
                  </p:par>
                  <p:par>
                    <p:cTn id="15" fill="hold">
                      <p:stCondLst>
                        <p:cond delay="indefinite"/>
                      </p:stCondLst>
                      <p:childTnLst>
                        <p:par>
                          <p:cTn id="16" fill="hold">
                            <p:stCondLst>
                              <p:cond delay="0"/>
                            </p:stCondLst>
                            <p:childTnLst>
                              <p:par>
                                <p:cTn id="17" presetID="15"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1000" fill="hold"/>
                                        <p:tgtEl>
                                          <p:spTgt spid="19"/>
                                        </p:tgtEl>
                                        <p:attrNameLst>
                                          <p:attrName>ppt_w</p:attrName>
                                        </p:attrNameLst>
                                      </p:cBhvr>
                                      <p:tavLst>
                                        <p:tav tm="0">
                                          <p:val>
                                            <p:fltVal val="0"/>
                                          </p:val>
                                        </p:tav>
                                        <p:tav tm="100000">
                                          <p:val>
                                            <p:strVal val="#ppt_w"/>
                                          </p:val>
                                        </p:tav>
                                      </p:tavLst>
                                    </p:anim>
                                    <p:anim calcmode="lin" valueType="num">
                                      <p:cBhvr>
                                        <p:cTn id="20" dur="1000" fill="hold"/>
                                        <p:tgtEl>
                                          <p:spTgt spid="19"/>
                                        </p:tgtEl>
                                        <p:attrNameLst>
                                          <p:attrName>ppt_h</p:attrName>
                                        </p:attrNameLst>
                                      </p:cBhvr>
                                      <p:tavLst>
                                        <p:tav tm="0">
                                          <p:val>
                                            <p:fltVal val="0"/>
                                          </p:val>
                                        </p:tav>
                                        <p:tav tm="100000">
                                          <p:val>
                                            <p:strVal val="#ppt_h"/>
                                          </p:val>
                                        </p:tav>
                                      </p:tavLst>
                                    </p:anim>
                                    <p:anim calcmode="lin" valueType="num">
                                      <p:cBhvr>
                                        <p:cTn id="21" dur="1000" fill="hold"/>
                                        <p:tgtEl>
                                          <p:spTgt spid="19"/>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9"/>
                                        </p:tgtEl>
                                        <p:attrNameLst>
                                          <p:attrName>ppt_y</p:attrName>
                                        </p:attrNameLst>
                                      </p:cBhvr>
                                      <p:tavLst>
                                        <p:tav tm="0" fmla="#ppt_y+(sin(-2*pi*(1-$))*-#ppt_x+cos(-2*pi*(1-$))*(1-#ppt_y))*(1-$)">
                                          <p:val>
                                            <p:fltVal val="0"/>
                                          </p:val>
                                        </p:tav>
                                        <p:tav tm="100000">
                                          <p:val>
                                            <p:fltVal val="1"/>
                                          </p:val>
                                        </p:tav>
                                      </p:tavLst>
                                    </p:anim>
                                  </p:childTnLst>
                                </p:cTn>
                              </p:par>
                            </p:childTnLst>
                          </p:cTn>
                        </p:par>
                        <p:par>
                          <p:cTn id="23" fill="hold">
                            <p:stCondLst>
                              <p:cond delay="1000"/>
                            </p:stCondLst>
                            <p:childTnLst>
                              <p:par>
                                <p:cTn id="24" presetID="4" presetClass="entr" presetSubtype="16" fill="hold" grpId="0"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box(in)">
                                      <p:cBhvr>
                                        <p:cTn id="2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animBg="1"/>
      <p:bldP spid="18" grpId="0"/>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6"/>
          <p:cNvSpPr>
            <a:spLocks noChangeArrowheads="1"/>
          </p:cNvSpPr>
          <p:nvPr/>
        </p:nvSpPr>
        <p:spPr bwMode="auto">
          <a:xfrm>
            <a:off x="6218600" y="3106696"/>
            <a:ext cx="2209800" cy="914400"/>
          </a:xfrm>
          <a:prstGeom prst="rect">
            <a:avLst/>
          </a:prstGeom>
          <a:solidFill>
            <a:srgbClr val="FFC000"/>
          </a:solidFill>
          <a:ln w="9525">
            <a:solidFill>
              <a:schemeClr val="tx1"/>
            </a:solidFill>
            <a:miter lim="800000"/>
            <a:headEnd/>
            <a:tailEnd/>
          </a:ln>
          <a:effectLst>
            <a:glow rad="63500">
              <a:schemeClr val="accent5">
                <a:satMod val="175000"/>
                <a:alpha val="40000"/>
              </a:schemeClr>
            </a:glow>
            <a:reflection blurRad="6350" stA="50000" endA="300" endPos="55000" dir="5400000" sy="-100000" algn="bl" rotWithShape="0"/>
          </a:effectLst>
        </p:spPr>
        <p:txBody>
          <a:bodyPr wrap="none" anchor="ctr"/>
          <a:lstStyle/>
          <a:p>
            <a:endParaRPr lang="en-US" sz="1600">
              <a:latin typeface="Comic Sans MS" pitchFamily="66" charset="0"/>
            </a:endParaRPr>
          </a:p>
        </p:txBody>
      </p:sp>
      <p:sp>
        <p:nvSpPr>
          <p:cNvPr id="4" name="Rectangle 3"/>
          <p:cNvSpPr/>
          <p:nvPr/>
        </p:nvSpPr>
        <p:spPr>
          <a:xfrm>
            <a:off x="719144" y="426485"/>
            <a:ext cx="8190680" cy="1200329"/>
          </a:xfrm>
          <a:prstGeom prst="rect">
            <a:avLst/>
          </a:prstGeom>
        </p:spPr>
        <p:txBody>
          <a:bodyPr wrap="square">
            <a:spAutoFit/>
          </a:bodyPr>
          <a:lstStyle/>
          <a:p>
            <a:r>
              <a:rPr lang="en-US" dirty="0" smtClean="0">
                <a:solidFill>
                  <a:prstClr val="black"/>
                </a:solidFill>
                <a:latin typeface="Comic Sans MS" pitchFamily="66" charset="0"/>
              </a:rPr>
              <a:t>For a slow moving charge with v&lt;&lt;c (</a:t>
            </a:r>
            <a:r>
              <a:rPr lang="en-US" sz="1600" dirty="0" smtClean="0">
                <a:solidFill>
                  <a:srgbClr val="00B050"/>
                </a:solidFill>
                <a:latin typeface="Comic Sans MS" pitchFamily="66" charset="0"/>
              </a:rPr>
              <a:t>such as charge carriers moving in a metallic wire with drift velocity less than 1mm/s &lt;&lt;&lt;&lt;&lt; c </a:t>
            </a:r>
            <a:r>
              <a:rPr lang="en-US" dirty="0" smtClean="0">
                <a:solidFill>
                  <a:prstClr val="black"/>
                </a:solidFill>
                <a:latin typeface="Comic Sans MS" pitchFamily="66" charset="0"/>
              </a:rPr>
              <a:t>) we can take E as seen from the co-moving frame.</a:t>
            </a:r>
          </a:p>
          <a:p>
            <a:r>
              <a:rPr lang="en-US" dirty="0" smtClean="0">
                <a:solidFill>
                  <a:prstClr val="black"/>
                </a:solidFill>
                <a:latin typeface="Comic Sans MS" pitchFamily="66" charset="0"/>
              </a:rPr>
              <a:t>This is just the ordinary Coulomb field of a stationary point charge</a:t>
            </a:r>
            <a:endParaRPr lang="en-US" dirty="0"/>
          </a:p>
        </p:txBody>
      </p:sp>
      <p:sp>
        <p:nvSpPr>
          <p:cNvPr id="5" name="Oval 4"/>
          <p:cNvSpPr/>
          <p:nvPr/>
        </p:nvSpPr>
        <p:spPr>
          <a:xfrm>
            <a:off x="250903" y="542743"/>
            <a:ext cx="228600" cy="228600"/>
          </a:xfrm>
          <a:prstGeom prst="ellipse">
            <a:avLst/>
          </a:prstGeom>
          <a:solidFill>
            <a:srgbClr val="F79646"/>
          </a:solidFill>
          <a:ln w="25400" cap="flat" cmpd="sng" algn="ctr">
            <a:solidFill>
              <a:srgbClr val="F79646">
                <a:shade val="50000"/>
              </a:srgbClr>
            </a:solidFill>
            <a:prstDash val="solid"/>
          </a:ln>
          <a:effectLst>
            <a:glow rad="101600">
              <a:srgbClr val="4BACC6">
                <a:satMod val="175000"/>
                <a:alpha val="40000"/>
              </a:srgbClr>
            </a:glow>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mc:AlternateContent xmlns:mc="http://schemas.openxmlformats.org/markup-compatibility/2006">
        <mc:Choice xmlns:a14="http://schemas.microsoft.com/office/drawing/2010/main" Requires="a14">
          <p:sp>
            <p:nvSpPr>
              <p:cNvPr id="6" name="TextBox 5"/>
              <p:cNvSpPr txBox="1"/>
              <p:nvPr/>
            </p:nvSpPr>
            <p:spPr>
              <a:xfrm>
                <a:off x="719144" y="1845527"/>
                <a:ext cx="1416205" cy="521425"/>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𝑞</m:t>
                          </m:r>
                        </m:num>
                        <m:den>
                          <m:r>
                            <a:rPr lang="en-US" b="0" i="1" smtClean="0">
                              <a:latin typeface="Cambria Math" panose="02040503050406030204" pitchFamily="18" charset="0"/>
                            </a:rPr>
                            <m:t>4</m:t>
                          </m:r>
                          <m:r>
                            <a:rPr lang="en-US" b="0" i="1" smtClean="0">
                              <a:latin typeface="Cambria Math" panose="02040503050406030204" pitchFamily="18" charset="0"/>
                            </a:rPr>
                            <m:t>𝜋</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𝜖</m:t>
                              </m:r>
                            </m:e>
                            <m:sub>
                              <m:r>
                                <a:rPr lang="en-US" b="0" i="1" smtClean="0">
                                  <a:latin typeface="Cambria Math" panose="02040503050406030204" pitchFamily="18" charset="0"/>
                                </a:rPr>
                                <m:t>0</m:t>
                              </m:r>
                            </m:sub>
                          </m:sSub>
                        </m:den>
                      </m:f>
                      <m:f>
                        <m:fPr>
                          <m:ctrlPr>
                            <a:rPr lang="en-US" b="0" i="1" smtClean="0">
                              <a:latin typeface="Cambria Math" panose="02040503050406030204" pitchFamily="18" charset="0"/>
                            </a:rPr>
                          </m:ctrlPr>
                        </m:fPr>
                        <m:num>
                          <m:bar>
                            <m:barPr>
                              <m:ctrlPr>
                                <a:rPr lang="en-US" b="0" i="1" smtClean="0">
                                  <a:latin typeface="Cambria Math" panose="02040503050406030204" pitchFamily="18" charset="0"/>
                                </a:rPr>
                              </m:ctrlPr>
                            </m:barPr>
                            <m:e>
                              <m:r>
                                <a:rPr lang="en-US" b="0" i="1" smtClean="0">
                                  <a:latin typeface="Cambria Math" panose="02040503050406030204" pitchFamily="18" charset="0"/>
                                </a:rPr>
                                <m:t>𝑟</m:t>
                              </m:r>
                            </m:e>
                          </m:bar>
                        </m:num>
                        <m:den>
                          <m:sSup>
                            <m:sSupPr>
                              <m:ctrlPr>
                                <a:rPr lang="en-US" b="0" i="1" smtClean="0">
                                  <a:latin typeface="Cambria Math" panose="02040503050406030204" pitchFamily="18" charset="0"/>
                                </a:rPr>
                              </m:ctrlPr>
                            </m:sSupPr>
                            <m:e>
                              <m:r>
                                <a:rPr lang="en-US" b="0" i="1" smtClean="0">
                                  <a:latin typeface="Cambria Math" panose="02040503050406030204" pitchFamily="18" charset="0"/>
                                </a:rPr>
                                <m:t>𝑟</m:t>
                              </m:r>
                            </m:e>
                            <m:sup>
                              <m:r>
                                <a:rPr lang="en-US" b="0" i="1" smtClean="0">
                                  <a:latin typeface="Cambria Math" panose="02040503050406030204" pitchFamily="18" charset="0"/>
                                </a:rPr>
                                <m:t>3</m:t>
                              </m:r>
                            </m:sup>
                          </m:sSup>
                        </m:den>
                      </m:f>
                      <m:r>
                        <a:rPr lang="en-US" b="0" i="1" smtClean="0">
                          <a:latin typeface="Cambria Math" panose="02040503050406030204" pitchFamily="18" charset="0"/>
                        </a:rPr>
                        <m:t> </m:t>
                      </m:r>
                    </m:oMath>
                  </m:oMathPara>
                </a14:m>
                <a:endParaRPr lang="en-US" dirty="0"/>
              </a:p>
            </p:txBody>
          </p:sp>
        </mc:Choice>
        <mc:Fallback>
          <p:sp>
            <p:nvSpPr>
              <p:cNvPr id="6" name="TextBox 5"/>
              <p:cNvSpPr txBox="1">
                <a:spLocks noRot="1" noChangeAspect="1" noMove="1" noResize="1" noEditPoints="1" noAdjustHandles="1" noChangeArrowheads="1" noChangeShapeType="1" noTextEdit="1"/>
              </p:cNvSpPr>
              <p:nvPr/>
            </p:nvSpPr>
            <p:spPr>
              <a:xfrm>
                <a:off x="719144" y="1845527"/>
                <a:ext cx="1416205" cy="521425"/>
              </a:xfrm>
              <a:prstGeom prst="rect">
                <a:avLst/>
              </a:prstGeom>
              <a:blipFill>
                <a:blip r:embed="rId3"/>
                <a:stretch>
                  <a:fillRect b="-1176"/>
                </a:stretch>
              </a:blipFill>
            </p:spPr>
            <p:txBody>
              <a:bodyPr/>
              <a:lstStyle/>
              <a:p>
                <a:r>
                  <a:rPr lang="en-US">
                    <a:noFill/>
                  </a:rPr>
                  <a:t> </a:t>
                </a:r>
              </a:p>
            </p:txBody>
          </p:sp>
        </mc:Fallback>
      </mc:AlternateContent>
      <p:sp>
        <p:nvSpPr>
          <p:cNvPr id="7" name="AutoShape 7"/>
          <p:cNvSpPr>
            <a:spLocks noChangeArrowheads="1"/>
          </p:cNvSpPr>
          <p:nvPr/>
        </p:nvSpPr>
        <p:spPr bwMode="auto">
          <a:xfrm>
            <a:off x="966853" y="3563896"/>
            <a:ext cx="304800" cy="152400"/>
          </a:xfrm>
          <a:prstGeom prst="rightArrow">
            <a:avLst>
              <a:gd name="adj1" fmla="val 50000"/>
              <a:gd name="adj2" fmla="val 33333"/>
            </a:avLst>
          </a:prstGeom>
          <a:solidFill>
            <a:srgbClr val="FF0000"/>
          </a:solidFill>
          <a:ln w="9525">
            <a:solidFill>
              <a:schemeClr val="tx1"/>
            </a:solidFill>
            <a:miter lim="800000"/>
            <a:headEnd/>
            <a:tailEnd/>
          </a:ln>
          <a:scene3d>
            <a:camera prst="orthographicFront"/>
            <a:lightRig rig="threePt" dir="t"/>
          </a:scene3d>
          <a:sp3d>
            <a:bevelT/>
          </a:sp3d>
        </p:spPr>
        <p:txBody>
          <a:bodyPr wrap="none" anchor="ctr"/>
          <a:lstStyle/>
          <a:p>
            <a:endParaRPr lang="en-US"/>
          </a:p>
        </p:txBody>
      </p:sp>
      <mc:AlternateContent xmlns:mc="http://schemas.openxmlformats.org/markup-compatibility/2006">
        <mc:Choice xmlns:a14="http://schemas.microsoft.com/office/drawing/2010/main" Requires="a14">
          <p:sp>
            <p:nvSpPr>
              <p:cNvPr id="8" name="TextBox 7"/>
              <p:cNvSpPr txBox="1"/>
              <p:nvPr/>
            </p:nvSpPr>
            <p:spPr>
              <a:xfrm>
                <a:off x="1519363" y="2527703"/>
                <a:ext cx="1065548" cy="51860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𝐵</m:t>
                      </m:r>
                      <m:r>
                        <a:rPr lang="en-US" b="0" i="1" smtClean="0">
                          <a:latin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bar>
                            <m:barPr>
                              <m:ctrlPr>
                                <a:rPr lang="en-US" b="0" i="1" smtClean="0">
                                  <a:latin typeface="Cambria Math" panose="02040503050406030204" pitchFamily="18" charset="0"/>
                                </a:rPr>
                              </m:ctrlPr>
                            </m:barPr>
                            <m:e>
                              <m:r>
                                <a:rPr lang="en-US" b="0" i="1" smtClean="0">
                                  <a:latin typeface="Cambria Math" panose="02040503050406030204" pitchFamily="18" charset="0"/>
                                </a:rPr>
                                <m:t>𝑣</m:t>
                              </m:r>
                            </m:e>
                          </m:bar>
                          <m:r>
                            <a:rPr lang="en-US" b="0" i="1" smtClean="0">
                              <a:latin typeface="Cambria Math" panose="02040503050406030204" pitchFamily="18" charset="0"/>
                              <a:ea typeface="Cambria Math" panose="02040503050406030204" pitchFamily="18" charset="0"/>
                            </a:rPr>
                            <m:t>×</m:t>
                          </m:r>
                          <m:bar>
                            <m:barPr>
                              <m:ctrlPr>
                                <a:rPr lang="en-US" b="0" i="1" smtClean="0">
                                  <a:latin typeface="Cambria Math" panose="02040503050406030204" pitchFamily="18" charset="0"/>
                                  <a:ea typeface="Cambria Math" panose="02040503050406030204" pitchFamily="18" charset="0"/>
                                </a:rPr>
                              </m:ctrlPr>
                            </m:barPr>
                            <m:e>
                              <m:r>
                                <a:rPr lang="en-US" b="0" i="1" smtClean="0">
                                  <a:latin typeface="Cambria Math" panose="02040503050406030204" pitchFamily="18" charset="0"/>
                                  <a:ea typeface="Cambria Math" panose="02040503050406030204" pitchFamily="18" charset="0"/>
                                </a:rPr>
                                <m:t>𝐸</m:t>
                              </m:r>
                            </m:e>
                          </m:bar>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𝑐</m:t>
                              </m:r>
                            </m:e>
                            <m:sup>
                              <m:r>
                                <a:rPr lang="en-US" b="0" i="1" smtClean="0">
                                  <a:latin typeface="Cambria Math" panose="02040503050406030204" pitchFamily="18" charset="0"/>
                                  <a:ea typeface="Cambria Math" panose="02040503050406030204" pitchFamily="18" charset="0"/>
                                </a:rPr>
                                <m:t>2</m:t>
                              </m:r>
                            </m:sup>
                          </m:sSup>
                        </m:den>
                      </m:f>
                    </m:oMath>
                  </m:oMathPara>
                </a14:m>
                <a:endParaRPr lang="en-US" dirty="0"/>
              </a:p>
            </p:txBody>
          </p:sp>
        </mc:Choice>
        <mc:Fallback>
          <p:sp>
            <p:nvSpPr>
              <p:cNvPr id="8" name="TextBox 7"/>
              <p:cNvSpPr txBox="1">
                <a:spLocks noRot="1" noChangeAspect="1" noMove="1" noResize="1" noEditPoints="1" noAdjustHandles="1" noChangeArrowheads="1" noChangeShapeType="1" noTextEdit="1"/>
              </p:cNvSpPr>
              <p:nvPr/>
            </p:nvSpPr>
            <p:spPr>
              <a:xfrm>
                <a:off x="1519363" y="2527703"/>
                <a:ext cx="1065548" cy="518604"/>
              </a:xfrm>
              <a:prstGeom prst="rect">
                <a:avLst/>
              </a:prstGeom>
              <a:blipFill>
                <a:blip r:embed="rId4"/>
                <a:stretch>
                  <a:fillRect/>
                </a:stretch>
              </a:blipFill>
            </p:spPr>
            <p:txBody>
              <a:bodyPr/>
              <a:lstStyle/>
              <a:p>
                <a:r>
                  <a:rPr lang="en-US">
                    <a:noFill/>
                  </a:rPr>
                  <a:t> </a:t>
                </a:r>
              </a:p>
            </p:txBody>
          </p:sp>
        </mc:Fallback>
      </mc:AlternateContent>
      <p:sp>
        <p:nvSpPr>
          <p:cNvPr id="9" name="Rectangle 8"/>
          <p:cNvSpPr/>
          <p:nvPr/>
        </p:nvSpPr>
        <p:spPr>
          <a:xfrm>
            <a:off x="719144" y="2658094"/>
            <a:ext cx="800219" cy="369332"/>
          </a:xfrm>
          <a:prstGeom prst="rect">
            <a:avLst/>
          </a:prstGeom>
        </p:spPr>
        <p:txBody>
          <a:bodyPr wrap="none">
            <a:spAutoFit/>
          </a:bodyPr>
          <a:lstStyle/>
          <a:p>
            <a:r>
              <a:rPr lang="en-US" dirty="0" smtClean="0">
                <a:solidFill>
                  <a:prstClr val="black"/>
                </a:solidFill>
                <a:latin typeface="Comic Sans MS" pitchFamily="66" charset="0"/>
              </a:rPr>
              <a:t>With </a:t>
            </a:r>
            <a:endParaRPr lang="en-US" dirty="0"/>
          </a:p>
        </p:txBody>
      </p:sp>
      <mc:AlternateContent xmlns:mc="http://schemas.openxmlformats.org/markup-compatibility/2006">
        <mc:Choice xmlns:a14="http://schemas.microsoft.com/office/drawing/2010/main" Requires="a14">
          <p:sp>
            <p:nvSpPr>
              <p:cNvPr id="10" name="TextBox 9"/>
              <p:cNvSpPr txBox="1"/>
              <p:nvPr/>
            </p:nvSpPr>
            <p:spPr>
              <a:xfrm>
                <a:off x="1519363" y="3337449"/>
                <a:ext cx="1548950" cy="539507"/>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𝐵</m:t>
                      </m:r>
                      <m:r>
                        <a:rPr lang="en-US" b="0" i="1" smtClean="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𝑞</m:t>
                          </m:r>
                        </m:num>
                        <m:den>
                          <m:r>
                            <a:rPr lang="en-US" i="1">
                              <a:latin typeface="Cambria Math" panose="02040503050406030204" pitchFamily="18" charset="0"/>
                            </a:rPr>
                            <m:t>4</m:t>
                          </m:r>
                          <m:r>
                            <a:rPr lang="en-US" i="1">
                              <a:latin typeface="Cambria Math" panose="02040503050406030204" pitchFamily="18" charset="0"/>
                            </a:rPr>
                            <m:t>𝜋</m:t>
                          </m:r>
                          <m:sSub>
                            <m:sSubPr>
                              <m:ctrlPr>
                                <a:rPr lang="en-US" i="1">
                                  <a:latin typeface="Cambria Math" panose="02040503050406030204" pitchFamily="18" charset="0"/>
                                </a:rPr>
                              </m:ctrlPr>
                            </m:sSubPr>
                            <m:e>
                              <m:r>
                                <a:rPr lang="en-US" i="1">
                                  <a:latin typeface="Cambria Math" panose="02040503050406030204" pitchFamily="18" charset="0"/>
                                </a:rPr>
                                <m:t>𝜖</m:t>
                              </m:r>
                            </m:e>
                            <m:sub>
                              <m:r>
                                <a:rPr lang="en-US" i="1">
                                  <a:latin typeface="Cambria Math" panose="02040503050406030204" pitchFamily="18" charset="0"/>
                                </a:rPr>
                                <m:t>0</m:t>
                              </m:r>
                            </m:sub>
                          </m:sSub>
                        </m:den>
                      </m:f>
                      <m:f>
                        <m:fPr>
                          <m:ctrlPr>
                            <a:rPr lang="en-US" b="0" i="1" smtClean="0">
                              <a:latin typeface="Cambria Math" panose="02040503050406030204" pitchFamily="18" charset="0"/>
                              <a:ea typeface="Cambria Math" panose="02040503050406030204" pitchFamily="18" charset="0"/>
                            </a:rPr>
                          </m:ctrlPr>
                        </m:fPr>
                        <m:num>
                          <m:bar>
                            <m:barPr>
                              <m:ctrlPr>
                                <a:rPr lang="en-US" b="0" i="1" smtClean="0">
                                  <a:latin typeface="Cambria Math" panose="02040503050406030204" pitchFamily="18" charset="0"/>
                                </a:rPr>
                              </m:ctrlPr>
                            </m:barPr>
                            <m:e>
                              <m:r>
                                <a:rPr lang="en-US" b="0" i="1" smtClean="0">
                                  <a:latin typeface="Cambria Math" panose="02040503050406030204" pitchFamily="18" charset="0"/>
                                </a:rPr>
                                <m:t>𝑣</m:t>
                              </m:r>
                            </m:e>
                          </m:bar>
                          <m:r>
                            <a:rPr lang="en-US" b="0" i="1" smtClean="0">
                              <a:latin typeface="Cambria Math" panose="02040503050406030204" pitchFamily="18" charset="0"/>
                              <a:ea typeface="Cambria Math" panose="02040503050406030204" pitchFamily="18" charset="0"/>
                            </a:rPr>
                            <m:t>×</m:t>
                          </m:r>
                          <m:bar>
                            <m:barPr>
                              <m:ctrlPr>
                                <a:rPr lang="en-US" b="0" i="1" smtClean="0">
                                  <a:latin typeface="Cambria Math" panose="02040503050406030204" pitchFamily="18" charset="0"/>
                                  <a:ea typeface="Cambria Math" panose="02040503050406030204" pitchFamily="18" charset="0"/>
                                </a:rPr>
                              </m:ctrlPr>
                            </m:barPr>
                            <m:e>
                              <m:r>
                                <a:rPr lang="en-US" b="0" i="1" smtClean="0">
                                  <a:latin typeface="Cambria Math" panose="02040503050406030204" pitchFamily="18" charset="0"/>
                                  <a:ea typeface="Cambria Math" panose="02040503050406030204" pitchFamily="18" charset="0"/>
                                </a:rPr>
                                <m:t>𝑟</m:t>
                              </m:r>
                            </m:e>
                          </m:bar>
                        </m:num>
                        <m:den>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𝑐</m:t>
                              </m:r>
                            </m:e>
                            <m:sup>
                              <m:r>
                                <a:rPr lang="en-US" b="0" i="1" smtClean="0">
                                  <a:latin typeface="Cambria Math" panose="02040503050406030204" pitchFamily="18" charset="0"/>
                                  <a:ea typeface="Cambria Math" panose="02040503050406030204" pitchFamily="18" charset="0"/>
                                </a:rPr>
                                <m:t>2</m:t>
                              </m:r>
                            </m:sup>
                          </m:sSup>
                          <m:sSup>
                            <m:sSupPr>
                              <m:ctrlPr>
                                <a:rPr lang="en-US" b="0" i="1" smtClean="0">
                                  <a:latin typeface="Cambria Math" panose="02040503050406030204" pitchFamily="18" charset="0"/>
                                  <a:ea typeface="Cambria Math" panose="02040503050406030204" pitchFamily="18" charset="0"/>
                                </a:rPr>
                              </m:ctrlPr>
                            </m:sSupPr>
                            <m:e>
                              <m:r>
                                <a:rPr lang="en-US" b="0" i="1" smtClean="0">
                                  <a:latin typeface="Cambria Math" panose="02040503050406030204" pitchFamily="18" charset="0"/>
                                  <a:ea typeface="Cambria Math" panose="02040503050406030204" pitchFamily="18" charset="0"/>
                                </a:rPr>
                                <m:t>𝑟</m:t>
                              </m:r>
                            </m:e>
                            <m:sup>
                              <m:r>
                                <a:rPr lang="en-US" b="0" i="1" smtClean="0">
                                  <a:latin typeface="Cambria Math" panose="02040503050406030204" pitchFamily="18" charset="0"/>
                                  <a:ea typeface="Cambria Math" panose="02040503050406030204" pitchFamily="18" charset="0"/>
                                </a:rPr>
                                <m:t>3</m:t>
                              </m:r>
                            </m:sup>
                          </m:sSup>
                        </m:den>
                      </m:f>
                    </m:oMath>
                  </m:oMathPara>
                </a14:m>
                <a:endParaRPr lang="en-US" dirty="0"/>
              </a:p>
            </p:txBody>
          </p:sp>
        </mc:Choice>
        <mc:Fallback>
          <p:sp>
            <p:nvSpPr>
              <p:cNvPr id="10" name="TextBox 9"/>
              <p:cNvSpPr txBox="1">
                <a:spLocks noRot="1" noChangeAspect="1" noMove="1" noResize="1" noEditPoints="1" noAdjustHandles="1" noChangeArrowheads="1" noChangeShapeType="1" noTextEdit="1"/>
              </p:cNvSpPr>
              <p:nvPr/>
            </p:nvSpPr>
            <p:spPr>
              <a:xfrm>
                <a:off x="1519363" y="3337449"/>
                <a:ext cx="1548950" cy="539507"/>
              </a:xfrm>
              <a:prstGeom prst="rect">
                <a:avLst/>
              </a:prstGeom>
              <a:blipFill>
                <a:blip r:embed="rId5"/>
                <a:stretch>
                  <a:fillRect/>
                </a:stretch>
              </a:blipFill>
            </p:spPr>
            <p:txBody>
              <a:bodyPr/>
              <a:lstStyle/>
              <a:p>
                <a:r>
                  <a:rPr lang="en-US">
                    <a:noFill/>
                  </a:rPr>
                  <a:t> </a:t>
                </a:r>
              </a:p>
            </p:txBody>
          </p:sp>
        </mc:Fallback>
      </mc:AlternateContent>
      <p:sp>
        <p:nvSpPr>
          <p:cNvPr id="11" name="Rectangle 10"/>
          <p:cNvSpPr/>
          <p:nvPr/>
        </p:nvSpPr>
        <p:spPr>
          <a:xfrm>
            <a:off x="3462419" y="3379230"/>
            <a:ext cx="861133" cy="369332"/>
          </a:xfrm>
          <a:prstGeom prst="rect">
            <a:avLst/>
          </a:prstGeom>
        </p:spPr>
        <p:txBody>
          <a:bodyPr wrap="none">
            <a:spAutoFit/>
          </a:bodyPr>
          <a:lstStyle/>
          <a:p>
            <a:r>
              <a:rPr lang="en-US" dirty="0">
                <a:solidFill>
                  <a:prstClr val="black"/>
                </a:solidFill>
                <a:latin typeface="Comic Sans MS" pitchFamily="66" charset="0"/>
              </a:rPr>
              <a:t>u</a:t>
            </a:r>
            <a:r>
              <a:rPr lang="en-US" dirty="0" smtClean="0">
                <a:solidFill>
                  <a:prstClr val="black"/>
                </a:solidFill>
                <a:latin typeface="Comic Sans MS" pitchFamily="66" charset="0"/>
              </a:rPr>
              <a:t>sing  </a:t>
            </a:r>
            <a:endParaRPr lang="en-US" dirty="0"/>
          </a:p>
        </p:txBody>
      </p:sp>
      <mc:AlternateContent xmlns:mc="http://schemas.openxmlformats.org/markup-compatibility/2006">
        <mc:Choice xmlns:a14="http://schemas.microsoft.com/office/drawing/2010/main" Requires="a14">
          <p:sp>
            <p:nvSpPr>
              <p:cNvPr id="12" name="Rectangle 11"/>
              <p:cNvSpPr/>
              <p:nvPr/>
            </p:nvSpPr>
            <p:spPr>
              <a:xfrm>
                <a:off x="4323552" y="3277304"/>
                <a:ext cx="1212062" cy="659796"/>
              </a:xfrm>
              <a:prstGeom prst="rect">
                <a:avLst/>
              </a:prstGeom>
            </p:spPr>
            <p:txBody>
              <a:bodyPr wrap="none">
                <a:spAutoFit/>
              </a:bodyPr>
              <a:lstStyle/>
              <a:p>
                <a14:m>
                  <m:oMathPara xmlns:m="http://schemas.openxmlformats.org/officeDocument/2006/math">
                    <m:oMathParaPr>
                      <m:jc m:val="centerGroup"/>
                    </m:oMathParaPr>
                    <m:oMath xmlns:m="http://schemas.openxmlformats.org/officeDocument/2006/math">
                      <m:sSup>
                        <m:sSupPr>
                          <m:ctrlPr>
                            <a:rPr lang="en-US" i="1" smtClean="0">
                              <a:latin typeface="Cambria Math" panose="02040503050406030204" pitchFamily="18" charset="0"/>
                              <a:ea typeface="Cambria Math" panose="02040503050406030204" pitchFamily="18" charset="0"/>
                            </a:rPr>
                          </m:ctrlPr>
                        </m:sSupPr>
                        <m:e>
                          <m:r>
                            <a:rPr lang="en-US" i="1">
                              <a:latin typeface="Cambria Math" panose="02040503050406030204" pitchFamily="18" charset="0"/>
                              <a:ea typeface="Cambria Math" panose="02040503050406030204" pitchFamily="18" charset="0"/>
                            </a:rPr>
                            <m:t>𝑐</m:t>
                          </m:r>
                        </m:e>
                        <m:sup>
                          <m:r>
                            <a:rPr lang="en-US" i="1">
                              <a:latin typeface="Cambria Math" panose="02040503050406030204" pitchFamily="18" charset="0"/>
                              <a:ea typeface="Cambria Math" panose="02040503050406030204" pitchFamily="18" charset="0"/>
                            </a:rPr>
                            <m:t>2</m:t>
                          </m:r>
                        </m:sup>
                      </m:sSup>
                      <m:r>
                        <a:rPr lang="en-US" b="0" i="0" smtClean="0">
                          <a:latin typeface="Cambria Math" panose="02040503050406030204" pitchFamily="18" charset="0"/>
                          <a:ea typeface="Cambria Math" panose="02040503050406030204" pitchFamily="18" charset="0"/>
                        </a:rPr>
                        <m:t>=</m:t>
                      </m:r>
                      <m:f>
                        <m:fPr>
                          <m:ctrlPr>
                            <a:rPr lang="en-US" b="0" i="0" smtClean="0">
                              <a:latin typeface="Cambria Math" panose="02040503050406030204" pitchFamily="18" charset="0"/>
                              <a:ea typeface="Cambria Math" panose="02040503050406030204" pitchFamily="18" charset="0"/>
                            </a:rPr>
                          </m:ctrlPr>
                        </m:fPr>
                        <m:num>
                          <m:r>
                            <a:rPr lang="en-US" b="0" i="0" smtClean="0">
                              <a:latin typeface="Cambria Math" panose="02040503050406030204" pitchFamily="18" charset="0"/>
                              <a:ea typeface="Cambria Math" panose="02040503050406030204" pitchFamily="18" charset="0"/>
                            </a:rPr>
                            <m:t>1</m:t>
                          </m:r>
                        </m:num>
                        <m:den>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𝜖</m:t>
                              </m:r>
                            </m:e>
                            <m:sub>
                              <m:r>
                                <a:rPr lang="en-US" b="0" i="1" smtClean="0">
                                  <a:latin typeface="Cambria Math" panose="02040503050406030204" pitchFamily="18" charset="0"/>
                                  <a:ea typeface="Cambria Math" panose="02040503050406030204" pitchFamily="18" charset="0"/>
                                </a:rPr>
                                <m:t>0</m:t>
                              </m:r>
                            </m:sub>
                          </m:sSub>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𝜇</m:t>
                              </m:r>
                            </m:e>
                            <m:sub>
                              <m:r>
                                <a:rPr lang="en-US" b="0" i="1" smtClean="0">
                                  <a:latin typeface="Cambria Math" panose="02040503050406030204" pitchFamily="18" charset="0"/>
                                  <a:ea typeface="Cambria Math" panose="02040503050406030204" pitchFamily="18" charset="0"/>
                                </a:rPr>
                                <m:t>0</m:t>
                              </m:r>
                            </m:sub>
                          </m:sSub>
                        </m:den>
                      </m:f>
                    </m:oMath>
                  </m:oMathPara>
                </a14:m>
                <a:endParaRPr lang="en-US" dirty="0"/>
              </a:p>
            </p:txBody>
          </p:sp>
        </mc:Choice>
        <mc:Fallback>
          <p:sp>
            <p:nvSpPr>
              <p:cNvPr id="12" name="Rectangle 11"/>
              <p:cNvSpPr>
                <a:spLocks noRot="1" noChangeAspect="1" noMove="1" noResize="1" noEditPoints="1" noAdjustHandles="1" noChangeArrowheads="1" noChangeShapeType="1" noTextEdit="1"/>
              </p:cNvSpPr>
              <p:nvPr/>
            </p:nvSpPr>
            <p:spPr>
              <a:xfrm>
                <a:off x="4323552" y="3277304"/>
                <a:ext cx="1212062" cy="659796"/>
              </a:xfrm>
              <a:prstGeom prst="rect">
                <a:avLst/>
              </a:prstGeom>
              <a:blipFill>
                <a:blip r:embed="rId6"/>
                <a:stretch>
                  <a:fillRect/>
                </a:stretch>
              </a:blipFill>
            </p:spPr>
            <p:txBody>
              <a:bodyPr/>
              <a:lstStyle/>
              <a:p>
                <a:r>
                  <a:rPr lang="en-US">
                    <a:noFill/>
                  </a:rPr>
                  <a:t> </a:t>
                </a:r>
              </a:p>
            </p:txBody>
          </p:sp>
        </mc:Fallback>
      </mc:AlternateContent>
      <p:sp>
        <p:nvSpPr>
          <p:cNvPr id="13" name="AutoShape 7"/>
          <p:cNvSpPr>
            <a:spLocks noChangeArrowheads="1"/>
          </p:cNvSpPr>
          <p:nvPr/>
        </p:nvSpPr>
        <p:spPr bwMode="auto">
          <a:xfrm>
            <a:off x="5724707" y="3531002"/>
            <a:ext cx="304800" cy="152400"/>
          </a:xfrm>
          <a:prstGeom prst="rightArrow">
            <a:avLst>
              <a:gd name="adj1" fmla="val 50000"/>
              <a:gd name="adj2" fmla="val 33333"/>
            </a:avLst>
          </a:prstGeom>
          <a:solidFill>
            <a:srgbClr val="FF0000"/>
          </a:solidFill>
          <a:ln w="9525">
            <a:solidFill>
              <a:schemeClr val="tx1"/>
            </a:solidFill>
            <a:miter lim="800000"/>
            <a:headEnd/>
            <a:tailEnd/>
          </a:ln>
          <a:scene3d>
            <a:camera prst="orthographicFront"/>
            <a:lightRig rig="threePt" dir="t"/>
          </a:scene3d>
          <a:sp3d>
            <a:bevelT/>
          </a:sp3d>
        </p:spPr>
        <p:txBody>
          <a:bodyPr wrap="none" anchor="ctr"/>
          <a:lstStyle/>
          <a:p>
            <a:endParaRPr lang="en-US"/>
          </a:p>
        </p:txBody>
      </p:sp>
      <p:graphicFrame>
        <p:nvGraphicFramePr>
          <p:cNvPr id="14" name="Object 1"/>
          <p:cNvGraphicFramePr>
            <a:graphicFrameLocks noChangeAspect="1"/>
          </p:cNvGraphicFramePr>
          <p:nvPr>
            <p:extLst>
              <p:ext uri="{D42A27DB-BD31-4B8C-83A1-F6EECF244321}">
                <p14:modId xmlns:p14="http://schemas.microsoft.com/office/powerpoint/2010/main" val="206342814"/>
              </p:ext>
            </p:extLst>
          </p:nvPr>
        </p:nvGraphicFramePr>
        <p:xfrm>
          <a:off x="6518670" y="3237437"/>
          <a:ext cx="1474332" cy="652918"/>
        </p:xfrm>
        <a:graphic>
          <a:graphicData uri="http://schemas.openxmlformats.org/presentationml/2006/ole">
            <mc:AlternateContent xmlns:mc="http://schemas.openxmlformats.org/markup-compatibility/2006">
              <mc:Choice xmlns:v="urn:schemas-microsoft-com:vml" Requires="v">
                <p:oleObj spid="_x0000_s3081" name="Equation" r:id="rId7" imgW="888840" imgH="393480" progId="Equation.DSMT4">
                  <p:embed/>
                </p:oleObj>
              </mc:Choice>
              <mc:Fallback>
                <p:oleObj name="Equation" r:id="rId7" imgW="888840" imgH="393480" progId="Equation.DSMT4">
                  <p:embed/>
                  <p:pic>
                    <p:nvPicPr>
                      <p:cNvPr id="4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18670" y="3237437"/>
                        <a:ext cx="1474332" cy="652918"/>
                      </a:xfrm>
                      <a:prstGeom prst="rect">
                        <a:avLst/>
                      </a:prstGeom>
                      <a:noFill/>
                      <a:extLst/>
                    </p:spPr>
                  </p:pic>
                </p:oleObj>
              </mc:Fallback>
            </mc:AlternateContent>
          </a:graphicData>
        </a:graphic>
      </p:graphicFrame>
      <p:sp>
        <p:nvSpPr>
          <p:cNvPr id="16" name="Rectangle 15"/>
          <p:cNvSpPr/>
          <p:nvPr/>
        </p:nvSpPr>
        <p:spPr>
          <a:xfrm>
            <a:off x="719144" y="4489187"/>
            <a:ext cx="8190680" cy="1754326"/>
          </a:xfrm>
          <a:prstGeom prst="rect">
            <a:avLst/>
          </a:prstGeom>
        </p:spPr>
        <p:txBody>
          <a:bodyPr wrap="square">
            <a:spAutoFit/>
          </a:bodyPr>
          <a:lstStyle/>
          <a:p>
            <a:r>
              <a:rPr lang="en-US" dirty="0" smtClean="0">
                <a:solidFill>
                  <a:prstClr val="black"/>
                </a:solidFill>
                <a:latin typeface="Comic Sans MS" pitchFamily="66" charset="0"/>
              </a:rPr>
              <a:t>Strictly speaking the above expression for the B-field is an approximation and therefore the </a:t>
            </a:r>
            <a:r>
              <a:rPr lang="en-US" dirty="0" err="1" smtClean="0">
                <a:solidFill>
                  <a:prstClr val="black"/>
                </a:solidFill>
                <a:latin typeface="Comic Sans MS" pitchFamily="66" charset="0"/>
              </a:rPr>
              <a:t>Biot</a:t>
            </a:r>
            <a:r>
              <a:rPr lang="en-US" dirty="0" smtClean="0">
                <a:solidFill>
                  <a:prstClr val="black"/>
                </a:solidFill>
                <a:latin typeface="Comic Sans MS" pitchFamily="66" charset="0"/>
              </a:rPr>
              <a:t>-Savart law based on it is an approximation.</a:t>
            </a:r>
          </a:p>
          <a:p>
            <a:endParaRPr lang="en-US" dirty="0" smtClean="0">
              <a:solidFill>
                <a:prstClr val="black"/>
              </a:solidFill>
              <a:latin typeface="Comic Sans MS" pitchFamily="66" charset="0"/>
            </a:endParaRPr>
          </a:p>
          <a:p>
            <a:r>
              <a:rPr lang="en-US" dirty="0" smtClean="0">
                <a:solidFill>
                  <a:prstClr val="black"/>
                </a:solidFill>
                <a:latin typeface="Comic Sans MS" pitchFamily="66" charset="0"/>
              </a:rPr>
              <a:t>However, because the drift velocity of electrons is so much lower than the speed of light, the approximation is extremely good, so good, that virtually no text ever mentions that it is an approximation.</a:t>
            </a:r>
            <a:endParaRPr lang="en-US" dirty="0"/>
          </a:p>
        </p:txBody>
      </p:sp>
      <p:sp>
        <p:nvSpPr>
          <p:cNvPr id="17" name="Oval 16"/>
          <p:cNvSpPr/>
          <p:nvPr/>
        </p:nvSpPr>
        <p:spPr>
          <a:xfrm>
            <a:off x="250903" y="4605445"/>
            <a:ext cx="228600" cy="228600"/>
          </a:xfrm>
          <a:prstGeom prst="ellipse">
            <a:avLst/>
          </a:prstGeom>
          <a:solidFill>
            <a:srgbClr val="F79646"/>
          </a:solidFill>
          <a:ln w="25400" cap="flat" cmpd="sng" algn="ctr">
            <a:solidFill>
              <a:srgbClr val="F79646">
                <a:shade val="50000"/>
              </a:srgbClr>
            </a:solidFill>
            <a:prstDash val="solid"/>
          </a:ln>
          <a:effectLst>
            <a:glow rad="101600">
              <a:srgbClr val="4BACC6">
                <a:satMod val="175000"/>
                <a:alpha val="40000"/>
              </a:srgbClr>
            </a:glow>
          </a:effectLst>
          <a:scene3d>
            <a:camera prst="orthographicFront"/>
            <a:lightRig rig="threePt" dir="t"/>
          </a:scene3d>
          <a:sp3d>
            <a:bevelT/>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6456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0-#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additive="base">
                                        <p:cTn id="21" dur="500" fill="hold"/>
                                        <p:tgtEl>
                                          <p:spTgt spid="13"/>
                                        </p:tgtEl>
                                        <p:attrNameLst>
                                          <p:attrName>ppt_x</p:attrName>
                                        </p:attrNameLst>
                                      </p:cBhvr>
                                      <p:tavLst>
                                        <p:tav tm="0">
                                          <p:val>
                                            <p:strVal val="0-#ppt_w/2"/>
                                          </p:val>
                                        </p:tav>
                                        <p:tav tm="100000">
                                          <p:val>
                                            <p:strVal val="#ppt_x"/>
                                          </p:val>
                                        </p:tav>
                                      </p:tavLst>
                                    </p:anim>
                                    <p:anim calcmode="lin" valueType="num">
                                      <p:cBhvr additive="base">
                                        <p:cTn id="22" dur="500" fill="hold"/>
                                        <p:tgtEl>
                                          <p:spTgt spid="13"/>
                                        </p:tgtEl>
                                        <p:attrNameLst>
                                          <p:attrName>ppt_y</p:attrName>
                                        </p:attrNameLst>
                                      </p:cBhvr>
                                      <p:tavLst>
                                        <p:tav tm="0">
                                          <p:val>
                                            <p:strVal val="#ppt_y"/>
                                          </p:val>
                                        </p:tav>
                                        <p:tav tm="100000">
                                          <p:val>
                                            <p:strVal val="#ppt_y"/>
                                          </p:val>
                                        </p:tav>
                                      </p:tavLst>
                                    </p:anim>
                                  </p:childTnLst>
                                </p:cTn>
                              </p:par>
                            </p:childTnLst>
                          </p:cTn>
                        </p:par>
                        <p:par>
                          <p:cTn id="23" fill="hold">
                            <p:stCondLst>
                              <p:cond delay="500"/>
                            </p:stCondLst>
                            <p:childTnLst>
                              <p:par>
                                <p:cTn id="24" presetID="4" presetClass="entr" presetSubtype="16"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ox(in)">
                                      <p:cBhvr>
                                        <p:cTn id="26" dur="500"/>
                                        <p:tgtEl>
                                          <p:spTgt spid="14"/>
                                        </p:tgtEl>
                                      </p:cBhvr>
                                    </p:animEffect>
                                  </p:childTnLst>
                                </p:cTn>
                              </p:par>
                            </p:childTnLst>
                          </p:cTn>
                        </p:par>
                        <p:par>
                          <p:cTn id="27" fill="hold">
                            <p:stCondLst>
                              <p:cond delay="1000"/>
                            </p:stCondLst>
                            <p:childTnLst>
                              <p:par>
                                <p:cTn id="28" presetID="4" presetClass="entr" presetSubtype="32" fill="hold" grpId="0" nodeType="after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box(out)">
                                      <p:cBhvr>
                                        <p:cTn id="30" dur="500"/>
                                        <p:tgtEl>
                                          <p:spTgt spid="15"/>
                                        </p:tgtEl>
                                      </p:cBhvr>
                                    </p:animEffect>
                                  </p:childTnLst>
                                </p:cTn>
                              </p:par>
                            </p:childTnLst>
                          </p:cTn>
                        </p:par>
                      </p:childTnLst>
                    </p:cTn>
                  </p:par>
                  <p:par>
                    <p:cTn id="31" fill="hold">
                      <p:stCondLst>
                        <p:cond delay="indefinite"/>
                      </p:stCondLst>
                      <p:childTnLst>
                        <p:par>
                          <p:cTn id="32" fill="hold">
                            <p:stCondLst>
                              <p:cond delay="0"/>
                            </p:stCondLst>
                            <p:childTnLst>
                              <p:par>
                                <p:cTn id="33" presetID="15"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1000" fill="hold"/>
                                        <p:tgtEl>
                                          <p:spTgt spid="17"/>
                                        </p:tgtEl>
                                        <p:attrNameLst>
                                          <p:attrName>ppt_w</p:attrName>
                                        </p:attrNameLst>
                                      </p:cBhvr>
                                      <p:tavLst>
                                        <p:tav tm="0">
                                          <p:val>
                                            <p:fltVal val="0"/>
                                          </p:val>
                                        </p:tav>
                                        <p:tav tm="100000">
                                          <p:val>
                                            <p:strVal val="#ppt_w"/>
                                          </p:val>
                                        </p:tav>
                                      </p:tavLst>
                                    </p:anim>
                                    <p:anim calcmode="lin" valueType="num">
                                      <p:cBhvr>
                                        <p:cTn id="36" dur="1000" fill="hold"/>
                                        <p:tgtEl>
                                          <p:spTgt spid="17"/>
                                        </p:tgtEl>
                                        <p:attrNameLst>
                                          <p:attrName>ppt_h</p:attrName>
                                        </p:attrNameLst>
                                      </p:cBhvr>
                                      <p:tavLst>
                                        <p:tav tm="0">
                                          <p:val>
                                            <p:fltVal val="0"/>
                                          </p:val>
                                        </p:tav>
                                        <p:tav tm="100000">
                                          <p:val>
                                            <p:strVal val="#ppt_h"/>
                                          </p:val>
                                        </p:tav>
                                      </p:tavLst>
                                    </p:anim>
                                    <p:anim calcmode="lin" valueType="num">
                                      <p:cBhvr>
                                        <p:cTn id="37" dur="1000" fill="hold"/>
                                        <p:tgtEl>
                                          <p:spTgt spid="17"/>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1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5" grpId="0" animBg="1"/>
      <p:bldP spid="7" grpId="0" animBg="1" autoUpdateAnimBg="0"/>
      <p:bldP spid="13" grpId="0" animBg="1" autoUpdateAnimBg="0"/>
      <p:bldP spid="1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8.0&quot;&gt;&lt;object type=&quot;1&quot; unique_id=&quot;10001&quot;&gt;&lt;object type=&quot;8&quot; unique_id=&quot;93483&quot;&gt;&lt;/object&gt;&lt;object type=&quot;2&quot; unique_id=&quot;93484&quot;&gt;&lt;object type=&quot;3&quot; unique_id=&quot;93485&quot;&gt;&lt;property id=&quot;20148&quot; value=&quot;5&quot;/&gt;&lt;property id=&quot;20300&quot; value=&quot;Slide 1&quot;/&gt;&lt;property id=&quot;20307&quot; value=&quot;257&quot;/&gt;&lt;/object&gt;&lt;object type=&quot;3&quot; unique_id=&quot;93507&quot;&gt;&lt;property id=&quot;20148&quot; value=&quot;5&quot;/&gt;&lt;property id=&quot;20300&quot; value=&quot;Slide 2&quot;/&gt;&lt;property id=&quot;20307&quot; value=&quot;258&quot;/&gt;&lt;/object&gt;&lt;object type=&quot;3&quot; unique_id=&quot;93520&quot;&gt;&lt;property id=&quot;20148&quot; value=&quot;5&quot;/&gt;&lt;property id=&quot;20300&quot; value=&quot;Slide 3&quot;/&gt;&lt;property id=&quot;20307&quot; value=&quot;259&quot;/&gt;&lt;/object&gt;&lt;/object&gt;&lt;/object&gt;&lt;/database&gt;"/>
  <p:tag name="SECTOMILLISECCONVERTED" val="1"/>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346</TotalTime>
  <Words>328</Words>
  <Application>Microsoft Office PowerPoint</Application>
  <PresentationFormat>On-screen Show (4:3)</PresentationFormat>
  <Paragraphs>31</Paragraphs>
  <Slides>3</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11" baseType="lpstr">
      <vt:lpstr>Arial</vt:lpstr>
      <vt:lpstr>Calibri</vt:lpstr>
      <vt:lpstr>Calibri Light</vt:lpstr>
      <vt:lpstr>Cambria Math</vt:lpstr>
      <vt:lpstr>Comic Sans MS</vt:lpstr>
      <vt:lpstr>Georgia</vt:lpstr>
      <vt:lpstr>Office Theme</vt:lpstr>
      <vt:lpstr>Equation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Binek</dc:creator>
  <cp:lastModifiedBy>Christian Binek</cp:lastModifiedBy>
  <cp:revision>15</cp:revision>
  <dcterms:created xsi:type="dcterms:W3CDTF">2017-04-06T16:25:23Z</dcterms:created>
  <dcterms:modified xsi:type="dcterms:W3CDTF">2017-04-06T22:11:37Z</dcterms:modified>
</cp:coreProperties>
</file>