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83" autoAdjust="0"/>
  </p:normalViewPr>
  <p:slideViewPr>
    <p:cSldViewPr>
      <p:cViewPr varScale="1">
        <p:scale>
          <a:sx n="89" d="100"/>
          <a:sy n="89" d="100"/>
        </p:scale>
        <p:origin x="-1258" y="-16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12" Type="http://schemas.openxmlformats.org/officeDocument/2006/relationships/image" Target="../media/image18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11" Type="http://schemas.openxmlformats.org/officeDocument/2006/relationships/image" Target="../media/image17.wmf"/><Relationship Id="rId5" Type="http://schemas.openxmlformats.org/officeDocument/2006/relationships/image" Target="../media/image11.wmf"/><Relationship Id="rId10" Type="http://schemas.openxmlformats.org/officeDocument/2006/relationships/image" Target="../media/image16.wmf"/><Relationship Id="rId4" Type="http://schemas.openxmlformats.org/officeDocument/2006/relationships/image" Target="../media/image10.wmf"/><Relationship Id="rId9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21.wmf"/><Relationship Id="rId7" Type="http://schemas.openxmlformats.org/officeDocument/2006/relationships/image" Target="../media/image17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3.wmf"/><Relationship Id="rId11" Type="http://schemas.openxmlformats.org/officeDocument/2006/relationships/image" Target="../media/image27.wmf"/><Relationship Id="rId5" Type="http://schemas.openxmlformats.org/officeDocument/2006/relationships/image" Target="../media/image22.wmf"/><Relationship Id="rId10" Type="http://schemas.openxmlformats.org/officeDocument/2006/relationships/image" Target="../media/image26.wmf"/><Relationship Id="rId4" Type="http://schemas.openxmlformats.org/officeDocument/2006/relationships/image" Target="../media/image7.wmf"/><Relationship Id="rId9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10" Type="http://schemas.openxmlformats.org/officeDocument/2006/relationships/image" Target="../media/image36.wmf"/><Relationship Id="rId4" Type="http://schemas.openxmlformats.org/officeDocument/2006/relationships/image" Target="../media/image31.wmf"/><Relationship Id="rId9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image" Target="../media/image50.wmf"/><Relationship Id="rId7" Type="http://schemas.openxmlformats.org/officeDocument/2006/relationships/image" Target="../media/image53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2.wmf"/><Relationship Id="rId5" Type="http://schemas.openxmlformats.org/officeDocument/2006/relationships/image" Target="../media/image27.wmf"/><Relationship Id="rId4" Type="http://schemas.openxmlformats.org/officeDocument/2006/relationships/image" Target="../media/image51.wmf"/><Relationship Id="rId9" Type="http://schemas.openxmlformats.org/officeDocument/2006/relationships/image" Target="../media/image5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8D2E4-6729-4C31-969A-30DA402E2B8A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0AAA2-84F9-4CC4-9C51-E6697EB33F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05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9CD1B-7DD7-4C39-9435-B90CFAE36F39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3.wmf"/><Relationship Id="rId26" Type="http://schemas.openxmlformats.org/officeDocument/2006/relationships/image" Target="../media/image17.wmf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16.bin"/><Relationship Id="rId7" Type="http://schemas.openxmlformats.org/officeDocument/2006/relationships/image" Target="../media/image8.wmf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14.bin"/><Relationship Id="rId25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1.bin"/><Relationship Id="rId24" Type="http://schemas.openxmlformats.org/officeDocument/2006/relationships/image" Target="../media/image16.wmf"/><Relationship Id="rId5" Type="http://schemas.openxmlformats.org/officeDocument/2006/relationships/image" Target="../media/image7.wmf"/><Relationship Id="rId15" Type="http://schemas.openxmlformats.org/officeDocument/2006/relationships/oleObject" Target="../embeddings/oleObject13.bin"/><Relationship Id="rId23" Type="http://schemas.openxmlformats.org/officeDocument/2006/relationships/oleObject" Target="../embeddings/oleObject17.bin"/><Relationship Id="rId28" Type="http://schemas.openxmlformats.org/officeDocument/2006/relationships/image" Target="../media/image18.wmf"/><Relationship Id="rId10" Type="http://schemas.openxmlformats.org/officeDocument/2006/relationships/oleObject" Target="../embeddings/oleObject10.bin"/><Relationship Id="rId19" Type="http://schemas.openxmlformats.org/officeDocument/2006/relationships/oleObject" Target="../embeddings/oleObject15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9.wmf"/><Relationship Id="rId14" Type="http://schemas.openxmlformats.org/officeDocument/2006/relationships/image" Target="../media/image11.wmf"/><Relationship Id="rId22" Type="http://schemas.openxmlformats.org/officeDocument/2006/relationships/image" Target="../media/image15.wmf"/><Relationship Id="rId27" Type="http://schemas.openxmlformats.org/officeDocument/2006/relationships/oleObject" Target="../embeddings/oleObject19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22.wmf"/><Relationship Id="rId18" Type="http://schemas.openxmlformats.org/officeDocument/2006/relationships/oleObject" Target="../embeddings/oleObject27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25.wmf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24.bin"/><Relationship Id="rId17" Type="http://schemas.openxmlformats.org/officeDocument/2006/relationships/image" Target="../media/image17.wmf"/><Relationship Id="rId25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6.bin"/><Relationship Id="rId20" Type="http://schemas.openxmlformats.org/officeDocument/2006/relationships/oleObject" Target="../embeddings/oleObject28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7.wmf"/><Relationship Id="rId24" Type="http://schemas.openxmlformats.org/officeDocument/2006/relationships/oleObject" Target="../embeddings/oleObject30.bin"/><Relationship Id="rId5" Type="http://schemas.openxmlformats.org/officeDocument/2006/relationships/image" Target="../media/image19.wmf"/><Relationship Id="rId15" Type="http://schemas.openxmlformats.org/officeDocument/2006/relationships/image" Target="../media/image23.wmf"/><Relationship Id="rId23" Type="http://schemas.openxmlformats.org/officeDocument/2006/relationships/image" Target="../media/image26.wmf"/><Relationship Id="rId10" Type="http://schemas.openxmlformats.org/officeDocument/2006/relationships/oleObject" Target="../embeddings/oleObject23.bin"/><Relationship Id="rId19" Type="http://schemas.openxmlformats.org/officeDocument/2006/relationships/image" Target="../media/image24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1.wmf"/><Relationship Id="rId14" Type="http://schemas.openxmlformats.org/officeDocument/2006/relationships/oleObject" Target="../embeddings/oleObject25.bin"/><Relationship Id="rId22" Type="http://schemas.openxmlformats.org/officeDocument/2006/relationships/oleObject" Target="../embeddings/oleObject2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32.wmf"/><Relationship Id="rId18" Type="http://schemas.openxmlformats.org/officeDocument/2006/relationships/oleObject" Target="../embeddings/oleObject38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9.wmf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35.bin"/><Relationship Id="rId17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7.bin"/><Relationship Id="rId20" Type="http://schemas.openxmlformats.org/officeDocument/2006/relationships/oleObject" Target="../embeddings/oleObject39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5" Type="http://schemas.openxmlformats.org/officeDocument/2006/relationships/image" Target="../media/image33.wmf"/><Relationship Id="rId23" Type="http://schemas.openxmlformats.org/officeDocument/2006/relationships/image" Target="../media/image36.wmf"/><Relationship Id="rId10" Type="http://schemas.openxmlformats.org/officeDocument/2006/relationships/oleObject" Target="../embeddings/oleObject34.bin"/><Relationship Id="rId19" Type="http://schemas.openxmlformats.org/officeDocument/2006/relationships/image" Target="../media/image35.wmf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36.bin"/><Relationship Id="rId22" Type="http://schemas.openxmlformats.org/officeDocument/2006/relationships/oleObject" Target="../embeddings/oleObject4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41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40.wmf"/><Relationship Id="rId5" Type="http://schemas.openxmlformats.org/officeDocument/2006/relationships/image" Target="../media/image37.wmf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41.bin"/><Relationship Id="rId9" Type="http://schemas.openxmlformats.org/officeDocument/2006/relationships/image" Target="../media/image3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image" Target="../media/image45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44.wmf"/><Relationship Id="rId5" Type="http://schemas.openxmlformats.org/officeDocument/2006/relationships/image" Target="../media/image47.png"/><Relationship Id="rId15" Type="http://schemas.openxmlformats.org/officeDocument/2006/relationships/image" Target="../media/image46.wmf"/><Relationship Id="rId10" Type="http://schemas.openxmlformats.org/officeDocument/2006/relationships/oleObject" Target="../embeddings/oleObject48.bin"/><Relationship Id="rId4" Type="http://schemas.openxmlformats.org/officeDocument/2006/relationships/hyperlink" Target="http://demonstrations.wolfram.com/BoseEinsteinFermiDiracAndMaxwellBoltzmannStatistics/" TargetMode="External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5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27.wmf"/><Relationship Id="rId18" Type="http://schemas.openxmlformats.org/officeDocument/2006/relationships/oleObject" Target="../embeddings/oleObject58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55.wmf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55.bin"/><Relationship Id="rId17" Type="http://schemas.openxmlformats.org/officeDocument/2006/relationships/image" Target="../media/image53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7.bin"/><Relationship Id="rId20" Type="http://schemas.openxmlformats.org/officeDocument/2006/relationships/oleObject" Target="../embeddings/oleObject59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51.wmf"/><Relationship Id="rId5" Type="http://schemas.openxmlformats.org/officeDocument/2006/relationships/image" Target="../media/image48.wmf"/><Relationship Id="rId15" Type="http://schemas.openxmlformats.org/officeDocument/2006/relationships/image" Target="../media/image52.wmf"/><Relationship Id="rId10" Type="http://schemas.openxmlformats.org/officeDocument/2006/relationships/oleObject" Target="../embeddings/oleObject54.bin"/><Relationship Id="rId19" Type="http://schemas.openxmlformats.org/officeDocument/2006/relationships/image" Target="../media/image54.wmf"/><Relationship Id="rId4" Type="http://schemas.openxmlformats.org/officeDocument/2006/relationships/oleObject" Target="../embeddings/oleObject51.bin"/><Relationship Id="rId9" Type="http://schemas.openxmlformats.org/officeDocument/2006/relationships/image" Target="../media/image50.wmf"/><Relationship Id="rId14" Type="http://schemas.openxmlformats.org/officeDocument/2006/relationships/oleObject" Target="../embeddings/oleObject5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00125"/>
          </a:xfrm>
          <a:prstGeom prst="rect">
            <a:avLst/>
          </a:prstGeom>
          <a:gradFill rotWithShape="0">
            <a:gsLst>
              <a:gs pos="0">
                <a:srgbClr val="182F76"/>
              </a:gs>
              <a:gs pos="50000">
                <a:srgbClr val="3366FF"/>
              </a:gs>
              <a:gs pos="100000">
                <a:srgbClr val="182F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   </a:t>
            </a:r>
            <a:b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endParaRPr lang="en-US" sz="800" b="1" kern="0" baseline="0" dirty="0" smtClean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endParaRPr lang="en-US" sz="800" b="1" kern="0" dirty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Comic Sans MS" pitchFamily="66" charset="0"/>
              </a:rPr>
              <a:t>Bose-Einstein distribution function</a:t>
            </a:r>
            <a:endParaRPr lang="en-US" sz="3200" b="1" dirty="0">
              <a:solidFill>
                <a:schemeClr val="bg1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endParaRPr lang="en-US" i="1" kern="0" baseline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981200" y="1219200"/>
          <a:ext cx="2590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4" imgW="1295280" imgH="380880" progId="Equation.DSMT4">
                  <p:embed/>
                </p:oleObj>
              </mc:Choice>
              <mc:Fallback>
                <p:oleObj name="Equation" r:id="rId4" imgW="1295280" imgH="3808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219200"/>
                        <a:ext cx="25908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304800" y="1295400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Armed with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304800" y="2362200"/>
            <a:ext cx="2286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calculate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828800" y="1905000"/>
          <a:ext cx="378460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6" imgW="1892160" imgH="558720" progId="Equation.DSMT4">
                  <p:embed/>
                </p:oleObj>
              </mc:Choice>
              <mc:Fallback>
                <p:oleObj name="Equation" r:id="rId6" imgW="1892160" imgH="558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905000"/>
                        <a:ext cx="3784600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304800" y="3089696"/>
            <a:ext cx="9525000" cy="457200"/>
            <a:chOff x="304800" y="3089696"/>
            <a:chExt cx="9525000" cy="457200"/>
          </a:xfrm>
        </p:grpSpPr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304800" y="3135868"/>
              <a:ext cx="35052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Probability to find the state</a:t>
              </a:r>
              <a:endParaRPr lang="en-US" dirty="0">
                <a:latin typeface="Comic Sans MS" pitchFamily="66" charset="0"/>
              </a:endParaRPr>
            </a:p>
          </p:txBody>
        </p:sp>
        <p:graphicFrame>
          <p:nvGraphicFramePr>
            <p:cNvPr id="1028" name="Object 4"/>
            <p:cNvGraphicFramePr>
              <a:graphicFrameLocks noChangeAspect="1"/>
            </p:cNvGraphicFramePr>
            <p:nvPr/>
          </p:nvGraphicFramePr>
          <p:xfrm>
            <a:off x="3429000" y="3089696"/>
            <a:ext cx="19050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name="Equation" r:id="rId8" imgW="952200" imgH="228600" progId="Equation.DSMT4">
                    <p:embed/>
                  </p:oleObj>
                </mc:Choice>
                <mc:Fallback>
                  <p:oleObj name="Equation" r:id="rId8" imgW="952200" imgH="22860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9000" y="3089696"/>
                          <a:ext cx="190500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5334000" y="3124200"/>
              <a:ext cx="4495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i</a:t>
              </a:r>
              <a:r>
                <a:rPr lang="en-US" dirty="0" smtClean="0">
                  <a:latin typeface="Comic Sans MS" pitchFamily="66" charset="0"/>
                </a:rPr>
                <a:t>n the </a:t>
              </a:r>
              <a:r>
                <a:rPr lang="en-US" dirty="0" err="1" smtClean="0">
                  <a:latin typeface="Comic Sans MS" pitchFamily="66" charset="0"/>
                </a:rPr>
                <a:t>grandcanonical</a:t>
              </a:r>
              <a:r>
                <a:rPr lang="en-US" dirty="0" smtClean="0">
                  <a:latin typeface="Comic Sans MS" pitchFamily="66" charset="0"/>
                </a:rPr>
                <a:t> ensemble</a:t>
              </a:r>
              <a:endParaRPr lang="en-US" dirty="0">
                <a:latin typeface="Comic Sans MS" pitchFamily="66" charset="0"/>
              </a:endParaRPr>
            </a:p>
          </p:txBody>
        </p:sp>
      </p:grp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04800" y="3821668"/>
            <a:ext cx="495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 </a:t>
            </a:r>
            <a:r>
              <a:rPr lang="en-US" dirty="0" smtClean="0">
                <a:latin typeface="Comic Sans MS" pitchFamily="66" charset="0"/>
                <a:sym typeface="Symbol"/>
              </a:rPr>
              <a:t> we can calculate thermal averages: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57200" y="4343400"/>
          <a:ext cx="4267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10" imgW="2133360" imgH="368280" progId="Equation.DSMT4">
                  <p:embed/>
                </p:oleObj>
              </mc:Choice>
              <mc:Fallback>
                <p:oleObj name="Equation" r:id="rId10" imgW="2133360" imgH="3682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343400"/>
                        <a:ext cx="42672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419100" y="5041900"/>
          <a:ext cx="4343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12" imgW="2171520" imgH="457200" progId="Equation.DSMT4">
                  <p:embed/>
                </p:oleObj>
              </mc:Choice>
              <mc:Fallback>
                <p:oleObj name="Equation" r:id="rId12" imgW="2171520" imgH="457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5041900"/>
                        <a:ext cx="43434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447140" y="6019800"/>
          <a:ext cx="72390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14" imgW="3619440" imgH="368280" progId="Equation.DSMT4">
                  <p:embed/>
                </p:oleObj>
              </mc:Choice>
              <mc:Fallback>
                <p:oleObj name="Equation" r:id="rId14" imgW="3619440" imgH="3682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140" y="6019800"/>
                        <a:ext cx="72390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304800" y="304800"/>
            <a:ext cx="7696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Again complete thermodynamics via potential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334000" y="270296"/>
          <a:ext cx="1879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4" imgW="939600" imgH="228600" progId="Equation.DSMT4">
                  <p:embed/>
                </p:oleObj>
              </mc:Choice>
              <mc:Fallback>
                <p:oleObj name="Equation" r:id="rId4" imgW="93960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70296"/>
                        <a:ext cx="18796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utoShape 61"/>
          <p:cNvSpPr>
            <a:spLocks noChangeArrowheads="1"/>
          </p:cNvSpPr>
          <p:nvPr/>
        </p:nvSpPr>
        <p:spPr bwMode="auto">
          <a:xfrm>
            <a:off x="228600" y="3328356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708810" y="3149600"/>
            <a:ext cx="6834990" cy="508000"/>
            <a:chOff x="838200" y="3641282"/>
            <a:chExt cx="6834990" cy="508000"/>
          </a:xfrm>
        </p:grpSpPr>
        <p:graphicFrame>
          <p:nvGraphicFramePr>
            <p:cNvPr id="2051" name="Object 3"/>
            <p:cNvGraphicFramePr>
              <a:graphicFrameLocks noChangeAspect="1"/>
            </p:cNvGraphicFramePr>
            <p:nvPr/>
          </p:nvGraphicFramePr>
          <p:xfrm>
            <a:off x="3786990" y="3641282"/>
            <a:ext cx="558800" cy="508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1" name="Equation" r:id="rId6" imgW="279360" imgH="253800" progId="Equation.DSMT4">
                    <p:embed/>
                  </p:oleObj>
                </mc:Choice>
                <mc:Fallback>
                  <p:oleObj name="Equation" r:id="rId6" imgW="279360" imgH="25380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86990" y="3641282"/>
                          <a:ext cx="558800" cy="508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838200" y="3716526"/>
              <a:ext cx="683499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alternative ways to derive          using either </a:t>
              </a:r>
              <a:r>
                <a:rPr lang="en-US" dirty="0" smtClean="0">
                  <a:latin typeface="Comic Sans MS" pitchFamily="66" charset="0"/>
                  <a:sym typeface="Symbol"/>
                </a:rPr>
                <a:t> or </a:t>
              </a:r>
              <a:r>
                <a:rPr lang="en-US" i="1" dirty="0" smtClean="0">
                  <a:latin typeface="Comic Sans MS" pitchFamily="66" charset="0"/>
                  <a:sym typeface="Symbol"/>
                </a:rPr>
                <a:t></a:t>
              </a:r>
              <a:r>
                <a:rPr lang="en-US" i="1" dirty="0" smtClean="0">
                  <a:latin typeface="Comic Sans MS" pitchFamily="66" charset="0"/>
                </a:rPr>
                <a:t> </a:t>
              </a:r>
              <a:endParaRPr lang="en-US" i="1" dirty="0">
                <a:latin typeface="Comic Sans MS" pitchFamily="66" charset="0"/>
              </a:endParaRPr>
            </a:p>
          </p:txBody>
        </p:sp>
      </p:grp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693652" y="4014156"/>
          <a:ext cx="1727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Equation" r:id="rId8" imgW="863280" imgH="342720" progId="Equation.DSMT4">
                  <p:embed/>
                </p:oleObj>
              </mc:Choice>
              <mc:Fallback>
                <p:oleObj name="Equation" r:id="rId8" imgW="863280" imgH="3427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3652" y="4014156"/>
                        <a:ext cx="17272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"/>
          <p:cNvSpPr/>
          <p:nvPr/>
        </p:nvSpPr>
        <p:spPr>
          <a:xfrm>
            <a:off x="228600" y="4114800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609600" y="4055852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calculate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3505200" y="4038600"/>
            <a:ext cx="541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f</a:t>
            </a:r>
            <a:r>
              <a:rPr lang="en-US" dirty="0" smtClean="0">
                <a:latin typeface="Comic Sans MS" pitchFamily="66" charset="0"/>
              </a:rPr>
              <a:t>or </a:t>
            </a:r>
            <a:r>
              <a:rPr lang="en-US" dirty="0">
                <a:latin typeface="Comic Sans MS" pitchFamily="66" charset="0"/>
              </a:rPr>
              <a:t>B</a:t>
            </a:r>
            <a:r>
              <a:rPr lang="en-US" dirty="0" smtClean="0">
                <a:latin typeface="Comic Sans MS" pitchFamily="66" charset="0"/>
              </a:rPr>
              <a:t>ose gas identifying average occupation #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8585200" y="3988278"/>
          <a:ext cx="50292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Equation" r:id="rId10" imgW="279360" imgH="253800" progId="Equation.DSMT4">
                  <p:embed/>
                </p:oleObj>
              </mc:Choice>
              <mc:Fallback>
                <p:oleObj name="Equation" r:id="rId10" imgW="279360" imgH="2538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5200" y="3988278"/>
                        <a:ext cx="50292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3548330" y="4343400"/>
            <a:ext cx="426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w</a:t>
            </a:r>
            <a:r>
              <a:rPr lang="en-US" dirty="0" smtClean="0">
                <a:latin typeface="Comic Sans MS" pitchFamily="66" charset="0"/>
              </a:rPr>
              <a:t>ith Bose-Einstein distribution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457200" y="838200"/>
          <a:ext cx="2108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Equation" r:id="rId11" imgW="1054080" imgH="228600" progId="Equation.DSMT4">
                  <p:embed/>
                </p:oleObj>
              </mc:Choice>
              <mc:Fallback>
                <p:oleObj name="Equation" r:id="rId11" imgW="105408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838200"/>
                        <a:ext cx="2108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1"/>
          <p:cNvGraphicFramePr>
            <a:graphicFrameLocks noChangeAspect="1"/>
          </p:cNvGraphicFramePr>
          <p:nvPr/>
        </p:nvGraphicFramePr>
        <p:xfrm>
          <a:off x="395287" y="1371600"/>
          <a:ext cx="364331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Equation" r:id="rId13" imgW="1587240" imgH="228600" progId="Equation.DSMT4">
                  <p:embed/>
                </p:oleObj>
              </mc:Choice>
              <mc:Fallback>
                <p:oleObj name="Equation" r:id="rId13" imgW="1587240" imgH="2286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7" y="1371600"/>
                        <a:ext cx="3643313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2667000" y="888522"/>
            <a:ext cx="6629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f</a:t>
            </a:r>
            <a:r>
              <a:rPr lang="en-US" dirty="0" smtClean="0">
                <a:latin typeface="Comic Sans MS" pitchFamily="66" charset="0"/>
              </a:rPr>
              <a:t>rom Legendre transformation of Helmholtz free energy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7" name="Object 31"/>
          <p:cNvGraphicFramePr>
            <a:graphicFrameLocks noChangeAspect="1"/>
          </p:cNvGraphicFramePr>
          <p:nvPr/>
        </p:nvGraphicFramePr>
        <p:xfrm>
          <a:off x="4038600" y="1378371"/>
          <a:ext cx="4038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15" imgW="1930320" imgH="228600" progId="Equation.DSMT4">
                  <p:embed/>
                </p:oleObj>
              </mc:Choice>
              <mc:Fallback>
                <p:oleObj name="Equation" r:id="rId15" imgW="1930320" imgH="228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378371"/>
                        <a:ext cx="4038600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AutoShape 61"/>
          <p:cNvSpPr>
            <a:spLocks noChangeArrowheads="1"/>
          </p:cNvSpPr>
          <p:nvPr/>
        </p:nvSpPr>
        <p:spPr bwMode="auto">
          <a:xfrm>
            <a:off x="219974" y="211634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" name="Object 31"/>
          <p:cNvGraphicFramePr>
            <a:graphicFrameLocks noChangeAspect="1"/>
          </p:cNvGraphicFramePr>
          <p:nvPr/>
        </p:nvGraphicFramePr>
        <p:xfrm>
          <a:off x="685800" y="1981200"/>
          <a:ext cx="6629399" cy="471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tion" r:id="rId17" imgW="3213000" imgH="228600" progId="Equation.DSMT4">
                  <p:embed/>
                </p:oleObj>
              </mc:Choice>
              <mc:Fallback>
                <p:oleObj name="Equation" r:id="rId17" imgW="3213000" imgH="2286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981200"/>
                        <a:ext cx="6629399" cy="4710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ight Brace 23"/>
          <p:cNvSpPr/>
          <p:nvPr/>
        </p:nvSpPr>
        <p:spPr>
          <a:xfrm rot="5400000">
            <a:off x="1349318" y="2035118"/>
            <a:ext cx="304800" cy="990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1371600" y="2667000"/>
          <a:ext cx="254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19" imgW="126720" imgH="203040" progId="Equation.DSMT4">
                  <p:embed/>
                </p:oleObj>
              </mc:Choice>
              <mc:Fallback>
                <p:oleObj name="Equation" r:id="rId19" imgW="126720" imgH="2030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667000"/>
                        <a:ext cx="254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609600" y="5664755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using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2835064" y="5611391"/>
          <a:ext cx="2108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Equation" r:id="rId21" imgW="1054080" imgH="228600" progId="Equation.DSMT4">
                  <p:embed/>
                </p:oleObj>
              </mc:Choice>
              <mc:Fallback>
                <p:oleObj name="Equation" r:id="rId21" imgW="1054080" imgH="2286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5064" y="5611391"/>
                        <a:ext cx="2108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5002212" y="5668905"/>
            <a:ext cx="685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and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5603875" y="5521325"/>
          <a:ext cx="14827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Equation" r:id="rId23" imgW="914400" imgH="469800" progId="Equation.DSMT4">
                  <p:embed/>
                </p:oleObj>
              </mc:Choice>
              <mc:Fallback>
                <p:oleObj name="Equation" r:id="rId23" imgW="914400" imgH="4698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875" y="5521325"/>
                        <a:ext cx="14827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5" name="Object 17"/>
          <p:cNvGraphicFramePr>
            <a:graphicFrameLocks noChangeAspect="1"/>
          </p:cNvGraphicFramePr>
          <p:nvPr/>
        </p:nvGraphicFramePr>
        <p:xfrm>
          <a:off x="1262330" y="5521325"/>
          <a:ext cx="152400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Equation" r:id="rId25" imgW="939600" imgH="495000" progId="Equation.DSMT4">
                  <p:embed/>
                </p:oleObj>
              </mc:Choice>
              <mc:Fallback>
                <p:oleObj name="Equation" r:id="rId25" imgW="939600" imgH="4950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330" y="5521325"/>
                        <a:ext cx="152400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6" name="Object 18"/>
          <p:cNvGraphicFramePr>
            <a:graphicFrameLocks noChangeAspect="1"/>
          </p:cNvGraphicFramePr>
          <p:nvPr/>
        </p:nvGraphicFramePr>
        <p:xfrm>
          <a:off x="1700844" y="4615130"/>
          <a:ext cx="1549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Equation" r:id="rId27" imgW="774360" imgH="342720" progId="Equation.DSMT4">
                  <p:embed/>
                </p:oleObj>
              </mc:Choice>
              <mc:Fallback>
                <p:oleObj name="Equation" r:id="rId27" imgW="774360" imgH="34272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0844" y="4615130"/>
                        <a:ext cx="15494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13"/>
          <p:cNvSpPr>
            <a:spLocks noChangeArrowheads="1"/>
          </p:cNvSpPr>
          <p:nvPr/>
        </p:nvSpPr>
        <p:spPr bwMode="auto">
          <a:xfrm>
            <a:off x="609600" y="4652676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and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11" grpId="0" animBg="1"/>
      <p:bldP spid="12" grpId="0"/>
      <p:bldP spid="13" grpId="0"/>
      <p:bldP spid="15" grpId="0"/>
      <p:bldP spid="19" grpId="0"/>
      <p:bldP spid="21" grpId="0" animBg="1"/>
      <p:bldP spid="24" grpId="0" animBg="1"/>
      <p:bldP spid="26" grpId="0"/>
      <p:bldP spid="28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AutoShape 14"/>
          <p:cNvSpPr>
            <a:spLocks noChangeArrowheads="1"/>
          </p:cNvSpPr>
          <p:nvPr/>
        </p:nvSpPr>
        <p:spPr bwMode="auto">
          <a:xfrm>
            <a:off x="2209800" y="4724400"/>
            <a:ext cx="5029200" cy="21336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68300" y="762000"/>
          <a:ext cx="2616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4" imgW="1307880" imgH="457200" progId="Equation.DSMT4">
                  <p:embed/>
                </p:oleObj>
              </mc:Choice>
              <mc:Fallback>
                <p:oleObj name="Equation" r:id="rId4" imgW="1307880" imgH="457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762000"/>
                        <a:ext cx="26162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304800" y="304800"/>
            <a:ext cx="2362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For non-interacting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2445592" y="320618"/>
            <a:ext cx="15570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mic Sans MS" pitchFamily="66" charset="0"/>
              </a:rPr>
              <a:t>b</a:t>
            </a:r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osons </a:t>
            </a:r>
            <a:r>
              <a:rPr lang="en-US" dirty="0" smtClean="0">
                <a:latin typeface="Comic Sans MS" pitchFamily="66" charset="0"/>
              </a:rPr>
              <a:t>with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3886200" y="304800"/>
          <a:ext cx="1535112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6" imgW="952200" imgH="228600" progId="Equation.DSMT4">
                  <p:embed/>
                </p:oleObj>
              </mc:Choice>
              <mc:Fallback>
                <p:oleObj name="Equation" r:id="rId6" imgW="9522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04800"/>
                        <a:ext cx="1535112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3048000" y="762000"/>
          <a:ext cx="2082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8" imgW="1041120" imgH="419040" progId="Equation.DSMT4">
                  <p:embed/>
                </p:oleObj>
              </mc:Choice>
              <mc:Fallback>
                <p:oleObj name="Equation" r:id="rId8" imgW="1041120" imgH="419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762000"/>
                        <a:ext cx="2082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utoShape 61"/>
          <p:cNvSpPr>
            <a:spLocks noChangeArrowheads="1"/>
          </p:cNvSpPr>
          <p:nvPr/>
        </p:nvSpPr>
        <p:spPr bwMode="auto">
          <a:xfrm>
            <a:off x="152400" y="1981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838200" y="1905000"/>
          <a:ext cx="1879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10" imgW="939600" imgH="228600" progId="Equation.DSMT4">
                  <p:embed/>
                </p:oleObj>
              </mc:Choice>
              <mc:Fallback>
                <p:oleObj name="Equation" r:id="rId10" imgW="93960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905000"/>
                        <a:ext cx="18796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2710130" y="1692218"/>
          <a:ext cx="3073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12" imgW="1536480" imgH="419040" progId="Equation.DSMT4">
                  <p:embed/>
                </p:oleObj>
              </mc:Choice>
              <mc:Fallback>
                <p:oleObj name="Equation" r:id="rId12" imgW="1536480" imgH="419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0130" y="1692218"/>
                        <a:ext cx="3073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5867400" y="1600200"/>
          <a:ext cx="3022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tion" r:id="rId14" imgW="1511280" imgH="419040" progId="Equation.DSMT4">
                  <p:embed/>
                </p:oleObj>
              </mc:Choice>
              <mc:Fallback>
                <p:oleObj name="Equation" r:id="rId14" imgW="1511280" imgH="4190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600200"/>
                        <a:ext cx="3022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914400" y="3581400"/>
          <a:ext cx="152400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Equation" r:id="rId16" imgW="939600" imgH="495000" progId="Equation.DSMT4">
                  <p:embed/>
                </p:oleObj>
              </mc:Choice>
              <mc:Fallback>
                <p:oleObj name="Equation" r:id="rId16" imgW="939600" imgH="4950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581400"/>
                        <a:ext cx="152400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6" name="Object 14"/>
          <p:cNvGraphicFramePr>
            <a:graphicFrameLocks noChangeAspect="1"/>
          </p:cNvGraphicFramePr>
          <p:nvPr/>
        </p:nvGraphicFramePr>
        <p:xfrm>
          <a:off x="2620963" y="3570288"/>
          <a:ext cx="2601912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18" imgW="1396800" imgH="457200" progId="Equation.DSMT4">
                  <p:embed/>
                </p:oleObj>
              </mc:Choice>
              <mc:Fallback>
                <p:oleObj name="Equation" r:id="rId18" imgW="1396800" imgH="4572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0963" y="3570288"/>
                        <a:ext cx="2601912" cy="852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15"/>
          <p:cNvGraphicFramePr>
            <a:graphicFrameLocks noChangeAspect="1"/>
          </p:cNvGraphicFramePr>
          <p:nvPr/>
        </p:nvGraphicFramePr>
        <p:xfrm>
          <a:off x="1128616" y="2641600"/>
          <a:ext cx="30226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Equation" r:id="rId20" imgW="1511280" imgH="368280" progId="Equation.DSMT4">
                  <p:embed/>
                </p:oleObj>
              </mc:Choice>
              <mc:Fallback>
                <p:oleObj name="Equation" r:id="rId20" imgW="1511280" imgH="3682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8616" y="2641600"/>
                        <a:ext cx="30226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16"/>
          <p:cNvGraphicFramePr>
            <a:graphicFrameLocks noChangeAspect="1"/>
          </p:cNvGraphicFramePr>
          <p:nvPr/>
        </p:nvGraphicFramePr>
        <p:xfrm>
          <a:off x="5743575" y="3632200"/>
          <a:ext cx="2836863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22" imgW="1523880" imgH="419040" progId="Equation.DSMT4">
                  <p:embed/>
                </p:oleObj>
              </mc:Choice>
              <mc:Fallback>
                <p:oleObj name="Equation" r:id="rId22" imgW="1523880" imgH="41904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3575" y="3632200"/>
                        <a:ext cx="2836863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AutoShape 61"/>
          <p:cNvSpPr>
            <a:spLocks noChangeArrowheads="1"/>
          </p:cNvSpPr>
          <p:nvPr/>
        </p:nvSpPr>
        <p:spPr bwMode="auto">
          <a:xfrm>
            <a:off x="304800" y="5334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90" name="Object 18"/>
          <p:cNvGraphicFramePr>
            <a:graphicFrameLocks noChangeAspect="1"/>
          </p:cNvGraphicFramePr>
          <p:nvPr/>
        </p:nvGraphicFramePr>
        <p:xfrm>
          <a:off x="3382963" y="5122863"/>
          <a:ext cx="1938337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Equation" r:id="rId24" imgW="1041120" imgH="406080" progId="Equation.DSMT4">
                  <p:embed/>
                </p:oleObj>
              </mc:Choice>
              <mc:Fallback>
                <p:oleObj name="Equation" r:id="rId24" imgW="1041120" imgH="40608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2963" y="5122863"/>
                        <a:ext cx="1938337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3"/>
          <p:cNvSpPr>
            <a:spLocks noChangeArrowheads="1"/>
          </p:cNvSpPr>
          <p:nvPr/>
        </p:nvSpPr>
        <p:spPr bwMode="auto">
          <a:xfrm>
            <a:off x="2743200" y="6019800"/>
            <a:ext cx="411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Bose-Einstein distribution function</a:t>
            </a:r>
            <a:endParaRPr lang="en-US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5" grpId="0"/>
      <p:bldP spid="6" grpId="0"/>
      <p:bldP spid="9" grpId="0" animBg="1"/>
      <p:bldP spid="28" grpId="0" animBg="1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1"/>
          <p:cNvSpPr/>
          <p:nvPr/>
        </p:nvSpPr>
        <p:spPr>
          <a:xfrm>
            <a:off x="4386530" y="3189288"/>
            <a:ext cx="1371600" cy="685800"/>
          </a:xfrm>
          <a:prstGeom prst="wedgeEllipseCallout">
            <a:avLst>
              <a:gd name="adj1" fmla="val -2594"/>
              <a:gd name="adj2" fmla="val -758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utoShape 61"/>
          <p:cNvSpPr>
            <a:spLocks noChangeArrowheads="1"/>
          </p:cNvSpPr>
          <p:nvPr/>
        </p:nvSpPr>
        <p:spPr bwMode="auto">
          <a:xfrm>
            <a:off x="194096" y="219868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" name="Object 8"/>
          <p:cNvGraphicFramePr>
            <a:graphicFrameLocks noChangeAspect="1"/>
          </p:cNvGraphicFramePr>
          <p:nvPr/>
        </p:nvGraphicFramePr>
        <p:xfrm>
          <a:off x="860425" y="1928813"/>
          <a:ext cx="72231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4" imgW="3936960" imgH="457200" progId="Equation.DSMT4">
                  <p:embed/>
                </p:oleObj>
              </mc:Choice>
              <mc:Fallback>
                <p:oleObj name="Equation" r:id="rId4" imgW="3936960" imgH="457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1928813"/>
                        <a:ext cx="722312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ight Brace 4"/>
          <p:cNvSpPr/>
          <p:nvPr/>
        </p:nvSpPr>
        <p:spPr>
          <a:xfrm rot="5400000">
            <a:off x="4847326" y="2532962"/>
            <a:ext cx="381000" cy="62685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9"/>
          <p:cNvGraphicFramePr>
            <a:graphicFrameLocks noChangeAspect="1"/>
          </p:cNvGraphicFramePr>
          <p:nvPr/>
        </p:nvGraphicFramePr>
        <p:xfrm>
          <a:off x="4462730" y="3247743"/>
          <a:ext cx="1219200" cy="551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6" imgW="927000" imgH="419040" progId="Equation.DSMT4">
                  <p:embed/>
                </p:oleObj>
              </mc:Choice>
              <mc:Fallback>
                <p:oleObj name="Equation" r:id="rId6" imgW="927000" imgH="419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2730" y="3247743"/>
                        <a:ext cx="1219200" cy="5511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utoShape 61"/>
          <p:cNvSpPr>
            <a:spLocks noChangeArrowheads="1"/>
          </p:cNvSpPr>
          <p:nvPr/>
        </p:nvSpPr>
        <p:spPr bwMode="auto">
          <a:xfrm>
            <a:off x="228600" y="3810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/>
        </p:nvGraphicFramePr>
        <p:xfrm>
          <a:off x="2608263" y="5018088"/>
          <a:ext cx="3090862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8" imgW="1904760" imgH="495000" progId="Equation.DSMT4">
                  <p:embed/>
                </p:oleObj>
              </mc:Choice>
              <mc:Fallback>
                <p:oleObj name="Equation" r:id="rId8" imgW="1904760" imgH="4950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8263" y="5018088"/>
                        <a:ext cx="3090862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76200" y="5131834"/>
            <a:ext cx="251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Simplifying and using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3810000" y="126522"/>
          <a:ext cx="30480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10" imgW="1523880" imgH="469800" progId="Equation.DSMT4">
                  <p:embed/>
                </p:oleObj>
              </mc:Choice>
              <mc:Fallback>
                <p:oleObj name="Equation" r:id="rId10" imgW="1523880" imgH="4698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26522"/>
                        <a:ext cx="304800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287338" y="3994150"/>
          <a:ext cx="8720137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12" imgW="5295600" imgH="533160" progId="Equation.DSMT4">
                  <p:embed/>
                </p:oleObj>
              </mc:Choice>
              <mc:Fallback>
                <p:oleObj name="Equation" r:id="rId12" imgW="5295600" imgH="5331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8" y="3994150"/>
                        <a:ext cx="8720137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AutoShape 61"/>
          <p:cNvSpPr>
            <a:spLocks noChangeArrowheads="1"/>
          </p:cNvSpPr>
          <p:nvPr/>
        </p:nvSpPr>
        <p:spPr bwMode="auto">
          <a:xfrm>
            <a:off x="228600" y="5638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152400" y="5943600"/>
          <a:ext cx="300990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14" imgW="1828800" imgH="469800" progId="Equation.DSMT4">
                  <p:embed/>
                </p:oleObj>
              </mc:Choice>
              <mc:Fallback>
                <p:oleObj name="Equation" r:id="rId14" imgW="1828800" imgH="4698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943600"/>
                        <a:ext cx="3009900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3292475" y="6105525"/>
          <a:ext cx="156527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Equation" r:id="rId16" imgW="965160" imgH="419040" progId="Equation.DSMT4">
                  <p:embed/>
                </p:oleObj>
              </mc:Choice>
              <mc:Fallback>
                <p:oleObj name="Equation" r:id="rId16" imgW="965160" imgH="419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2475" y="6105525"/>
                        <a:ext cx="1565275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5011948" y="6070122"/>
          <a:ext cx="1422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Equation" r:id="rId18" imgW="711000" imgH="342720" progId="Equation.DSMT4">
                  <p:embed/>
                </p:oleObj>
              </mc:Choice>
              <mc:Fallback>
                <p:oleObj name="Equation" r:id="rId18" imgW="711000" imgH="34272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1948" y="6070122"/>
                        <a:ext cx="14224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304800" y="304800"/>
            <a:ext cx="411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As a crosscheck we show from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304800" y="697468"/>
            <a:ext cx="152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t</a:t>
            </a:r>
            <a:r>
              <a:rPr lang="en-US" dirty="0" smtClean="0">
                <a:latin typeface="Comic Sans MS" pitchFamily="66" charset="0"/>
              </a:rPr>
              <a:t>hat in fact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1795252" y="659922"/>
          <a:ext cx="1727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Equation" r:id="rId20" imgW="863280" imgH="342720" progId="Equation.DSMT4">
                  <p:embed/>
                </p:oleObj>
              </mc:Choice>
              <mc:Fallback>
                <p:oleObj name="Equation" r:id="rId20" imgW="863280" imgH="34272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252" y="659922"/>
                        <a:ext cx="17272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/>
        </p:nvGraphicFramePr>
        <p:xfrm>
          <a:off x="990600" y="1243644"/>
          <a:ext cx="3251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22" imgW="1625400" imgH="368280" progId="Equation.DSMT4">
                  <p:embed/>
                </p:oleObj>
              </mc:Choice>
              <mc:Fallback>
                <p:oleObj name="Equation" r:id="rId22" imgW="1625400" imgH="3682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243644"/>
                        <a:ext cx="32512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3"/>
          <p:cNvSpPr>
            <a:spLocks noChangeArrowheads="1"/>
          </p:cNvSpPr>
          <p:nvPr/>
        </p:nvSpPr>
        <p:spPr bwMode="auto">
          <a:xfrm>
            <a:off x="304800" y="1383268"/>
            <a:ext cx="152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 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7" grpId="0" animBg="1"/>
      <p:bldP spid="10" grpId="0"/>
      <p:bldP spid="14" grpId="0" animBg="1"/>
      <p:bldP spid="18" grpId="0"/>
      <p:bldP spid="19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6611816" y="5715000"/>
            <a:ext cx="2230312" cy="1233848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942975" y="4783138"/>
          <a:ext cx="7877175" cy="201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4" imgW="4267080" imgH="1091880" progId="Equation.DSMT4">
                  <p:embed/>
                </p:oleObj>
              </mc:Choice>
              <mc:Fallback>
                <p:oleObj name="Equation" r:id="rId4" imgW="4267080" imgH="10918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975" y="4783138"/>
                        <a:ext cx="7877175" cy="201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Oval 1"/>
          <p:cNvSpPr/>
          <p:nvPr/>
        </p:nvSpPr>
        <p:spPr>
          <a:xfrm>
            <a:off x="228600" y="375416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609600" y="316468"/>
            <a:ext cx="3886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Calculate thermal average using </a:t>
            </a:r>
            <a:r>
              <a:rPr lang="en-US" dirty="0" smtClean="0">
                <a:latin typeface="Comic Sans MS" pitchFamily="66" charset="0"/>
                <a:sym typeface="Symbol"/>
              </a:rPr>
              <a:t></a:t>
            </a:r>
            <a:r>
              <a:rPr lang="en-US" dirty="0" smtClean="0">
                <a:latin typeface="Comic Sans MS" pitchFamily="66" charset="0"/>
              </a:rPr>
              <a:t> 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635000" y="977900"/>
          <a:ext cx="4368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6" imgW="2184120" imgH="380880" progId="Equation.DSMT4">
                  <p:embed/>
                </p:oleObj>
              </mc:Choice>
              <mc:Fallback>
                <p:oleObj name="Equation" r:id="rId6" imgW="2184120" imgH="3808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" y="977900"/>
                        <a:ext cx="43688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5334000" y="609600"/>
          <a:ext cx="32004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8" imgW="1600200" imgH="571320" progId="Equation.DSMT4">
                  <p:embed/>
                </p:oleObj>
              </mc:Choice>
              <mc:Fallback>
                <p:oleObj name="Equation" r:id="rId8" imgW="1600200" imgH="5713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609600"/>
                        <a:ext cx="32004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1524000" y="1676400"/>
          <a:ext cx="39878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10" imgW="1993680" imgH="545760" progId="Equation.DSMT4">
                  <p:embed/>
                </p:oleObj>
              </mc:Choice>
              <mc:Fallback>
                <p:oleObj name="Equation" r:id="rId10" imgW="1993680" imgH="5457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676400"/>
                        <a:ext cx="3987800" cy="109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609600" y="2057400"/>
            <a:ext cx="914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From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" name="AutoShape 61"/>
          <p:cNvSpPr>
            <a:spLocks noChangeArrowheads="1"/>
          </p:cNvSpPr>
          <p:nvPr/>
        </p:nvSpPr>
        <p:spPr bwMode="auto">
          <a:xfrm>
            <a:off x="5867400" y="2209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609600" y="2591816"/>
          <a:ext cx="7010400" cy="2056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12" imgW="3809880" imgH="1117440" progId="Equation.DSMT4">
                  <p:embed/>
                </p:oleObj>
              </mc:Choice>
              <mc:Fallback>
                <p:oleObj name="Equation" r:id="rId12" imgW="3809880" imgH="11174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591816"/>
                        <a:ext cx="7010400" cy="20563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utoShape 61"/>
          <p:cNvSpPr>
            <a:spLocks noChangeArrowheads="1"/>
          </p:cNvSpPr>
          <p:nvPr/>
        </p:nvSpPr>
        <p:spPr bwMode="auto">
          <a:xfrm>
            <a:off x="533400" y="5257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 animBg="1"/>
      <p:bldP spid="3" grpId="0"/>
      <p:bldP spid="8" grpId="0"/>
      <p:bldP spid="9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81600" y="2362200"/>
            <a:ext cx="381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hlinkClick r:id="rId4"/>
              </a:rPr>
              <a:t>Click here </a:t>
            </a:r>
            <a:r>
              <a:rPr lang="en-US" sz="1200" dirty="0" smtClean="0">
                <a:hlinkClick r:id="rId4"/>
              </a:rPr>
              <a:t>for on-line animation and downloadable live version&amp; source code in </a:t>
            </a:r>
            <a:r>
              <a:rPr lang="en-US" sz="1200" dirty="0" err="1" smtClean="0">
                <a:hlinkClick r:id="rId4"/>
              </a:rPr>
              <a:t>Mathematica</a:t>
            </a:r>
            <a:endParaRPr lang="en-US" sz="12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457200" y="1248697"/>
            <a:ext cx="5029200" cy="3856703"/>
            <a:chOff x="457200" y="76200"/>
            <a:chExt cx="5029200" cy="3856703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7200" y="76200"/>
              <a:ext cx="4490764" cy="3581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Straight Arrow Connector 8"/>
            <p:cNvCxnSpPr/>
            <p:nvPr/>
          </p:nvCxnSpPr>
          <p:spPr>
            <a:xfrm>
              <a:off x="457200" y="3528210"/>
              <a:ext cx="5029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6147" name="Object 3"/>
            <p:cNvGraphicFramePr>
              <a:graphicFrameLocks noChangeAspect="1"/>
            </p:cNvGraphicFramePr>
            <p:nvPr/>
          </p:nvGraphicFramePr>
          <p:xfrm>
            <a:off x="4876800" y="3657600"/>
            <a:ext cx="533400" cy="2753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7" name="Equation" r:id="rId6" imgW="393480" imgH="203040" progId="Equation.DSMT4">
                    <p:embed/>
                  </p:oleObj>
                </mc:Choice>
                <mc:Fallback>
                  <p:oleObj name="Equation" r:id="rId6" imgW="393480" imgH="20304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6800" y="3657600"/>
                          <a:ext cx="533400" cy="2753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ctangle 26"/>
          <p:cNvSpPr>
            <a:spLocks noChangeArrowheads="1"/>
          </p:cNvSpPr>
          <p:nvPr/>
        </p:nvSpPr>
        <p:spPr bwMode="auto">
          <a:xfrm>
            <a:off x="609600" y="152400"/>
            <a:ext cx="8077200" cy="576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13" name="Text Box 33"/>
          <p:cNvSpPr txBox="1">
            <a:spLocks noChangeArrowheads="1"/>
          </p:cNvSpPr>
          <p:nvPr/>
        </p:nvSpPr>
        <p:spPr bwMode="auto">
          <a:xfrm>
            <a:off x="748683" y="278922"/>
            <a:ext cx="80970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Comic Sans MS" pitchFamily="66" charset="0"/>
              </a:rPr>
              <a:t>Visualizing &amp; discussing the Bose-Einstein distribution function </a:t>
            </a:r>
            <a:endParaRPr lang="en-US" sz="2000" b="1" baseline="-250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81000" y="50292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Inspection of the summations in the partition functions show that convergence requires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2819400" y="5305080"/>
          <a:ext cx="1066800" cy="3918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8" imgW="622080" imgH="228600" progId="Equation.DSMT4">
                  <p:embed/>
                </p:oleObj>
              </mc:Choice>
              <mc:Fallback>
                <p:oleObj name="Equation" r:id="rId8" imgW="62208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305080"/>
                        <a:ext cx="1066800" cy="3918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AutoShape 61"/>
          <p:cNvSpPr>
            <a:spLocks noChangeArrowheads="1"/>
          </p:cNvSpPr>
          <p:nvPr/>
        </p:nvSpPr>
        <p:spPr bwMode="auto">
          <a:xfrm>
            <a:off x="152400" y="5939124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457200" y="5895201"/>
            <a:ext cx="441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If lowest single particle energy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3886200" y="5906054"/>
          <a:ext cx="69532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10" imgW="406080" imgH="228600" progId="Equation.DSMT4">
                  <p:embed/>
                </p:oleObj>
              </mc:Choice>
              <mc:Fallback>
                <p:oleObj name="Equation" r:id="rId10" imgW="40608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906054"/>
                        <a:ext cx="695325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AutoShape 61"/>
          <p:cNvSpPr>
            <a:spLocks noChangeArrowheads="1"/>
          </p:cNvSpPr>
          <p:nvPr/>
        </p:nvSpPr>
        <p:spPr bwMode="auto">
          <a:xfrm>
            <a:off x="4800600" y="600813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7315200" y="5931932"/>
          <a:ext cx="63182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12" imgW="368280" imgH="203040" progId="Equation.DSMT4">
                  <p:embed/>
                </p:oleObj>
              </mc:Choice>
              <mc:Fallback>
                <p:oleObj name="Equation" r:id="rId12" imgW="36828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5931932"/>
                        <a:ext cx="631825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181600" y="5931932"/>
            <a:ext cx="2362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c</a:t>
            </a:r>
            <a:r>
              <a:rPr lang="en-US" dirty="0" smtClean="0">
                <a:latin typeface="Comic Sans MS" pitchFamily="66" charset="0"/>
              </a:rPr>
              <a:t>hemical potential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457200" y="6336268"/>
            <a:ext cx="2895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also see for N=const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4" name="AutoShape 61"/>
          <p:cNvSpPr>
            <a:spLocks noChangeArrowheads="1"/>
          </p:cNvSpPr>
          <p:nvPr/>
        </p:nvSpPr>
        <p:spPr bwMode="auto">
          <a:xfrm>
            <a:off x="3352800" y="644393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3733800" y="6335713"/>
          <a:ext cx="16764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14" imgW="977760" imgH="228600" progId="Equation.DSMT4">
                  <p:embed/>
                </p:oleObj>
              </mc:Choice>
              <mc:Fallback>
                <p:oleObj name="Equation" r:id="rId14" imgW="97776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6335713"/>
                        <a:ext cx="1676400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 animBg="1"/>
      <p:bldP spid="18" grpId="0"/>
      <p:bldP spid="20" grpId="0" animBg="1"/>
      <p:bldP spid="22" grpId="0"/>
      <p:bldP spid="23" grpId="0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6"/>
          <p:cNvSpPr>
            <a:spLocks noChangeArrowheads="1"/>
          </p:cNvSpPr>
          <p:nvPr/>
        </p:nvSpPr>
        <p:spPr bwMode="auto">
          <a:xfrm>
            <a:off x="228600" y="3200400"/>
            <a:ext cx="8077200" cy="7286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>
              <a:latin typeface="Comic Sans MS" pitchFamily="66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4800" y="76200"/>
            <a:ext cx="8534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Careful analysis </a:t>
            </a:r>
            <a:r>
              <a:rPr lang="en-US" dirty="0" smtClean="0">
                <a:latin typeface="Comic Sans MS" pitchFamily="66" charset="0"/>
              </a:rPr>
              <a:t>(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see text page 426</a:t>
            </a:r>
            <a:r>
              <a:rPr lang="en-US" dirty="0" smtClean="0">
                <a:latin typeface="Comic Sans MS" pitchFamily="66" charset="0"/>
              </a:rPr>
              <a:t>) shows </a:t>
            </a:r>
            <a:r>
              <a:rPr lang="en-US" dirty="0" smtClean="0">
                <a:latin typeface="Comic Sans MS" pitchFamily="66" charset="0"/>
              </a:rPr>
              <a:t>that for N=const the fraction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/N of bosons condensed into the lowest single-particle energy state has the T-dependence: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1814039"/>
              </p:ext>
            </p:extLst>
          </p:nvPr>
        </p:nvGraphicFramePr>
        <p:xfrm>
          <a:off x="304800" y="914400"/>
          <a:ext cx="1741488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4" imgW="1015920" imgH="507960" progId="Equation.DSMT4">
                  <p:embed/>
                </p:oleObj>
              </mc:Choice>
              <mc:Fallback>
                <p:oleObj name="Equation" r:id="rId4" imgW="1015920" imgH="5079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914400"/>
                        <a:ext cx="1741488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7291060"/>
              </p:ext>
            </p:extLst>
          </p:nvPr>
        </p:nvGraphicFramePr>
        <p:xfrm>
          <a:off x="1905000" y="457200"/>
          <a:ext cx="3276600" cy="2840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Graph" r:id="rId6" imgW="3673440" imgH="3183840" progId="Origin50.Graph">
                  <p:embed/>
                </p:oleObj>
              </mc:Choice>
              <mc:Fallback>
                <p:oleObj name="Graph" r:id="rId6" imgW="3673440" imgH="3183840" progId="Origin50.Graph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57200"/>
                        <a:ext cx="3276600" cy="28404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257800" y="762000"/>
            <a:ext cx="3505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Bose-Einstein condensation</a:t>
            </a:r>
          </a:p>
          <a:p>
            <a:r>
              <a:rPr lang="en-US" dirty="0" smtClean="0">
                <a:latin typeface="Comic Sans MS" pitchFamily="66" charset="0"/>
              </a:rPr>
              <a:t>Phase transition setting at a</a:t>
            </a:r>
          </a:p>
          <a:p>
            <a:r>
              <a:rPr lang="en-US" dirty="0" smtClean="0">
                <a:latin typeface="Comic Sans MS" pitchFamily="66" charset="0"/>
              </a:rPr>
              <a:t>Critical temperature </a:t>
            </a:r>
            <a:r>
              <a:rPr lang="en-US" dirty="0" err="1" smtClean="0">
                <a:latin typeface="Comic Sans MS" pitchFamily="66" charset="0"/>
              </a:rPr>
              <a:t>T</a:t>
            </a:r>
            <a:r>
              <a:rPr lang="en-US" baseline="-25000" dirty="0" err="1" smtClean="0">
                <a:latin typeface="Comic Sans MS" pitchFamily="66" charset="0"/>
              </a:rPr>
              <a:t>c</a:t>
            </a:r>
            <a:endParaRPr lang="en-US" baseline="-25000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Examples (</a:t>
            </a:r>
            <a:r>
              <a:rPr lang="en-US" sz="1200" dirty="0" smtClean="0">
                <a:latin typeface="Comic Sans MS" pitchFamily="66" charset="0"/>
              </a:rPr>
              <a:t>although with interaction</a:t>
            </a:r>
            <a:r>
              <a:rPr lang="en-US" dirty="0" smtClean="0">
                <a:latin typeface="Comic Sans MS" pitchFamily="66" charset="0"/>
              </a:rPr>
              <a:t>):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Comic Sans MS" pitchFamily="66" charset="0"/>
              </a:rPr>
              <a:t>Superconductivity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>
                <a:latin typeface="Comic Sans MS" pitchFamily="66" charset="0"/>
              </a:rPr>
              <a:t>Superfluidity</a:t>
            </a:r>
            <a:endParaRPr lang="en-US" dirty="0" smtClean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04800" y="3468469"/>
            <a:ext cx="586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omic Sans MS" pitchFamily="66" charset="0"/>
              </a:rPr>
              <a:t>The Bose-Einstein distribution function in the limit</a:t>
            </a:r>
            <a:endParaRPr lang="en-US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6248400" y="3200400"/>
          <a:ext cx="193675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8" imgW="1130040" imgH="457200" progId="Equation.DSMT4">
                  <p:embed/>
                </p:oleObj>
              </mc:Choice>
              <mc:Fallback>
                <p:oleObj name="Equation" r:id="rId8" imgW="1130040" imgH="457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200400"/>
                        <a:ext cx="1936750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95054" y="4085872"/>
            <a:ext cx="152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s</a:t>
            </a:r>
            <a:r>
              <a:rPr lang="en-US" dirty="0" smtClean="0">
                <a:latin typeface="Comic Sans MS" pitchFamily="66" charset="0"/>
              </a:rPr>
              <a:t>uch that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1632010" y="4059238"/>
          <a:ext cx="160972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10" imgW="939600" imgH="253800" progId="Equation.DSMT4">
                  <p:embed/>
                </p:oleObj>
              </mc:Choice>
              <mc:Fallback>
                <p:oleObj name="Equation" r:id="rId10" imgW="939600" imgH="2538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2010" y="4059238"/>
                        <a:ext cx="1609725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457200" y="4419600"/>
          <a:ext cx="1938337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Equation" r:id="rId12" imgW="1041120" imgH="406080" progId="Equation.DSMT4">
                  <p:embed/>
                </p:oleObj>
              </mc:Choice>
              <mc:Fallback>
                <p:oleObj name="Equation" r:id="rId12" imgW="1041120" imgH="4060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419600"/>
                        <a:ext cx="1938337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2590800" y="4529548"/>
          <a:ext cx="207962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Equation" r:id="rId14" imgW="1117440" imgH="215640" progId="Equation.DSMT4">
                  <p:embed/>
                </p:oleObj>
              </mc:Choice>
              <mc:Fallback>
                <p:oleObj name="Equation" r:id="rId14" imgW="1117440" imgH="2156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529548"/>
                        <a:ext cx="2079625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rot="5400000" flipH="1" flipV="1">
            <a:off x="3962400" y="5181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191000" y="5401322"/>
            <a:ext cx="2514600" cy="88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160664" y="5054360"/>
            <a:ext cx="2743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Boltzmann distribution</a:t>
            </a:r>
            <a:endParaRPr lang="en-US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304800" y="5638800"/>
            <a:ext cx="3733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Let’s find the normalizing factor: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4122737" y="5605730"/>
          <a:ext cx="2582863" cy="574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16" imgW="1600200" imgH="355320" progId="Equation.DSMT4">
                  <p:embed/>
                </p:oleObj>
              </mc:Choice>
              <mc:Fallback>
                <p:oleObj name="Equation" r:id="rId16" imgW="1600200" imgH="35532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2737" y="5605730"/>
                        <a:ext cx="2582863" cy="5741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AutoShape 61"/>
          <p:cNvSpPr>
            <a:spLocks noChangeArrowheads="1"/>
          </p:cNvSpPr>
          <p:nvPr/>
        </p:nvSpPr>
        <p:spPr bwMode="auto">
          <a:xfrm>
            <a:off x="6802819" y="5791200"/>
            <a:ext cx="264344" cy="184196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" name="Object 3"/>
          <p:cNvGraphicFramePr>
            <a:graphicFrameLocks noChangeAspect="1"/>
          </p:cNvGraphicFramePr>
          <p:nvPr/>
        </p:nvGraphicFramePr>
        <p:xfrm>
          <a:off x="7412419" y="5638800"/>
          <a:ext cx="1579181" cy="554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18" imgW="977760" imgH="342720" progId="Equation.DSMT4">
                  <p:embed/>
                </p:oleObj>
              </mc:Choice>
              <mc:Fallback>
                <p:oleObj name="Equation" r:id="rId18" imgW="977760" imgH="34272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2419" y="5638800"/>
                        <a:ext cx="1579181" cy="5548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Flowchart: Sequential Access Storage 22"/>
          <p:cNvSpPr/>
          <p:nvPr/>
        </p:nvSpPr>
        <p:spPr>
          <a:xfrm rot="11769844" flipH="1">
            <a:off x="1594530" y="5987279"/>
            <a:ext cx="1032175" cy="889917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utoShape 61"/>
          <p:cNvSpPr>
            <a:spLocks noChangeArrowheads="1"/>
          </p:cNvSpPr>
          <p:nvPr/>
        </p:nvSpPr>
        <p:spPr bwMode="auto">
          <a:xfrm>
            <a:off x="457200" y="6172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" name="Object 4"/>
          <p:cNvGraphicFramePr>
            <a:graphicFrameLocks noChangeAspect="1"/>
          </p:cNvGraphicFramePr>
          <p:nvPr/>
        </p:nvGraphicFramePr>
        <p:xfrm>
          <a:off x="796925" y="5978525"/>
          <a:ext cx="171767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Equation" r:id="rId20" imgW="1143000" imgH="558720" progId="Equation.DSMT4">
                  <p:embed/>
                </p:oleObj>
              </mc:Choice>
              <mc:Fallback>
                <p:oleObj name="Equation" r:id="rId20" imgW="1143000" imgH="55872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" y="5978525"/>
                        <a:ext cx="1717675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819400" y="6172200"/>
            <a:ext cx="3657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normalized Boltzmann factor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" grpId="0"/>
      <p:bldP spid="6" grpId="0"/>
      <p:bldP spid="7" grpId="0"/>
      <p:bldP spid="9" grpId="0"/>
      <p:bldP spid="17" grpId="0"/>
      <p:bldP spid="19" grpId="0"/>
      <p:bldP spid="21" grpId="0" animBg="1"/>
      <p:bldP spid="23" grpId="0" animBg="1"/>
      <p:bldP spid="24" grpId="0" animBg="1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3063</TotalTime>
  <Words>203</Words>
  <Application>Microsoft Office PowerPoint</Application>
  <PresentationFormat>On-screen Show (4:3)</PresentationFormat>
  <Paragraphs>55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Office Theme</vt:lpstr>
      <vt:lpstr>Equation</vt:lpstr>
      <vt:lpstr>MathType 6.0 Equation</vt:lpstr>
      <vt:lpstr>Origin Graph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Christian Binek</cp:lastModifiedBy>
  <cp:revision>68</cp:revision>
  <dcterms:created xsi:type="dcterms:W3CDTF">2010-08-30T23:12:30Z</dcterms:created>
  <dcterms:modified xsi:type="dcterms:W3CDTF">2011-10-27T14:09:41Z</dcterms:modified>
</cp:coreProperties>
</file>