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10" Type="http://schemas.openxmlformats.org/officeDocument/2006/relationships/image" Target="../media/image22.wmf"/><Relationship Id="rId4" Type="http://schemas.openxmlformats.org/officeDocument/2006/relationships/image" Target="../media/image17.wmf"/><Relationship Id="rId9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11" Type="http://schemas.openxmlformats.org/officeDocument/2006/relationships/image" Target="../media/image33.wmf"/><Relationship Id="rId5" Type="http://schemas.openxmlformats.org/officeDocument/2006/relationships/image" Target="../media/image27.wmf"/><Relationship Id="rId10" Type="http://schemas.openxmlformats.org/officeDocument/2006/relationships/image" Target="../media/image32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B111B-8FC1-4888-B11E-A2CD95F25C54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342FFC-63E0-4250-B438-9B8691DC3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17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42FFC-63E0-4250-B438-9B8691DC39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42FFC-63E0-4250-B438-9B8691DC398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211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42FFC-63E0-4250-B438-9B8691DC398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55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42FFC-63E0-4250-B438-9B8691DC398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49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2715-BE27-4AB5-A630-3F7F2612D444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52E-E171-4311-B7DE-A9C71C0734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2715-BE27-4AB5-A630-3F7F2612D444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52E-E171-4311-B7DE-A9C71C0734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2715-BE27-4AB5-A630-3F7F2612D444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52E-E171-4311-B7DE-A9C71C0734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2715-BE27-4AB5-A630-3F7F2612D444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52E-E171-4311-B7DE-A9C71C0734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2715-BE27-4AB5-A630-3F7F2612D444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52E-E171-4311-B7DE-A9C71C0734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2715-BE27-4AB5-A630-3F7F2612D444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52E-E171-4311-B7DE-A9C71C0734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2715-BE27-4AB5-A630-3F7F2612D444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52E-E171-4311-B7DE-A9C71C0734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2715-BE27-4AB5-A630-3F7F2612D444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52E-E171-4311-B7DE-A9C71C0734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2715-BE27-4AB5-A630-3F7F2612D444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52E-E171-4311-B7DE-A9C71C0734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2715-BE27-4AB5-A630-3F7F2612D444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52E-E171-4311-B7DE-A9C71C0734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2715-BE27-4AB5-A630-3F7F2612D444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752E-E171-4311-B7DE-A9C71C0734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B2715-BE27-4AB5-A630-3F7F2612D444}" type="datetimeFigureOut">
              <a:rPr lang="en-US" smtClean="0"/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F752E-E171-4311-B7DE-A9C71C07342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21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1.wmf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0.bin"/><Relationship Id="rId20" Type="http://schemas.openxmlformats.org/officeDocument/2006/relationships/oleObject" Target="../embeddings/oleObject22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7.wmf"/><Relationship Id="rId24" Type="http://schemas.openxmlformats.org/officeDocument/2006/relationships/image" Target="../media/image22.wmf"/><Relationship Id="rId5" Type="http://schemas.openxmlformats.org/officeDocument/2006/relationships/image" Target="../media/image14.wmf"/><Relationship Id="rId15" Type="http://schemas.openxmlformats.org/officeDocument/2006/relationships/image" Target="../media/image19.wmf"/><Relationship Id="rId23" Type="http://schemas.openxmlformats.org/officeDocument/2006/relationships/oleObject" Target="../embeddings/oleObject24.bin"/><Relationship Id="rId10" Type="http://schemas.openxmlformats.org/officeDocument/2006/relationships/oleObject" Target="../embeddings/oleObject17.bin"/><Relationship Id="rId19" Type="http://schemas.openxmlformats.org/officeDocument/2006/relationships/image" Target="../media/image21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9.bin"/><Relationship Id="rId22" Type="http://schemas.openxmlformats.org/officeDocument/2006/relationships/oleObject" Target="../embeddings/oleObject2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27.wmf"/><Relationship Id="rId18" Type="http://schemas.openxmlformats.org/officeDocument/2006/relationships/oleObject" Target="../embeddings/oleObject32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31.wmf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29.wmf"/><Relationship Id="rId25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1.bin"/><Relationship Id="rId20" Type="http://schemas.openxmlformats.org/officeDocument/2006/relationships/oleObject" Target="../embeddings/oleObject33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26.wmf"/><Relationship Id="rId24" Type="http://schemas.openxmlformats.org/officeDocument/2006/relationships/oleObject" Target="../embeddings/oleObject35.bin"/><Relationship Id="rId5" Type="http://schemas.openxmlformats.org/officeDocument/2006/relationships/image" Target="../media/image23.wmf"/><Relationship Id="rId15" Type="http://schemas.openxmlformats.org/officeDocument/2006/relationships/image" Target="../media/image28.wmf"/><Relationship Id="rId23" Type="http://schemas.openxmlformats.org/officeDocument/2006/relationships/image" Target="../media/image32.wmf"/><Relationship Id="rId10" Type="http://schemas.openxmlformats.org/officeDocument/2006/relationships/oleObject" Target="../embeddings/oleObject28.bin"/><Relationship Id="rId19" Type="http://schemas.openxmlformats.org/officeDocument/2006/relationships/image" Target="../media/image30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30.bin"/><Relationship Id="rId22" Type="http://schemas.openxmlformats.org/officeDocument/2006/relationships/oleObject" Target="../embeddings/oleObject3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00125"/>
          </a:xfrm>
          <a:prstGeom prst="rect">
            <a:avLst/>
          </a:prstGeom>
          <a:gradFill rotWithShape="0">
            <a:gsLst>
              <a:gs pos="0">
                <a:srgbClr val="182F76"/>
              </a:gs>
              <a:gs pos="50000">
                <a:srgbClr val="3366FF"/>
              </a:gs>
              <a:gs pos="100000">
                <a:srgbClr val="182F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   </a:t>
            </a:r>
            <a:b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endParaRPr lang="en-US" sz="800" b="1" kern="0" baseline="0" dirty="0" smtClean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endParaRPr lang="en-US" sz="800" b="1" kern="0" dirty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The canonical ensemble</a:t>
            </a:r>
            <a: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endParaRPr lang="en-US" i="1" kern="0" baseline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0" name="Rectangle 51" descr="Wide upward diagonal"/>
          <p:cNvSpPr>
            <a:spLocks noChangeArrowheads="1"/>
          </p:cNvSpPr>
          <p:nvPr/>
        </p:nvSpPr>
        <p:spPr bwMode="auto">
          <a:xfrm>
            <a:off x="685800" y="2489200"/>
            <a:ext cx="3810000" cy="27432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50"/>
          <p:cNvSpPr>
            <a:spLocks noChangeArrowheads="1"/>
          </p:cNvSpPr>
          <p:nvPr/>
        </p:nvSpPr>
        <p:spPr bwMode="auto">
          <a:xfrm>
            <a:off x="804863" y="2641600"/>
            <a:ext cx="3581400" cy="24685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System</a:t>
            </a:r>
          </a:p>
          <a:p>
            <a:pPr algn="ctr"/>
            <a:r>
              <a:rPr lang="en-US" dirty="0">
                <a:sym typeface="Symbol" pitchFamily="18" charset="2"/>
              </a:rPr>
              <a:t></a:t>
            </a:r>
          </a:p>
          <a:p>
            <a:pPr algn="ctr"/>
            <a:endParaRPr lang="en-US" dirty="0">
              <a:sym typeface="Symbol" pitchFamily="18" charset="2"/>
            </a:endParaRPr>
          </a:p>
          <a:p>
            <a:pPr algn="ctr"/>
            <a:endParaRPr lang="en-US" dirty="0">
              <a:sym typeface="Symbol" pitchFamily="18" charset="2"/>
            </a:endParaRPr>
          </a:p>
        </p:txBody>
      </p:sp>
      <p:sp>
        <p:nvSpPr>
          <p:cNvPr id="26" name="Rectangle 48"/>
          <p:cNvSpPr>
            <a:spLocks noChangeArrowheads="1"/>
          </p:cNvSpPr>
          <p:nvPr/>
        </p:nvSpPr>
        <p:spPr bwMode="auto">
          <a:xfrm>
            <a:off x="1262063" y="4098925"/>
            <a:ext cx="27432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  <a:p>
            <a:pPr algn="ctr"/>
            <a:r>
              <a:rPr lang="en-US" b="1"/>
              <a:t>Heat Reservoir R</a:t>
            </a:r>
          </a:p>
        </p:txBody>
      </p:sp>
      <p:sp>
        <p:nvSpPr>
          <p:cNvPr id="27" name="Oval 14"/>
          <p:cNvSpPr>
            <a:spLocks noChangeArrowheads="1"/>
          </p:cNvSpPr>
          <p:nvPr/>
        </p:nvSpPr>
        <p:spPr bwMode="auto">
          <a:xfrm rot="-2632602">
            <a:off x="409575" y="1527175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4" name="Text Box 26"/>
          <p:cNvSpPr txBox="1">
            <a:spLocks noChangeArrowheads="1"/>
          </p:cNvSpPr>
          <p:nvPr/>
        </p:nvSpPr>
        <p:spPr bwMode="auto">
          <a:xfrm>
            <a:off x="2089150" y="4116388"/>
            <a:ext cx="1235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bg1"/>
                </a:solidFill>
              </a:rPr>
              <a:t>T=const.</a:t>
            </a:r>
          </a:p>
        </p:txBody>
      </p:sp>
      <p:sp>
        <p:nvSpPr>
          <p:cNvPr id="42" name="Line 52"/>
          <p:cNvSpPr>
            <a:spLocks noChangeShapeType="1"/>
          </p:cNvSpPr>
          <p:nvPr/>
        </p:nvSpPr>
        <p:spPr bwMode="auto">
          <a:xfrm flipH="1">
            <a:off x="3700463" y="2184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" name="Text Box 53"/>
          <p:cNvSpPr txBox="1">
            <a:spLocks noChangeArrowheads="1"/>
          </p:cNvSpPr>
          <p:nvPr/>
        </p:nvSpPr>
        <p:spPr bwMode="auto">
          <a:xfrm>
            <a:off x="4141788" y="1992313"/>
            <a:ext cx="1555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adiabatic wall</a:t>
            </a:r>
          </a:p>
        </p:txBody>
      </p:sp>
      <p:grpSp>
        <p:nvGrpSpPr>
          <p:cNvPr id="44" name="Group 57"/>
          <p:cNvGrpSpPr>
            <a:grpSpLocks/>
          </p:cNvGrpSpPr>
          <p:nvPr/>
        </p:nvGrpSpPr>
        <p:grpSpPr bwMode="auto">
          <a:xfrm>
            <a:off x="2514600" y="1143000"/>
            <a:ext cx="4610100" cy="3327400"/>
            <a:chOff x="1584" y="1648"/>
            <a:chExt cx="2904" cy="2096"/>
          </a:xfrm>
        </p:grpSpPr>
        <p:sp>
          <p:nvSpPr>
            <p:cNvPr id="45" name="AutoShape 54"/>
            <p:cNvSpPr>
              <a:spLocks noChangeArrowheads="1"/>
            </p:cNvSpPr>
            <p:nvPr/>
          </p:nvSpPr>
          <p:spPr bwMode="auto">
            <a:xfrm>
              <a:off x="1584" y="1776"/>
              <a:ext cx="1392" cy="336"/>
            </a:xfrm>
            <a:prstGeom prst="wedgeEllipseCallout">
              <a:avLst>
                <a:gd name="adj1" fmla="val 63257"/>
                <a:gd name="adj2" fmla="val -65735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46" name="Freeform 56"/>
            <p:cNvSpPr>
              <a:spLocks/>
            </p:cNvSpPr>
            <p:nvPr/>
          </p:nvSpPr>
          <p:spPr bwMode="auto">
            <a:xfrm>
              <a:off x="2496" y="1648"/>
              <a:ext cx="1992" cy="2096"/>
            </a:xfrm>
            <a:custGeom>
              <a:avLst/>
              <a:gdLst>
                <a:gd name="T0" fmla="*/ 480 w 1992"/>
                <a:gd name="T1" fmla="*/ 128 h 2096"/>
                <a:gd name="T2" fmla="*/ 768 w 1992"/>
                <a:gd name="T3" fmla="*/ 32 h 2096"/>
                <a:gd name="T4" fmla="*/ 1056 w 1992"/>
                <a:gd name="T5" fmla="*/ 32 h 2096"/>
                <a:gd name="T6" fmla="*/ 1872 w 1992"/>
                <a:gd name="T7" fmla="*/ 224 h 2096"/>
                <a:gd name="T8" fmla="*/ 1680 w 1992"/>
                <a:gd name="T9" fmla="*/ 1136 h 2096"/>
                <a:gd name="T10" fmla="*/ 0 w 1992"/>
                <a:gd name="T11" fmla="*/ 2096 h 20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92"/>
                <a:gd name="T19" fmla="*/ 0 h 2096"/>
                <a:gd name="T20" fmla="*/ 1992 w 1992"/>
                <a:gd name="T21" fmla="*/ 2096 h 20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92" h="2096">
                  <a:moveTo>
                    <a:pt x="480" y="128"/>
                  </a:moveTo>
                  <a:cubicBezTo>
                    <a:pt x="576" y="88"/>
                    <a:pt x="672" y="48"/>
                    <a:pt x="768" y="32"/>
                  </a:cubicBezTo>
                  <a:cubicBezTo>
                    <a:pt x="864" y="16"/>
                    <a:pt x="872" y="0"/>
                    <a:pt x="1056" y="32"/>
                  </a:cubicBezTo>
                  <a:cubicBezTo>
                    <a:pt x="1240" y="64"/>
                    <a:pt x="1768" y="40"/>
                    <a:pt x="1872" y="224"/>
                  </a:cubicBezTo>
                  <a:cubicBezTo>
                    <a:pt x="1976" y="408"/>
                    <a:pt x="1992" y="824"/>
                    <a:pt x="1680" y="1136"/>
                  </a:cubicBezTo>
                  <a:cubicBezTo>
                    <a:pt x="1368" y="1448"/>
                    <a:pt x="684" y="1772"/>
                    <a:pt x="0" y="2096"/>
                  </a:cubicBezTo>
                </a:path>
              </a:pathLst>
            </a:cu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" name="Group 74"/>
          <p:cNvGrpSpPr>
            <a:grpSpLocks/>
          </p:cNvGrpSpPr>
          <p:nvPr/>
        </p:nvGrpSpPr>
        <p:grpSpPr bwMode="auto">
          <a:xfrm>
            <a:off x="3314703" y="1422400"/>
            <a:ext cx="2781303" cy="1184275"/>
            <a:chOff x="2088" y="1824"/>
            <a:chExt cx="1752" cy="746"/>
          </a:xfrm>
        </p:grpSpPr>
        <p:sp>
          <p:nvSpPr>
            <p:cNvPr id="48" name="AutoShape 58"/>
            <p:cNvSpPr>
              <a:spLocks noChangeArrowheads="1"/>
            </p:cNvSpPr>
            <p:nvPr/>
          </p:nvSpPr>
          <p:spPr bwMode="auto">
            <a:xfrm>
              <a:off x="3168" y="1824"/>
              <a:ext cx="672" cy="288"/>
            </a:xfrm>
            <a:prstGeom prst="wedgeRoundRectCallout">
              <a:avLst>
                <a:gd name="adj1" fmla="val 29026"/>
                <a:gd name="adj2" fmla="val 73774"/>
                <a:gd name="adj3" fmla="val 16667"/>
              </a:avLst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49" name="Freeform 59"/>
            <p:cNvSpPr>
              <a:spLocks/>
            </p:cNvSpPr>
            <p:nvPr/>
          </p:nvSpPr>
          <p:spPr bwMode="auto">
            <a:xfrm rot="20203919">
              <a:off x="2088" y="2477"/>
              <a:ext cx="1696" cy="93"/>
            </a:xfrm>
            <a:custGeom>
              <a:avLst/>
              <a:gdLst>
                <a:gd name="T0" fmla="*/ 1776 w 1776"/>
                <a:gd name="T1" fmla="*/ 0 h 112"/>
                <a:gd name="T2" fmla="*/ 1584 w 1776"/>
                <a:gd name="T3" fmla="*/ 96 h 112"/>
                <a:gd name="T4" fmla="*/ 1152 w 1776"/>
                <a:gd name="T5" fmla="*/ 96 h 112"/>
                <a:gd name="T6" fmla="*/ 0 w 1776"/>
                <a:gd name="T7" fmla="*/ 96 h 1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76"/>
                <a:gd name="T13" fmla="*/ 0 h 112"/>
                <a:gd name="T14" fmla="*/ 1776 w 1776"/>
                <a:gd name="T15" fmla="*/ 112 h 1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76" h="112">
                  <a:moveTo>
                    <a:pt x="1776" y="0"/>
                  </a:moveTo>
                  <a:cubicBezTo>
                    <a:pt x="1732" y="40"/>
                    <a:pt x="1688" y="80"/>
                    <a:pt x="1584" y="96"/>
                  </a:cubicBezTo>
                  <a:cubicBezTo>
                    <a:pt x="1480" y="112"/>
                    <a:pt x="1416" y="96"/>
                    <a:pt x="1152" y="96"/>
                  </a:cubicBezTo>
                  <a:cubicBezTo>
                    <a:pt x="888" y="96"/>
                    <a:pt x="444" y="96"/>
                    <a:pt x="0" y="96"/>
                  </a:cubicBezTo>
                </a:path>
              </a:pathLst>
            </a:custGeom>
            <a:noFill/>
            <a:ln w="63500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" name="Rectangle 53"/>
          <p:cNvSpPr/>
          <p:nvPr/>
        </p:nvSpPr>
        <p:spPr>
          <a:xfrm>
            <a:off x="1838860" y="2632496"/>
            <a:ext cx="16002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13"/>
          <p:cNvSpPr>
            <a:spLocks noChangeArrowheads="1"/>
          </p:cNvSpPr>
          <p:nvPr/>
        </p:nvSpPr>
        <p:spPr bwMode="auto">
          <a:xfrm>
            <a:off x="685800" y="1422400"/>
            <a:ext cx="52111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Consider system at constant temperature and </a:t>
            </a:r>
            <a:r>
              <a:rPr lang="en-US" dirty="0" smtClean="0"/>
              <a:t>volume</a:t>
            </a:r>
            <a:endParaRPr lang="en-US" dirty="0"/>
          </a:p>
        </p:txBody>
      </p:sp>
      <p:sp>
        <p:nvSpPr>
          <p:cNvPr id="56" name="Text Box 18"/>
          <p:cNvSpPr txBox="1">
            <a:spLocks noChangeArrowheads="1"/>
          </p:cNvSpPr>
          <p:nvPr/>
        </p:nvSpPr>
        <p:spPr bwMode="auto">
          <a:xfrm>
            <a:off x="4803606" y="4211360"/>
            <a:ext cx="4416594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We have shown in thermodynamics that </a:t>
            </a:r>
          </a:p>
          <a:p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smtClean="0">
                <a:latin typeface="Comic Sans MS" pitchFamily="66" charset="0"/>
              </a:rPr>
              <a:t>system </a:t>
            </a:r>
            <a:r>
              <a:rPr lang="en-US" sz="1600" dirty="0">
                <a:latin typeface="Comic Sans MS" pitchFamily="66" charset="0"/>
              </a:rPr>
              <a:t>with </a:t>
            </a:r>
            <a:r>
              <a:rPr lang="en-US" sz="1600" dirty="0" smtClean="0">
                <a:latin typeface="Comic Sans MS" pitchFamily="66" charset="0"/>
              </a:rPr>
              <a:t>(T,V)=const</a:t>
            </a:r>
            <a:r>
              <a:rPr lang="en-US" sz="1600" dirty="0">
                <a:latin typeface="Comic Sans MS" pitchFamily="66" charset="0"/>
              </a:rPr>
              <a:t>. </a:t>
            </a:r>
            <a:r>
              <a:rPr lang="en-US" sz="1600" dirty="0" smtClean="0">
                <a:latin typeface="Comic Sans MS" pitchFamily="66" charset="0"/>
              </a:rPr>
              <a:t>in equilibrium is at</a:t>
            </a:r>
          </a:p>
          <a:p>
            <a:r>
              <a:rPr lang="en-US" sz="1600" dirty="0" smtClean="0">
                <a:latin typeface="Comic Sans MS" pitchFamily="66" charset="0"/>
              </a:rPr>
              <a:t>a minimum of the </a:t>
            </a:r>
            <a:r>
              <a:rPr lang="en-US" sz="1600" b="1" dirty="0" smtClean="0">
                <a:latin typeface="Comic Sans MS" pitchFamily="66" charset="0"/>
              </a:rPr>
              <a:t>Helmholtz free energy, F</a:t>
            </a:r>
            <a:endParaRPr lang="en-US" sz="1600" b="1" dirty="0">
              <a:latin typeface="Comic Sans MS" pitchFamily="66" charset="0"/>
            </a:endParaRPr>
          </a:p>
          <a:p>
            <a:r>
              <a:rPr lang="en-US" sz="1400" dirty="0">
                <a:solidFill>
                  <a:schemeClr val="accent2"/>
                </a:solidFill>
              </a:rPr>
              <a:t> </a:t>
            </a:r>
            <a:endParaRPr lang="en-US" sz="1500" dirty="0">
              <a:solidFill>
                <a:schemeClr val="accent2"/>
              </a:solidFill>
              <a:sym typeface="Symbol" pitchFamily="18" charset="2"/>
            </a:endParaRPr>
          </a:p>
        </p:txBody>
      </p:sp>
      <p:sp>
        <p:nvSpPr>
          <p:cNvPr id="57" name="Oval 19"/>
          <p:cNvSpPr>
            <a:spLocks noChangeArrowheads="1"/>
          </p:cNvSpPr>
          <p:nvPr/>
        </p:nvSpPr>
        <p:spPr bwMode="auto">
          <a:xfrm rot="-2632602">
            <a:off x="4575006" y="4284385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aphicFrame>
        <p:nvGraphicFramePr>
          <p:cNvPr id="58" name="Object 20"/>
          <p:cNvGraphicFramePr>
            <a:graphicFrameLocks noChangeAspect="1"/>
          </p:cNvGraphicFramePr>
          <p:nvPr/>
        </p:nvGraphicFramePr>
        <p:xfrm>
          <a:off x="544513" y="5391150"/>
          <a:ext cx="1557338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4" imgW="838080" imgH="152280" progId="Equation.3">
                  <p:embed/>
                </p:oleObj>
              </mc:Choice>
              <mc:Fallback>
                <p:oleObj name="Equation" r:id="rId4" imgW="838080" imgH="15228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5391150"/>
                        <a:ext cx="1557338" cy="28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AutoShape 21"/>
          <p:cNvSpPr>
            <a:spLocks noChangeArrowheads="1"/>
          </p:cNvSpPr>
          <p:nvPr/>
        </p:nvSpPr>
        <p:spPr bwMode="auto">
          <a:xfrm>
            <a:off x="2297113" y="543401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0" name="Object 22"/>
          <p:cNvGraphicFramePr>
            <a:graphicFrameLocks noChangeAspect="1"/>
          </p:cNvGraphicFramePr>
          <p:nvPr/>
        </p:nvGraphicFramePr>
        <p:xfrm>
          <a:off x="2743200" y="5181600"/>
          <a:ext cx="1463675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6" imgW="787320" imgH="342720" progId="Equation.3">
                  <p:embed/>
                </p:oleObj>
              </mc:Choice>
              <mc:Fallback>
                <p:oleObj name="Equation" r:id="rId6" imgW="787320" imgH="34272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181600"/>
                        <a:ext cx="1463675" cy="63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23"/>
          <p:cNvGraphicFramePr>
            <a:graphicFrameLocks noChangeAspect="1"/>
          </p:cNvGraphicFramePr>
          <p:nvPr/>
        </p:nvGraphicFramePr>
        <p:xfrm>
          <a:off x="2362200" y="6075362"/>
          <a:ext cx="96837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8" imgW="520560" imgH="342720" progId="Equation.3">
                  <p:embed/>
                </p:oleObj>
              </mc:Choice>
              <mc:Fallback>
                <p:oleObj name="Equation" r:id="rId8" imgW="520560" imgH="34272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6075362"/>
                        <a:ext cx="968375" cy="63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24"/>
          <p:cNvGraphicFramePr>
            <a:graphicFrameLocks noChangeAspect="1"/>
          </p:cNvGraphicFramePr>
          <p:nvPr/>
        </p:nvGraphicFramePr>
        <p:xfrm>
          <a:off x="533400" y="6249987"/>
          <a:ext cx="177006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10" imgW="952200" imgH="190440" progId="Equation.3">
                  <p:embed/>
                </p:oleObj>
              </mc:Choice>
              <mc:Fallback>
                <p:oleObj name="Equation" r:id="rId10" imgW="952200" imgH="1904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6249987"/>
                        <a:ext cx="1770063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25"/>
          <p:cNvGraphicFramePr>
            <a:graphicFrameLocks noChangeAspect="1"/>
          </p:cNvGraphicFramePr>
          <p:nvPr/>
        </p:nvGraphicFramePr>
        <p:xfrm>
          <a:off x="3352800" y="6064250"/>
          <a:ext cx="66198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12" imgW="355320" imgH="342720" progId="Equation.3">
                  <p:embed/>
                </p:oleObj>
              </mc:Choice>
              <mc:Fallback>
                <p:oleObj name="Equation" r:id="rId12" imgW="355320" imgH="34272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6064250"/>
                        <a:ext cx="661988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26"/>
          <p:cNvGraphicFramePr>
            <a:graphicFrameLocks noChangeAspect="1"/>
          </p:cNvGraphicFramePr>
          <p:nvPr/>
        </p:nvGraphicFramePr>
        <p:xfrm>
          <a:off x="4114800" y="6040437"/>
          <a:ext cx="73342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14" imgW="393480" imgH="342720" progId="Equation.3">
                  <p:embed/>
                </p:oleObj>
              </mc:Choice>
              <mc:Fallback>
                <p:oleObj name="Equation" r:id="rId14" imgW="393480" imgH="34272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6040437"/>
                        <a:ext cx="733425" cy="63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AutoShape 27"/>
          <p:cNvSpPr>
            <a:spLocks noChangeArrowheads="1"/>
          </p:cNvSpPr>
          <p:nvPr/>
        </p:nvSpPr>
        <p:spPr bwMode="auto">
          <a:xfrm>
            <a:off x="5029200" y="629761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Rectangle 28"/>
          <p:cNvSpPr>
            <a:spLocks noChangeArrowheads="1"/>
          </p:cNvSpPr>
          <p:nvPr/>
        </p:nvSpPr>
        <p:spPr bwMode="auto">
          <a:xfrm>
            <a:off x="5421313" y="6002337"/>
            <a:ext cx="35052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7" name="Object 29"/>
          <p:cNvGraphicFramePr>
            <a:graphicFrameLocks noChangeAspect="1"/>
          </p:cNvGraphicFramePr>
          <p:nvPr/>
        </p:nvGraphicFramePr>
        <p:xfrm>
          <a:off x="5765800" y="6154737"/>
          <a:ext cx="814388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16" imgW="380880" imgH="152280" progId="Equation.3">
                  <p:embed/>
                </p:oleObj>
              </mc:Choice>
              <mc:Fallback>
                <p:oleObj name="Equation" r:id="rId16" imgW="380880" imgH="1522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5800" y="6154737"/>
                        <a:ext cx="814388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Text Box 30"/>
          <p:cNvSpPr txBox="1">
            <a:spLocks noChangeArrowheads="1"/>
          </p:cNvSpPr>
          <p:nvPr/>
        </p:nvSpPr>
        <p:spPr bwMode="auto">
          <a:xfrm>
            <a:off x="6716713" y="6154737"/>
            <a:ext cx="217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</a:t>
            </a:r>
            <a:r>
              <a:rPr lang="en-US">
                <a:solidFill>
                  <a:schemeClr val="accent2"/>
                </a:solidFill>
              </a:rPr>
              <a:t>T=const, V=const.</a:t>
            </a:r>
            <a:r>
              <a:rPr lang="en-US"/>
              <a:t>)</a:t>
            </a:r>
          </a:p>
        </p:txBody>
      </p:sp>
      <p:grpSp>
        <p:nvGrpSpPr>
          <p:cNvPr id="69" name="Group 36"/>
          <p:cNvGrpSpPr>
            <a:grpSpLocks/>
          </p:cNvGrpSpPr>
          <p:nvPr/>
        </p:nvGrpSpPr>
        <p:grpSpPr bwMode="auto">
          <a:xfrm>
            <a:off x="2667000" y="5786437"/>
            <a:ext cx="990600" cy="325438"/>
            <a:chOff x="1776" y="3710"/>
            <a:chExt cx="624" cy="205"/>
          </a:xfrm>
        </p:grpSpPr>
        <p:sp>
          <p:nvSpPr>
            <p:cNvPr id="70" name="Freeform 32"/>
            <p:cNvSpPr>
              <a:spLocks/>
            </p:cNvSpPr>
            <p:nvPr/>
          </p:nvSpPr>
          <p:spPr bwMode="auto">
            <a:xfrm>
              <a:off x="1776" y="3867"/>
              <a:ext cx="624" cy="48"/>
            </a:xfrm>
            <a:custGeom>
              <a:avLst/>
              <a:gdLst>
                <a:gd name="T0" fmla="*/ 0 w 720"/>
                <a:gd name="T1" fmla="*/ 56 h 56"/>
                <a:gd name="T2" fmla="*/ 288 w 720"/>
                <a:gd name="T3" fmla="*/ 8 h 56"/>
                <a:gd name="T4" fmla="*/ 480 w 720"/>
                <a:gd name="T5" fmla="*/ 8 h 56"/>
                <a:gd name="T6" fmla="*/ 720 w 720"/>
                <a:gd name="T7" fmla="*/ 56 h 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0"/>
                <a:gd name="T13" fmla="*/ 0 h 56"/>
                <a:gd name="T14" fmla="*/ 720 w 720"/>
                <a:gd name="T15" fmla="*/ 56 h 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0" h="56">
                  <a:moveTo>
                    <a:pt x="0" y="56"/>
                  </a:moveTo>
                  <a:cubicBezTo>
                    <a:pt x="104" y="36"/>
                    <a:pt x="208" y="16"/>
                    <a:pt x="288" y="8"/>
                  </a:cubicBezTo>
                  <a:cubicBezTo>
                    <a:pt x="368" y="0"/>
                    <a:pt x="408" y="0"/>
                    <a:pt x="480" y="8"/>
                  </a:cubicBezTo>
                  <a:cubicBezTo>
                    <a:pt x="552" y="16"/>
                    <a:pt x="636" y="36"/>
                    <a:pt x="720" y="56"/>
                  </a:cubicBezTo>
                </a:path>
              </a:pathLst>
            </a:custGeom>
            <a:noFill/>
            <a:ln w="6350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Text Box 35"/>
            <p:cNvSpPr txBox="1">
              <a:spLocks noChangeArrowheads="1"/>
            </p:cNvSpPr>
            <p:nvPr/>
          </p:nvSpPr>
          <p:spPr bwMode="auto">
            <a:xfrm>
              <a:off x="1865" y="3710"/>
              <a:ext cx="50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Q = -Q</a:t>
              </a:r>
              <a:r>
                <a:rPr lang="en-US" sz="1400" baseline="-25000"/>
                <a:t>R</a:t>
              </a:r>
              <a:endParaRPr lang="en-US" sz="1400"/>
            </a:p>
          </p:txBody>
        </p:sp>
      </p:grpSp>
      <p:graphicFrame>
        <p:nvGraphicFramePr>
          <p:cNvPr id="72" name="Object 37"/>
          <p:cNvGraphicFramePr>
            <a:graphicFrameLocks noChangeAspect="1"/>
          </p:cNvGraphicFramePr>
          <p:nvPr/>
        </p:nvGraphicFramePr>
        <p:xfrm>
          <a:off x="4267200" y="5208587"/>
          <a:ext cx="96837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18" imgW="520560" imgH="342720" progId="Equation.3">
                  <p:embed/>
                </p:oleObj>
              </mc:Choice>
              <mc:Fallback>
                <p:oleObj name="Equation" r:id="rId18" imgW="520560" imgH="34272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5208587"/>
                        <a:ext cx="968375" cy="63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500"/>
                            </p:stCondLst>
                            <p:childTnLst>
                              <p:par>
                                <p:cTn id="1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5" grpId="0" animBg="1"/>
      <p:bldP spid="26" grpId="0" animBg="1"/>
      <p:bldP spid="27" grpId="0" animBg="1"/>
      <p:bldP spid="42" grpId="0" animBg="1"/>
      <p:bldP spid="43" grpId="0"/>
      <p:bldP spid="54" grpId="0" animBg="1"/>
      <p:bldP spid="53" grpId="0"/>
      <p:bldP spid="56" grpId="0"/>
      <p:bldP spid="57" grpId="0" animBg="1"/>
      <p:bldP spid="59" grpId="0" animBg="1"/>
      <p:bldP spid="65" grpId="0" animBg="1"/>
      <p:bldP spid="66" grpId="0" animBg="1"/>
      <p:bldP spid="6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381000" y="228600"/>
            <a:ext cx="853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We use a similar approach now in deriving density function and partition function</a:t>
            </a:r>
            <a:endParaRPr lang="en-US" sz="1600" b="1" dirty="0">
              <a:latin typeface="Comic Sans MS" pitchFamily="66" charset="0"/>
            </a:endParaRPr>
          </a:p>
          <a:p>
            <a:r>
              <a:rPr lang="en-US" sz="1400" dirty="0">
                <a:solidFill>
                  <a:schemeClr val="accent2"/>
                </a:solidFill>
              </a:rPr>
              <a:t> </a:t>
            </a:r>
            <a:endParaRPr lang="en-US" sz="1500" dirty="0">
              <a:solidFill>
                <a:schemeClr val="accent2"/>
              </a:solidFill>
              <a:sym typeface="Symbol" pitchFamily="18" charset="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990600"/>
            <a:ext cx="7467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System </a:t>
            </a:r>
            <a:r>
              <a:rPr lang="en-US" sz="2000" b="1" dirty="0" smtClean="0">
                <a:solidFill>
                  <a:srgbClr val="0070C0"/>
                </a:solidFill>
                <a:latin typeface="Comic Sans MS" pitchFamily="66" charset="0"/>
                <a:sym typeface="Symbol" pitchFamily="18" charset="2"/>
              </a:rPr>
              <a:t></a:t>
            </a:r>
            <a:r>
              <a:rPr lang="en-US" sz="2000" dirty="0" smtClean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can exchange energy with the heat reservoir:  </a:t>
            </a:r>
            <a:endParaRPr lang="en-US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AutoShape 27"/>
          <p:cNvSpPr>
            <a:spLocks noChangeArrowheads="1"/>
          </p:cNvSpPr>
          <p:nvPr/>
        </p:nvSpPr>
        <p:spPr bwMode="auto">
          <a:xfrm>
            <a:off x="609600" y="1676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66800" y="1600200"/>
            <a:ext cx="746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 pitchFamily="18" charset="2"/>
              </a:rPr>
              <a:t>Find maximum of S under the constraint that average (internal) energy is given </a:t>
            </a:r>
            <a:endParaRPr lang="en-US" dirty="0">
              <a:latin typeface="Comic Sans MS" pitchFamily="66" charset="0"/>
              <a:sym typeface="Symbol" pitchFamily="18" charset="2"/>
            </a:endParaRPr>
          </a:p>
        </p:txBody>
      </p:sp>
      <p:graphicFrame>
        <p:nvGraphicFramePr>
          <p:cNvPr id="16404" name="Object 20"/>
          <p:cNvGraphicFramePr>
            <a:graphicFrameLocks noChangeAspect="1"/>
          </p:cNvGraphicFramePr>
          <p:nvPr/>
        </p:nvGraphicFramePr>
        <p:xfrm>
          <a:off x="1143000" y="2286000"/>
          <a:ext cx="1487487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4" imgW="799920" imgH="342720" progId="Equation.DSMT4">
                  <p:embed/>
                </p:oleObj>
              </mc:Choice>
              <mc:Fallback>
                <p:oleObj name="Equation" r:id="rId4" imgW="799920" imgH="34272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286000"/>
                        <a:ext cx="1487487" cy="63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utoShape 27"/>
          <p:cNvSpPr>
            <a:spLocks noChangeArrowheads="1"/>
          </p:cNvSpPr>
          <p:nvPr/>
        </p:nvSpPr>
        <p:spPr bwMode="auto">
          <a:xfrm>
            <a:off x="635478" y="3276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" name="Object 20"/>
          <p:cNvGraphicFramePr>
            <a:graphicFrameLocks noChangeAspect="1"/>
          </p:cNvGraphicFramePr>
          <p:nvPr/>
        </p:nvGraphicFramePr>
        <p:xfrm>
          <a:off x="1143000" y="3148644"/>
          <a:ext cx="35401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6" imgW="190440" imgH="228600" progId="Equation.DSMT4">
                  <p:embed/>
                </p:oleObj>
              </mc:Choice>
              <mc:Fallback>
                <p:oleObj name="Equation" r:id="rId6" imgW="19044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148644"/>
                        <a:ext cx="354012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1524000" y="3224844"/>
            <a:ext cx="2514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  <a:sym typeface="Symbol" pitchFamily="18" charset="2"/>
              </a:rPr>
              <a:t>f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ound by maximizing</a:t>
            </a:r>
            <a:endParaRPr lang="en-US" dirty="0">
              <a:latin typeface="Comic Sans MS" pitchFamily="66" charset="0"/>
              <a:sym typeface="Symbol" pitchFamily="18" charset="2"/>
            </a:endParaRP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801374" y="3244964"/>
          <a:ext cx="179863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8" imgW="1155600" imgH="342720" progId="Equation.DSMT4">
                  <p:embed/>
                </p:oleObj>
              </mc:Choice>
              <mc:Fallback>
                <p:oleObj name="Equation" r:id="rId8" imgW="1155600" imgH="3427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1374" y="3244964"/>
                        <a:ext cx="1798638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5867400" y="3216218"/>
            <a:ext cx="2514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  <a:sym typeface="Symbol" pitchFamily="18" charset="2"/>
              </a:rPr>
              <a:t>u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nder constraints</a:t>
            </a:r>
            <a:endParaRPr lang="en-US" dirty="0">
              <a:latin typeface="Comic Sans MS" pitchFamily="66" charset="0"/>
              <a:sym typeface="Symbol" pitchFamily="18" charset="2"/>
            </a:endParaRPr>
          </a:p>
        </p:txBody>
      </p:sp>
      <p:graphicFrame>
        <p:nvGraphicFramePr>
          <p:cNvPr id="10" name="Object 20"/>
          <p:cNvGraphicFramePr>
            <a:graphicFrameLocks noChangeAspect="1"/>
          </p:cNvGraphicFramePr>
          <p:nvPr/>
        </p:nvGraphicFramePr>
        <p:xfrm>
          <a:off x="5943600" y="3603625"/>
          <a:ext cx="1487488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10" imgW="799920" imgH="685800" progId="Equation.DSMT4">
                  <p:embed/>
                </p:oleObj>
              </mc:Choice>
              <mc:Fallback>
                <p:oleObj name="Equation" r:id="rId10" imgW="799920" imgH="685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603625"/>
                        <a:ext cx="1487488" cy="127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623888" y="5562600"/>
          <a:ext cx="6599237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12" imgW="4241520" imgH="457200" progId="Equation.DSMT4">
                  <p:embed/>
                </p:oleObj>
              </mc:Choice>
              <mc:Fallback>
                <p:oleObj name="Equation" r:id="rId12" imgW="4241520" imgH="457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888" y="5562600"/>
                        <a:ext cx="6599237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533400" y="4812268"/>
            <a:ext cx="502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 pitchFamily="18" charset="2"/>
              </a:rPr>
              <a:t>Using again Lagrange multiplier technique</a:t>
            </a:r>
            <a:endParaRPr lang="en-US" dirty="0"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9" grpId="0" animBg="1"/>
      <p:bldP spid="11" grpId="0"/>
      <p:bldP spid="13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4572000" y="4648200"/>
            <a:ext cx="1676401" cy="990599"/>
            <a:chOff x="4572000" y="4648200"/>
            <a:chExt cx="1676401" cy="990599"/>
          </a:xfrm>
        </p:grpSpPr>
        <p:sp>
          <p:nvSpPr>
            <p:cNvPr id="32" name="Oval Callout 31"/>
            <p:cNvSpPr/>
            <p:nvPr/>
          </p:nvSpPr>
          <p:spPr>
            <a:xfrm>
              <a:off x="4572000" y="4648200"/>
              <a:ext cx="1371600" cy="762000"/>
            </a:xfrm>
            <a:prstGeom prst="wedgeEllipseCallout">
              <a:avLst>
                <a:gd name="adj1" fmla="val 53381"/>
                <a:gd name="adj2" fmla="val 5797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Arrow Connector 35"/>
            <p:cNvCxnSpPr>
              <a:stCxn id="32" idx="8"/>
            </p:cNvCxnSpPr>
            <p:nvPr/>
          </p:nvCxnSpPr>
          <p:spPr>
            <a:xfrm rot="16200000" flipH="1">
              <a:off x="6035261" y="5425660"/>
              <a:ext cx="167853" cy="25842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33400" y="457200"/>
          <a:ext cx="3221038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4" imgW="2070000" imgH="444240" progId="Equation.DSMT4">
                  <p:embed/>
                </p:oleObj>
              </mc:Choice>
              <mc:Fallback>
                <p:oleObj name="Equation" r:id="rId4" imgW="2070000" imgH="4442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7200"/>
                        <a:ext cx="3221038" cy="690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AutoShape 27"/>
          <p:cNvSpPr>
            <a:spLocks noChangeArrowheads="1"/>
          </p:cNvSpPr>
          <p:nvPr/>
        </p:nvSpPr>
        <p:spPr bwMode="auto">
          <a:xfrm>
            <a:off x="3962400" y="609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395156" y="490270"/>
          <a:ext cx="1955800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6" imgW="1257120" imgH="266400" progId="Equation.DSMT4">
                  <p:embed/>
                </p:oleObj>
              </mc:Choice>
              <mc:Fallback>
                <p:oleObj name="Equation" r:id="rId6" imgW="1257120" imgH="266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5156" y="490270"/>
                        <a:ext cx="1955800" cy="414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utoShape 27"/>
          <p:cNvSpPr>
            <a:spLocks noChangeArrowheads="1"/>
          </p:cNvSpPr>
          <p:nvPr/>
        </p:nvSpPr>
        <p:spPr bwMode="auto">
          <a:xfrm>
            <a:off x="457200" y="1752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914400" y="1480870"/>
          <a:ext cx="1066800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8" imgW="685800" imgH="419040" progId="Equation.DSMT4">
                  <p:embed/>
                </p:oleObj>
              </mc:Choice>
              <mc:Fallback>
                <p:oleObj name="Equation" r:id="rId8" imgW="685800" imgH="419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480870"/>
                        <a:ext cx="1066800" cy="652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2133600" y="1676400"/>
            <a:ext cx="83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 pitchFamily="18" charset="2"/>
              </a:rPr>
              <a:t>with</a:t>
            </a:r>
            <a:endParaRPr lang="en-US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0" name="Rectangle 28"/>
          <p:cNvSpPr>
            <a:spLocks noChangeArrowheads="1"/>
          </p:cNvSpPr>
          <p:nvPr/>
        </p:nvSpPr>
        <p:spPr bwMode="auto">
          <a:xfrm>
            <a:off x="2819400" y="1447800"/>
            <a:ext cx="4267200" cy="1752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" name="Object 29"/>
          <p:cNvGraphicFramePr>
            <a:graphicFrameLocks noChangeAspect="1"/>
          </p:cNvGraphicFramePr>
          <p:nvPr/>
        </p:nvGraphicFramePr>
        <p:xfrm>
          <a:off x="2819400" y="1542686"/>
          <a:ext cx="1790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10" imgW="838080" imgH="342720" progId="Equation.DSMT4">
                  <p:embed/>
                </p:oleObj>
              </mc:Choice>
              <mc:Fallback>
                <p:oleObj name="Equation" r:id="rId10" imgW="838080" imgH="34272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542686"/>
                        <a:ext cx="17907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30"/>
          <p:cNvSpPr txBox="1">
            <a:spLocks noChangeArrowheads="1"/>
          </p:cNvSpPr>
          <p:nvPr/>
        </p:nvSpPr>
        <p:spPr bwMode="auto">
          <a:xfrm>
            <a:off x="4572000" y="1447800"/>
            <a:ext cx="24960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Partition function of the 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canonical ensemble</a:t>
            </a:r>
            <a:endParaRPr lang="en-US" dirty="0"/>
          </a:p>
        </p:txBody>
      </p:sp>
      <p:graphicFrame>
        <p:nvGraphicFramePr>
          <p:cNvPr id="16413" name="Object 29"/>
          <p:cNvGraphicFramePr>
            <a:graphicFrameLocks noChangeAspect="1"/>
          </p:cNvGraphicFramePr>
          <p:nvPr/>
        </p:nvGraphicFramePr>
        <p:xfrm>
          <a:off x="2884488" y="2362200"/>
          <a:ext cx="860425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12" imgW="495000" imgH="431640" progId="Equation.DSMT4">
                  <p:embed/>
                </p:oleObj>
              </mc:Choice>
              <mc:Fallback>
                <p:oleObj name="Equation" r:id="rId12" imgW="495000" imgH="4316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4488" y="2362200"/>
                        <a:ext cx="860425" cy="754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Oval 14"/>
          <p:cNvSpPr>
            <a:spLocks noChangeArrowheads="1"/>
          </p:cNvSpPr>
          <p:nvPr/>
        </p:nvSpPr>
        <p:spPr bwMode="auto">
          <a:xfrm rot="-2632602">
            <a:off x="456205" y="3457886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732430" y="3200400"/>
            <a:ext cx="2620370" cy="754063"/>
            <a:chOff x="732430" y="3200400"/>
            <a:chExt cx="2620370" cy="754063"/>
          </a:xfrm>
        </p:grpSpPr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732430" y="3353111"/>
              <a:ext cx="175881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Next we show </a:t>
              </a:r>
              <a:endParaRPr lang="en-US" dirty="0">
                <a:latin typeface="Comic Sans MS" pitchFamily="66" charset="0"/>
              </a:endParaRPr>
            </a:p>
          </p:txBody>
        </p:sp>
        <p:graphicFrame>
          <p:nvGraphicFramePr>
            <p:cNvPr id="4" name="Object 7"/>
            <p:cNvGraphicFramePr>
              <a:graphicFrameLocks noChangeAspect="1"/>
            </p:cNvGraphicFramePr>
            <p:nvPr/>
          </p:nvGraphicFramePr>
          <p:xfrm>
            <a:off x="2381250" y="3200400"/>
            <a:ext cx="971550" cy="7540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2" name="Equation" r:id="rId14" imgW="558720" imgH="431640" progId="Equation.DSMT4">
                    <p:embed/>
                  </p:oleObj>
                </mc:Choice>
                <mc:Fallback>
                  <p:oleObj name="Equation" r:id="rId14" imgW="558720" imgH="43164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1250" y="3200400"/>
                          <a:ext cx="971550" cy="7540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404" name="Object 8"/>
          <p:cNvGraphicFramePr>
            <a:graphicFrameLocks noChangeAspect="1"/>
          </p:cNvGraphicFramePr>
          <p:nvPr/>
        </p:nvGraphicFramePr>
        <p:xfrm>
          <a:off x="2981860" y="4090356"/>
          <a:ext cx="1487488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16" imgW="799920" imgH="342720" progId="Equation.DSMT4">
                  <p:embed/>
                </p:oleObj>
              </mc:Choice>
              <mc:Fallback>
                <p:oleObj name="Equation" r:id="rId16" imgW="799920" imgH="34272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1860" y="4090356"/>
                        <a:ext cx="1487488" cy="63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710244" y="4123048"/>
            <a:ext cx="24160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From the constraint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2" name="AutoShape 27"/>
          <p:cNvSpPr>
            <a:spLocks noChangeArrowheads="1"/>
          </p:cNvSpPr>
          <p:nvPr/>
        </p:nvSpPr>
        <p:spPr bwMode="auto">
          <a:xfrm>
            <a:off x="4607938" y="420681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" name="Object 10"/>
          <p:cNvGraphicFramePr>
            <a:graphicFrameLocks noChangeAspect="1"/>
          </p:cNvGraphicFramePr>
          <p:nvPr/>
        </p:nvGraphicFramePr>
        <p:xfrm>
          <a:off x="5282626" y="4134004"/>
          <a:ext cx="120332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18" imgW="647640" imgH="203040" progId="Equation.DSMT4">
                  <p:embed/>
                </p:oleObj>
              </mc:Choice>
              <mc:Fallback>
                <p:oleObj name="Equation" r:id="rId18" imgW="647640" imgH="203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2626" y="4134004"/>
                        <a:ext cx="1203325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6705600" y="4114800"/>
            <a:ext cx="18662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@ V,N constant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62000" y="4932880"/>
            <a:ext cx="373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 pitchFamily="18" charset="2"/>
              </a:rPr>
              <a:t>With the equilibrium distribution</a:t>
            </a:r>
            <a:endParaRPr lang="en-US" dirty="0">
              <a:latin typeface="Comic Sans MS" pitchFamily="66" charset="0"/>
              <a:sym typeface="Symbol" pitchFamily="18" charset="2"/>
            </a:endParaRPr>
          </a:p>
        </p:txBody>
      </p:sp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4689896" y="5576984"/>
          <a:ext cx="179863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20" imgW="1155600" imgH="342720" progId="Equation.DSMT4">
                  <p:embed/>
                </p:oleObj>
              </mc:Choice>
              <mc:Fallback>
                <p:oleObj name="Equation" r:id="rId20" imgW="1155600" imgH="34272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9896" y="5576984"/>
                        <a:ext cx="1798638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802262" y="5549672"/>
            <a:ext cx="3728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 pitchFamily="18" charset="2"/>
              </a:rPr>
              <a:t>back into the entropy expression</a:t>
            </a:r>
            <a:endParaRPr lang="en-US" dirty="0"/>
          </a:p>
        </p:txBody>
      </p:sp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4648200" y="4724400"/>
          <a:ext cx="1066800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22" imgW="685800" imgH="419040" progId="Equation.DSMT4">
                  <p:embed/>
                </p:oleObj>
              </mc:Choice>
              <mc:Fallback>
                <p:oleObj name="Equation" r:id="rId22" imgW="685800" imgH="4190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724400"/>
                        <a:ext cx="1066800" cy="652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AutoShape 27"/>
          <p:cNvSpPr>
            <a:spLocks noChangeArrowheads="1"/>
          </p:cNvSpPr>
          <p:nvPr/>
        </p:nvSpPr>
        <p:spPr bwMode="auto">
          <a:xfrm>
            <a:off x="6858000" y="5638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8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692866"/>
              </p:ext>
            </p:extLst>
          </p:nvPr>
        </p:nvGraphicFramePr>
        <p:xfrm>
          <a:off x="850900" y="6019800"/>
          <a:ext cx="615950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tion" r:id="rId23" imgW="4254480" imgH="444240" progId="Equation.DSMT4">
                  <p:embed/>
                </p:oleObj>
              </mc:Choice>
              <mc:Fallback>
                <p:oleObj name="Equation" r:id="rId23" imgW="4254480" imgH="4442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900" y="6019800"/>
                        <a:ext cx="6159500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4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/>
      <p:bldP spid="10" grpId="0" animBg="1"/>
      <p:bldP spid="12" grpId="0"/>
      <p:bldP spid="14" grpId="0" animBg="1"/>
      <p:bldP spid="20" grpId="0"/>
      <p:bldP spid="22" grpId="0" animBg="1"/>
      <p:bldP spid="24" grpId="0"/>
      <p:bldP spid="25" grpId="0"/>
      <p:bldP spid="27" grpId="0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Callout 34"/>
          <p:cNvSpPr/>
          <p:nvPr/>
        </p:nvSpPr>
        <p:spPr>
          <a:xfrm>
            <a:off x="6781800" y="3429000"/>
            <a:ext cx="533400" cy="685800"/>
          </a:xfrm>
          <a:prstGeom prst="wedgeEllipseCallout">
            <a:avLst>
              <a:gd name="adj1" fmla="val -30635"/>
              <a:gd name="adj2" fmla="val -1059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Callout 33"/>
          <p:cNvSpPr/>
          <p:nvPr/>
        </p:nvSpPr>
        <p:spPr>
          <a:xfrm>
            <a:off x="5410200" y="2133600"/>
            <a:ext cx="838200" cy="838200"/>
          </a:xfrm>
          <a:prstGeom prst="wedgeEllipseCallout">
            <a:avLst>
              <a:gd name="adj1" fmla="val 128395"/>
              <a:gd name="adj2" fmla="val 563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8"/>
          <p:cNvSpPr>
            <a:spLocks noChangeArrowheads="1"/>
          </p:cNvSpPr>
          <p:nvPr/>
        </p:nvSpPr>
        <p:spPr bwMode="auto">
          <a:xfrm>
            <a:off x="3962400" y="5638800"/>
            <a:ext cx="1600200" cy="76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1000" y="381000"/>
            <a:ext cx="91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 pitchFamily="18" charset="2"/>
              </a:rPr>
              <a:t>With </a:t>
            </a:r>
            <a:endParaRPr lang="en-US" dirty="0">
              <a:latin typeface="Comic Sans MS" pitchFamily="66" charset="0"/>
              <a:sym typeface="Symbol" pitchFamily="18" charset="2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143000" y="330678"/>
          <a:ext cx="245715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4" imgW="1193760" imgH="215640" progId="Equation.DSMT4">
                  <p:embed/>
                </p:oleObj>
              </mc:Choice>
              <mc:Fallback>
                <p:oleObj name="Equation" r:id="rId4" imgW="1193760" imgH="215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30678"/>
                        <a:ext cx="2457155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3733800" y="381000"/>
            <a:ext cx="91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 pitchFamily="18" charset="2"/>
              </a:rPr>
              <a:t>and </a:t>
            </a:r>
            <a:endParaRPr lang="en-US" dirty="0">
              <a:latin typeface="Comic Sans MS" pitchFamily="66" charset="0"/>
              <a:sym typeface="Symbol" pitchFamily="18" charset="2"/>
            </a:endParaRPr>
          </a:p>
        </p:txBody>
      </p:sp>
      <p:graphicFrame>
        <p:nvGraphicFramePr>
          <p:cNvPr id="7" name="Object 10"/>
          <p:cNvGraphicFramePr>
            <a:graphicFrameLocks noChangeAspect="1"/>
          </p:cNvGraphicFramePr>
          <p:nvPr/>
        </p:nvGraphicFramePr>
        <p:xfrm>
          <a:off x="4527550" y="400050"/>
          <a:ext cx="240665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6" imgW="1295280" imgH="203040" progId="Equation.DSMT4">
                  <p:embed/>
                </p:oleObj>
              </mc:Choice>
              <mc:Fallback>
                <p:oleObj name="Equation" r:id="rId6" imgW="129528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7550" y="400050"/>
                        <a:ext cx="2406650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7277783" y="381000"/>
            <a:ext cx="18662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@ V,N constant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" name="AutoShape 27"/>
          <p:cNvSpPr>
            <a:spLocks noChangeArrowheads="1"/>
          </p:cNvSpPr>
          <p:nvPr/>
        </p:nvSpPr>
        <p:spPr bwMode="auto">
          <a:xfrm>
            <a:off x="533400" y="1397601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990600" y="1279705"/>
          <a:ext cx="12287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8" imgW="596880" imgH="203040" progId="Equation.DSMT4">
                  <p:embed/>
                </p:oleObj>
              </mc:Choice>
              <mc:Fallback>
                <p:oleObj name="Equation" r:id="rId8" imgW="59688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279705"/>
                        <a:ext cx="1228725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utoShape 27"/>
          <p:cNvSpPr>
            <a:spLocks noChangeArrowheads="1"/>
          </p:cNvSpPr>
          <p:nvPr/>
        </p:nvSpPr>
        <p:spPr bwMode="auto">
          <a:xfrm>
            <a:off x="2362200" y="1397601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2819400" y="1092801"/>
          <a:ext cx="5791200" cy="8121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10" imgW="2997000" imgH="419040" progId="Equation.DSMT4">
                  <p:embed/>
                </p:oleObj>
              </mc:Choice>
              <mc:Fallback>
                <p:oleObj name="Equation" r:id="rId10" imgW="2997000" imgH="419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092801"/>
                        <a:ext cx="5791200" cy="8121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AutoShape 27"/>
          <p:cNvSpPr>
            <a:spLocks noChangeArrowheads="1"/>
          </p:cNvSpPr>
          <p:nvPr/>
        </p:nvSpPr>
        <p:spPr bwMode="auto">
          <a:xfrm>
            <a:off x="533400" y="2438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987425" y="2057400"/>
          <a:ext cx="54102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12" imgW="2857320" imgH="495000" progId="Equation.DSMT4">
                  <p:embed/>
                </p:oleObj>
              </mc:Choice>
              <mc:Fallback>
                <p:oleObj name="Equation" r:id="rId12" imgW="2857320" imgH="4950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2057400"/>
                        <a:ext cx="54102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457200" y="3657600"/>
            <a:ext cx="91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 pitchFamily="18" charset="2"/>
              </a:rPr>
              <a:t>Using </a:t>
            </a:r>
            <a:endParaRPr lang="en-US" dirty="0">
              <a:latin typeface="Comic Sans MS" pitchFamily="66" charset="0"/>
              <a:sym typeface="Symbol" pitchFamily="18" charset="2"/>
            </a:endParaRPr>
          </a:p>
        </p:txBody>
      </p:sp>
      <p:graphicFrame>
        <p:nvGraphicFramePr>
          <p:cNvPr id="16413" name="Object 29"/>
          <p:cNvGraphicFramePr>
            <a:graphicFrameLocks noChangeAspect="1"/>
          </p:cNvGraphicFramePr>
          <p:nvPr/>
        </p:nvGraphicFramePr>
        <p:xfrm>
          <a:off x="1219200" y="3581400"/>
          <a:ext cx="1523999" cy="646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Equation" r:id="rId14" imgW="812520" imgH="342720" progId="Equation.DSMT4">
                  <p:embed/>
                </p:oleObj>
              </mc:Choice>
              <mc:Fallback>
                <p:oleObj name="Equation" r:id="rId14" imgW="812520" imgH="34272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581400"/>
                        <a:ext cx="1523999" cy="6463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2819400" y="3657600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  <a:sym typeface="Symbol" pitchFamily="18" charset="2"/>
              </a:rPr>
              <a:t>w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e find </a:t>
            </a:r>
            <a:endParaRPr lang="en-US" dirty="0">
              <a:latin typeface="Comic Sans MS" pitchFamily="66" charset="0"/>
              <a:sym typeface="Symbol" pitchFamily="18" charset="2"/>
            </a:endParaRPr>
          </a:p>
        </p:txBody>
      </p:sp>
      <p:graphicFrame>
        <p:nvGraphicFramePr>
          <p:cNvPr id="5" name="Object 29"/>
          <p:cNvGraphicFramePr>
            <a:graphicFrameLocks noChangeAspect="1"/>
          </p:cNvGraphicFramePr>
          <p:nvPr/>
        </p:nvGraphicFramePr>
        <p:xfrm>
          <a:off x="3962400" y="3200400"/>
          <a:ext cx="3286125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Equation" r:id="rId16" imgW="1752480" imgH="660240" progId="Equation.DSMT4">
                  <p:embed/>
                </p:oleObj>
              </mc:Choice>
              <mc:Fallback>
                <p:oleObj name="Equation" r:id="rId16" imgW="1752480" imgH="6602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200400"/>
                        <a:ext cx="3286125" cy="1244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AutoShape 27"/>
          <p:cNvSpPr>
            <a:spLocks noChangeArrowheads="1"/>
          </p:cNvSpPr>
          <p:nvPr/>
        </p:nvSpPr>
        <p:spPr bwMode="auto">
          <a:xfrm>
            <a:off x="609600" y="4800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1143000" y="4495800"/>
          <a:ext cx="3725862" cy="78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Equation" r:id="rId18" imgW="2361960" imgH="495000" progId="Equation.DSMT4">
                  <p:embed/>
                </p:oleObj>
              </mc:Choice>
              <mc:Fallback>
                <p:oleObj name="Equation" r:id="rId18" imgW="2361960" imgH="4950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495800"/>
                        <a:ext cx="3725862" cy="78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4916488" y="4495800"/>
          <a:ext cx="2703512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20" imgW="1714320" imgH="495000" progId="Equation.DSMT4">
                  <p:embed/>
                </p:oleObj>
              </mc:Choice>
              <mc:Fallback>
                <p:oleObj name="Equation" r:id="rId20" imgW="1714320" imgH="4950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6488" y="4495800"/>
                        <a:ext cx="2703512" cy="782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609600" y="5791200"/>
            <a:ext cx="91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 pitchFamily="18" charset="2"/>
              </a:rPr>
              <a:t>With </a:t>
            </a:r>
            <a:endParaRPr lang="en-US" dirty="0">
              <a:latin typeface="Comic Sans MS" pitchFamily="66" charset="0"/>
              <a:sym typeface="Symbol" pitchFamily="18" charset="2"/>
            </a:endParaRPr>
          </a:p>
        </p:txBody>
      </p:sp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1295400" y="5638800"/>
          <a:ext cx="122237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22" imgW="774360" imgH="444240" progId="Equation.DSMT4">
                  <p:embed/>
                </p:oleObj>
              </mc:Choice>
              <mc:Fallback>
                <p:oleObj name="Equation" r:id="rId22" imgW="774360" imgH="4442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638800"/>
                        <a:ext cx="1222375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AutoShape 27"/>
          <p:cNvSpPr>
            <a:spLocks noChangeArrowheads="1"/>
          </p:cNvSpPr>
          <p:nvPr/>
        </p:nvSpPr>
        <p:spPr bwMode="auto">
          <a:xfrm>
            <a:off x="2743200" y="5867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" name="Object 12"/>
          <p:cNvGraphicFramePr>
            <a:graphicFrameLocks noChangeAspect="1"/>
          </p:cNvGraphicFramePr>
          <p:nvPr/>
        </p:nvGraphicFramePr>
        <p:xfrm>
          <a:off x="3352800" y="5638800"/>
          <a:ext cx="1765300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24" imgW="1015920" imgH="431640" progId="Equation.DSMT4">
                  <p:embed/>
                </p:oleObj>
              </mc:Choice>
              <mc:Fallback>
                <p:oleObj name="Equation" r:id="rId24" imgW="1015920" imgH="4316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638800"/>
                        <a:ext cx="1765300" cy="754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Arrow Connector 28"/>
          <p:cNvCxnSpPr/>
          <p:nvPr/>
        </p:nvCxnSpPr>
        <p:spPr>
          <a:xfrm rot="5400000" flipH="1" flipV="1">
            <a:off x="3608072" y="63238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836672" y="6552406"/>
            <a:ext cx="431672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791200" y="6206704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  <a:sym typeface="Symbol" pitchFamily="18" charset="2"/>
              </a:rPr>
              <a:t>Gives meaning to the Lagrange parameter</a:t>
            </a:r>
            <a:endParaRPr lang="en-US" dirty="0">
              <a:solidFill>
                <a:srgbClr val="00B050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4" grpId="0" animBg="1"/>
      <p:bldP spid="27" grpId="0" animBg="1"/>
      <p:bldP spid="4" grpId="0"/>
      <p:bldP spid="6" grpId="0"/>
      <p:bldP spid="8" grpId="0"/>
      <p:bldP spid="9" grpId="0" animBg="1"/>
      <p:bldP spid="11" grpId="0" animBg="1"/>
      <p:bldP spid="13" grpId="0" animBg="1"/>
      <p:bldP spid="15" grpId="0"/>
      <p:bldP spid="18" grpId="0"/>
      <p:bldP spid="20" grpId="0" animBg="1"/>
      <p:bldP spid="23" grpId="0"/>
      <p:bldP spid="25" grpId="0" animBg="1"/>
      <p:bldP spid="32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8957</TotalTime>
  <Words>147</Words>
  <Application>Microsoft Office PowerPoint</Application>
  <PresentationFormat>On-screen Show (4:3)</PresentationFormat>
  <Paragraphs>42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Christian Binek</cp:lastModifiedBy>
  <cp:revision>28</cp:revision>
  <dcterms:created xsi:type="dcterms:W3CDTF">2010-07-22T17:52:49Z</dcterms:created>
  <dcterms:modified xsi:type="dcterms:W3CDTF">2011-09-28T23:28:25Z</dcterms:modified>
</cp:coreProperties>
</file>