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8.wmf"/><Relationship Id="rId1" Type="http://schemas.openxmlformats.org/officeDocument/2006/relationships/image" Target="../media/image17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8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26.wmf"/><Relationship Id="rId10" Type="http://schemas.openxmlformats.org/officeDocument/2006/relationships/image" Target="../media/image54.wmf"/><Relationship Id="rId4" Type="http://schemas.openxmlformats.org/officeDocument/2006/relationships/image" Target="../media/image49.wmf"/><Relationship Id="rId9" Type="http://schemas.openxmlformats.org/officeDocument/2006/relationships/image" Target="../media/image5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8608-A6A8-46C9-8A3C-35A681C6232A}" type="datetimeFigureOut">
              <a:rPr lang="en-US" smtClean="0"/>
              <a:t>7/5/2010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E8F4F-EF1C-417D-802F-6155EA955E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hyperlink" Target="http://physics.unl.edu/~cbinek/Differentials.pps" TargetMode="External"/><Relationship Id="rId9" Type="http://schemas.openxmlformats.org/officeDocument/2006/relationships/hyperlink" Target="http://physics.unl.edu/~cbinek/Exact%20differentials%20and%20the%20theory%20of%20differential%20equations.pp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gi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13" Type="http://schemas.openxmlformats.org/officeDocument/2006/relationships/image" Target="../media/image25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hyperlink" Target="http://physics.unl.edu/~cbinek/Introductory%20remarks%20and%20basis%20concepts.pp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45.png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1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16.gif"/><Relationship Id="rId10" Type="http://schemas.openxmlformats.org/officeDocument/2006/relationships/image" Target="../media/image58.png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Consequences from the 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Existence of Entropy 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Oval 23"/>
          <p:cNvSpPr>
            <a:spLocks noChangeArrowheads="1"/>
          </p:cNvSpPr>
          <p:nvPr/>
        </p:nvSpPr>
        <p:spPr bwMode="auto">
          <a:xfrm rot="18967398">
            <a:off x="381000" y="1600200"/>
            <a:ext cx="228600" cy="2286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>
              <a:defRPr/>
            </a:pPr>
            <a:endParaRPr lang="en-US" dirty="0">
              <a:ln>
                <a:solidFill>
                  <a:schemeClr val="tx2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762000" y="1524000"/>
            <a:ext cx="8179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Relationship between the internal </a:t>
            </a:r>
            <a:r>
              <a:rPr lang="en-US" dirty="0" smtClean="0"/>
              <a:t>energy U=U(T,V) </a:t>
            </a:r>
            <a:r>
              <a:rPr lang="en-US" dirty="0"/>
              <a:t>and the equation of </a:t>
            </a:r>
            <a:r>
              <a:rPr lang="en-US" dirty="0" smtClean="0"/>
              <a:t>state P=P(T,V)</a:t>
            </a:r>
            <a:endParaRPr lang="en-US" dirty="0"/>
          </a:p>
        </p:txBody>
      </p:sp>
      <p:graphicFrame>
        <p:nvGraphicFramePr>
          <p:cNvPr id="7" name="Object 25"/>
          <p:cNvGraphicFramePr>
            <a:graphicFrameLocks noChangeAspect="1"/>
          </p:cNvGraphicFramePr>
          <p:nvPr/>
        </p:nvGraphicFramePr>
        <p:xfrm>
          <a:off x="2514600" y="2133600"/>
          <a:ext cx="3744912" cy="1082675"/>
        </p:xfrm>
        <a:graphic>
          <a:graphicData uri="http://schemas.openxmlformats.org/presentationml/2006/ole">
            <p:oleObj spid="_x0000_s1026" name="Equation" r:id="rId3" imgW="1904760" imgH="495000" progId="Equation.DSMT4">
              <p:embed/>
            </p:oleObj>
          </a:graphicData>
        </a:graphic>
      </p:graphicFrame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6781800" y="2590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2505287" y="29329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332793" y="3048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96414" y="2743200"/>
            <a:ext cx="3280722" cy="848234"/>
            <a:chOff x="2057400" y="5410200"/>
            <a:chExt cx="3280722" cy="848234"/>
          </a:xfrm>
        </p:grpSpPr>
        <p:sp>
          <p:nvSpPr>
            <p:cNvPr id="13" name="TextBox 12"/>
            <p:cNvSpPr txBox="1"/>
            <p:nvPr/>
          </p:nvSpPr>
          <p:spPr>
            <a:xfrm>
              <a:off x="2057400" y="5410200"/>
              <a:ext cx="26534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Remember: </a:t>
              </a:r>
              <a:r>
                <a:rPr lang="en-US" sz="1400" dirty="0" smtClean="0"/>
                <a:t>with this notation 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77614" y="5735214"/>
              <a:ext cx="32605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</a:t>
              </a:r>
              <a:r>
                <a:rPr lang="en-US" sz="1400" dirty="0" smtClean="0"/>
                <a:t>e separate </a:t>
              </a:r>
              <a:r>
                <a:rPr lang="en-US" sz="1400" dirty="0" smtClean="0">
                  <a:hlinkClick r:id="rId4"/>
                </a:rPr>
                <a:t>inexact or potentially inexact </a:t>
              </a:r>
            </a:p>
            <a:p>
              <a:r>
                <a:rPr lang="en-US" sz="1400" dirty="0">
                  <a:hlinkClick r:id="rId4"/>
                </a:rPr>
                <a:t>d</a:t>
              </a:r>
              <a:r>
                <a:rPr lang="en-US" sz="1400" dirty="0" smtClean="0">
                  <a:hlinkClick r:id="rId4"/>
                </a:rPr>
                <a:t>ifferentials from exact differentials</a:t>
              </a:r>
              <a:endParaRPr lang="en-US" sz="1400" dirty="0"/>
            </a:p>
          </p:txBody>
        </p:sp>
      </p:grpSp>
      <p:sp>
        <p:nvSpPr>
          <p:cNvPr id="18" name="Freeform 15"/>
          <p:cNvSpPr>
            <a:spLocks/>
          </p:cNvSpPr>
          <p:nvPr/>
        </p:nvSpPr>
        <p:spPr bwMode="auto">
          <a:xfrm>
            <a:off x="4724400" y="3810000"/>
            <a:ext cx="1676400" cy="1219200"/>
          </a:xfrm>
          <a:custGeom>
            <a:avLst/>
            <a:gdLst>
              <a:gd name="T0" fmla="*/ 0 w 1056"/>
              <a:gd name="T1" fmla="*/ 0 h 768"/>
              <a:gd name="T2" fmla="*/ 0 w 1056"/>
              <a:gd name="T3" fmla="*/ 768 h 768"/>
              <a:gd name="T4" fmla="*/ 1056 w 1056"/>
              <a:gd name="T5" fmla="*/ 768 h 768"/>
              <a:gd name="T6" fmla="*/ 1056 w 1056"/>
              <a:gd name="T7" fmla="*/ 0 h 768"/>
              <a:gd name="T8" fmla="*/ 0 w 1056"/>
              <a:gd name="T9" fmla="*/ 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6"/>
              <a:gd name="T16" fmla="*/ 0 h 768"/>
              <a:gd name="T17" fmla="*/ 1056 w 1056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6" h="768">
                <a:moveTo>
                  <a:pt x="0" y="0"/>
                </a:moveTo>
                <a:lnTo>
                  <a:pt x="0" y="768"/>
                </a:lnTo>
                <a:lnTo>
                  <a:pt x="1056" y="768"/>
                </a:lnTo>
                <a:lnTo>
                  <a:pt x="10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13"/>
          <p:cNvSpPr>
            <a:spLocks noChangeArrowheads="1"/>
          </p:cNvSpPr>
          <p:nvPr/>
        </p:nvSpPr>
        <p:spPr bwMode="auto">
          <a:xfrm>
            <a:off x="3035300" y="3886200"/>
            <a:ext cx="11430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5486400" y="5638800"/>
            <a:ext cx="1828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3200400" y="5689600"/>
            <a:ext cx="1371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738438" y="3886200"/>
          <a:ext cx="4119562" cy="1082675"/>
        </p:xfrm>
        <a:graphic>
          <a:graphicData uri="http://schemas.openxmlformats.org/presentationml/2006/ole">
            <p:oleObj spid="_x0000_s1028" name="Equation" r:id="rId5" imgW="2095200" imgH="495000" progId="Equation.3">
              <p:embed/>
            </p:oleObj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1501775" y="4038600"/>
          <a:ext cx="1390650" cy="736600"/>
        </p:xfrm>
        <a:graphic>
          <a:graphicData uri="http://schemas.openxmlformats.org/presentationml/2006/ole">
            <p:oleObj spid="_x0000_s1029" name="Equation" r:id="rId6" imgW="647640" imgH="342720" progId="Equation.3">
              <p:embed/>
            </p:oleObj>
          </a:graphicData>
        </a:graphic>
      </p:graphicFrame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09600" y="60579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dS exact</a:t>
            </a:r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2133600" y="614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819400" y="5715000"/>
          <a:ext cx="1752600" cy="949325"/>
        </p:xfrm>
        <a:graphic>
          <a:graphicData uri="http://schemas.openxmlformats.org/presentationml/2006/ole">
            <p:oleObj spid="_x0000_s1030" name="Equation" r:id="rId7" imgW="914400" imgH="495000" progId="Equation.3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5116513" y="5691188"/>
          <a:ext cx="2174875" cy="960437"/>
        </p:xfrm>
        <a:graphic>
          <a:graphicData uri="http://schemas.openxmlformats.org/presentationml/2006/ole">
            <p:oleObj spid="_x0000_s1031" name="Equation" r:id="rId8" imgW="1180800" imgH="520560" progId="Equation.3">
              <p:embed/>
            </p:oleObj>
          </a:graphicData>
        </a:graphic>
      </p:graphicFrame>
      <p:cxnSp>
        <p:nvCxnSpPr>
          <p:cNvPr id="28" name="AutoShape 16"/>
          <p:cNvCxnSpPr>
            <a:cxnSpLocks noChangeShapeType="1"/>
            <a:stCxn id="19" idx="4"/>
            <a:endCxn id="21" idx="0"/>
          </p:cNvCxnSpPr>
          <p:nvPr/>
        </p:nvCxnSpPr>
        <p:spPr bwMode="auto">
          <a:xfrm rot="16200000" flipH="1">
            <a:off x="3454400" y="5257800"/>
            <a:ext cx="584200" cy="279400"/>
          </a:xfrm>
          <a:prstGeom prst="curvedConnector3">
            <a:avLst>
              <a:gd name="adj1" fmla="val 50000"/>
            </a:avLst>
          </a:prstGeom>
          <a:noFill/>
          <a:ln w="63500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29" name="AutoShape 17"/>
          <p:cNvCxnSpPr>
            <a:cxnSpLocks noChangeShapeType="1"/>
            <a:stCxn id="18" idx="2"/>
            <a:endCxn id="20" idx="0"/>
          </p:cNvCxnSpPr>
          <p:nvPr/>
        </p:nvCxnSpPr>
        <p:spPr bwMode="auto">
          <a:xfrm>
            <a:off x="6400800" y="5029200"/>
            <a:ext cx="1588" cy="609600"/>
          </a:xfrm>
          <a:prstGeom prst="curvedConnector4">
            <a:avLst>
              <a:gd name="adj1" fmla="val 14400005"/>
              <a:gd name="adj2" fmla="val 50000"/>
            </a:avLst>
          </a:prstGeom>
          <a:noFill/>
          <a:ln w="635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4648200" y="6019800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=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2057400" y="46482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228600" y="48006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8600" y="4486469"/>
            <a:ext cx="1804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1/T is the </a:t>
            </a:r>
          </a:p>
          <a:p>
            <a:r>
              <a:rPr lang="en-US" dirty="0" smtClean="0">
                <a:hlinkClick r:id="rId9"/>
              </a:rPr>
              <a:t>integrating factor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 animBg="1"/>
      <p:bldP spid="18" grpId="0" animBg="1"/>
      <p:bldP spid="19" grpId="0" animBg="1"/>
      <p:bldP spid="20" grpId="0" animBg="1"/>
      <p:bldP spid="21" grpId="0" animBg="1"/>
      <p:bldP spid="24" grpId="0"/>
      <p:bldP spid="25" grpId="0" animBg="1"/>
      <p:bldP spid="30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457200" y="3429000"/>
            <a:ext cx="38100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800100" y="152400"/>
            <a:ext cx="375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Calculation of the derivatives yields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 rot="18967398">
            <a:off x="419100" y="228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17" name="Object 21"/>
          <p:cNvGraphicFramePr>
            <a:graphicFrameLocks noChangeAspect="1"/>
          </p:cNvGraphicFramePr>
          <p:nvPr/>
        </p:nvGraphicFramePr>
        <p:xfrm>
          <a:off x="914400" y="717550"/>
          <a:ext cx="1135063" cy="852488"/>
        </p:xfrm>
        <a:graphic>
          <a:graphicData uri="http://schemas.openxmlformats.org/presentationml/2006/ole">
            <p:oleObj spid="_x0000_s2054" name="Equation" r:id="rId3" imgW="507960" imgH="380880" progId="Equation.3">
              <p:embed/>
            </p:oleObj>
          </a:graphicData>
        </a:graphic>
      </p:graphicFrame>
      <p:graphicFrame>
        <p:nvGraphicFramePr>
          <p:cNvPr id="18" name="Object 22"/>
          <p:cNvGraphicFramePr>
            <a:graphicFrameLocks noChangeAspect="1"/>
          </p:cNvGraphicFramePr>
          <p:nvPr/>
        </p:nvGraphicFramePr>
        <p:xfrm>
          <a:off x="2057400" y="665163"/>
          <a:ext cx="4813300" cy="1027112"/>
        </p:xfrm>
        <a:graphic>
          <a:graphicData uri="http://schemas.openxmlformats.org/presentationml/2006/ole">
            <p:oleObj spid="_x0000_s2055" name="Equation" r:id="rId4" imgW="2323800" imgH="495000" progId="Equation.3">
              <p:embed/>
            </p:oleObj>
          </a:graphicData>
        </a:graphic>
      </p:graphicFrame>
      <p:sp>
        <p:nvSpPr>
          <p:cNvPr id="19" name="Line 23"/>
          <p:cNvSpPr>
            <a:spLocks noChangeShapeType="1"/>
          </p:cNvSpPr>
          <p:nvPr/>
        </p:nvSpPr>
        <p:spPr bwMode="auto">
          <a:xfrm flipH="1">
            <a:off x="1143000" y="717550"/>
            <a:ext cx="6096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 flipH="1">
            <a:off x="4800600" y="717550"/>
            <a:ext cx="6096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AutoShape 25"/>
          <p:cNvSpPr>
            <a:spLocks noChangeArrowheads="1"/>
          </p:cNvSpPr>
          <p:nvPr/>
        </p:nvSpPr>
        <p:spPr bwMode="auto">
          <a:xfrm>
            <a:off x="1066800" y="21447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26"/>
          <p:cNvGraphicFramePr>
            <a:graphicFrameLocks noChangeAspect="1"/>
          </p:cNvGraphicFramePr>
          <p:nvPr/>
        </p:nvGraphicFramePr>
        <p:xfrm>
          <a:off x="2946400" y="1752600"/>
          <a:ext cx="2578100" cy="895350"/>
        </p:xfrm>
        <a:graphic>
          <a:graphicData uri="http://schemas.openxmlformats.org/presentationml/2006/ole">
            <p:oleObj spid="_x0000_s2056" name="Equation" r:id="rId5" imgW="1244520" imgH="431640" progId="Equation.3">
              <p:embed/>
            </p:oleObj>
          </a:graphicData>
        </a:graphic>
      </p:graphicFrame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127125" y="2970989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Obviously: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2498725" y="3008313"/>
            <a:ext cx="1155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U=U(T,V)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3794125" y="300831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4479925" y="2995613"/>
            <a:ext cx="1130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P=P(T,V)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5699125" y="3008313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 independent</a:t>
            </a:r>
          </a:p>
        </p:txBody>
      </p:sp>
      <p:pic>
        <p:nvPicPr>
          <p:cNvPr id="28" name="Picture 32" descr="exclamation mark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2743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762000" y="3657600"/>
            <a:ext cx="32816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mic Sans MS" pitchFamily="66" charset="0"/>
              </a:rPr>
              <a:t>We show for the ideal gas:</a:t>
            </a:r>
          </a:p>
        </p:txBody>
      </p:sp>
      <p:graphicFrame>
        <p:nvGraphicFramePr>
          <p:cNvPr id="64" name="Object 7"/>
          <p:cNvGraphicFramePr>
            <a:graphicFrameLocks noChangeAspect="1"/>
          </p:cNvGraphicFramePr>
          <p:nvPr/>
        </p:nvGraphicFramePr>
        <p:xfrm>
          <a:off x="914400" y="4267200"/>
          <a:ext cx="787400" cy="309563"/>
        </p:xfrm>
        <a:graphic>
          <a:graphicData uri="http://schemas.openxmlformats.org/presentationml/2006/ole">
            <p:oleObj spid="_x0000_s2069" name="Equation" r:id="rId7" imgW="355320" imgH="139680" progId="Equation.3">
              <p:embed/>
            </p:oleObj>
          </a:graphicData>
        </a:graphic>
      </p:graphicFrame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1812925" y="4227513"/>
            <a:ext cx="3035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a consequence of U=U(T)</a:t>
            </a:r>
          </a:p>
        </p:txBody>
      </p:sp>
      <p:sp>
        <p:nvSpPr>
          <p:cNvPr id="66" name="Oval 9"/>
          <p:cNvSpPr>
            <a:spLocks noChangeArrowheads="1"/>
          </p:cNvSpPr>
          <p:nvPr/>
        </p:nvSpPr>
        <p:spPr bwMode="auto">
          <a:xfrm>
            <a:off x="571500" y="431482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974725" y="4789488"/>
            <a:ext cx="93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U=U(T)</a:t>
            </a:r>
          </a:p>
        </p:txBody>
      </p:sp>
      <p:sp>
        <p:nvSpPr>
          <p:cNvPr id="68" name="AutoShape 16"/>
          <p:cNvSpPr>
            <a:spLocks noChangeArrowheads="1"/>
          </p:cNvSpPr>
          <p:nvPr/>
        </p:nvSpPr>
        <p:spPr bwMode="auto">
          <a:xfrm>
            <a:off x="19812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9" name="Object 17"/>
          <p:cNvGraphicFramePr>
            <a:graphicFrameLocks noChangeAspect="1"/>
          </p:cNvGraphicFramePr>
          <p:nvPr/>
        </p:nvGraphicFramePr>
        <p:xfrm>
          <a:off x="2438400" y="4572000"/>
          <a:ext cx="1341438" cy="895350"/>
        </p:xfrm>
        <a:graphic>
          <a:graphicData uri="http://schemas.openxmlformats.org/presentationml/2006/ole">
            <p:oleObj spid="_x0000_s2070" name="Equation" r:id="rId8" imgW="647640" imgH="431640" progId="Equation.3">
              <p:embed/>
            </p:oleObj>
          </a:graphicData>
        </a:graphic>
      </p:graphicFrame>
      <p:sp>
        <p:nvSpPr>
          <p:cNvPr id="70" name="AutoShape 18"/>
          <p:cNvSpPr>
            <a:spLocks noChangeArrowheads="1"/>
          </p:cNvSpPr>
          <p:nvPr/>
        </p:nvSpPr>
        <p:spPr bwMode="auto">
          <a:xfrm>
            <a:off x="38862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" name="Object 20"/>
          <p:cNvGraphicFramePr>
            <a:graphicFrameLocks noChangeAspect="1"/>
          </p:cNvGraphicFramePr>
          <p:nvPr/>
        </p:nvGraphicFramePr>
        <p:xfrm>
          <a:off x="4727575" y="4572000"/>
          <a:ext cx="1657350" cy="895350"/>
        </p:xfrm>
        <a:graphic>
          <a:graphicData uri="http://schemas.openxmlformats.org/presentationml/2006/ole">
            <p:oleObj spid="_x0000_s2071" name="Equation" r:id="rId9" imgW="799920" imgH="431640" progId="Equation.3">
              <p:embed/>
            </p:oleObj>
          </a:graphicData>
        </a:graphic>
      </p:graphicFrame>
      <p:sp>
        <p:nvSpPr>
          <p:cNvPr id="72" name="AutoShape 21"/>
          <p:cNvSpPr>
            <a:spLocks noChangeArrowheads="1"/>
          </p:cNvSpPr>
          <p:nvPr/>
        </p:nvSpPr>
        <p:spPr bwMode="auto">
          <a:xfrm>
            <a:off x="1143000" y="6299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AutoShape 23"/>
          <p:cNvSpPr>
            <a:spLocks noChangeArrowheads="1"/>
          </p:cNvSpPr>
          <p:nvPr/>
        </p:nvSpPr>
        <p:spPr bwMode="auto">
          <a:xfrm>
            <a:off x="3962400" y="6299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990600" y="54864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graphicFrame>
        <p:nvGraphicFramePr>
          <p:cNvPr id="75" name="Object 25"/>
          <p:cNvGraphicFramePr>
            <a:graphicFrameLocks noChangeAspect="1"/>
          </p:cNvGraphicFramePr>
          <p:nvPr/>
        </p:nvGraphicFramePr>
        <p:xfrm>
          <a:off x="1828800" y="5410200"/>
          <a:ext cx="2362200" cy="569913"/>
        </p:xfrm>
        <a:graphic>
          <a:graphicData uri="http://schemas.openxmlformats.org/presentationml/2006/ole">
            <p:oleObj spid="_x0000_s2072" name="Equation" r:id="rId10" imgW="1790640" imgH="431640" progId="Equation.3">
              <p:embed/>
            </p:oleObj>
          </a:graphicData>
        </a:graphic>
      </p:graphicFrame>
      <p:sp>
        <p:nvSpPr>
          <p:cNvPr id="76" name="AutoShape 27"/>
          <p:cNvSpPr>
            <a:spLocks noChangeArrowheads="1"/>
          </p:cNvSpPr>
          <p:nvPr/>
        </p:nvSpPr>
        <p:spPr bwMode="auto">
          <a:xfrm>
            <a:off x="6466117" y="629505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7" name="Object 28"/>
          <p:cNvGraphicFramePr>
            <a:graphicFrameLocks noChangeAspect="1"/>
          </p:cNvGraphicFramePr>
          <p:nvPr/>
        </p:nvGraphicFramePr>
        <p:xfrm>
          <a:off x="6847117" y="6218855"/>
          <a:ext cx="1828800" cy="355600"/>
        </p:xfrm>
        <a:graphic>
          <a:graphicData uri="http://schemas.openxmlformats.org/presentationml/2006/ole">
            <p:oleObj spid="_x0000_s2073" name="Equation" r:id="rId11" imgW="977760" imgH="190440" progId="Equation.3">
              <p:embed/>
            </p:oleObj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/>
        </p:nvGraphicFramePr>
        <p:xfrm>
          <a:off x="1676400" y="6088221"/>
          <a:ext cx="2105025" cy="711200"/>
        </p:xfrm>
        <a:graphic>
          <a:graphicData uri="http://schemas.openxmlformats.org/presentationml/2006/ole">
            <p:oleObj spid="_x0000_s2074" name="Equation" r:id="rId12" imgW="1015920" imgH="342720" progId="Equation.3">
              <p:embed/>
            </p:oleObj>
          </a:graphicData>
        </a:graphic>
      </p:graphicFrame>
      <p:graphicFrame>
        <p:nvGraphicFramePr>
          <p:cNvPr id="14362" name="Object 26"/>
          <p:cNvGraphicFramePr>
            <a:graphicFrameLocks noChangeAspect="1"/>
          </p:cNvGraphicFramePr>
          <p:nvPr/>
        </p:nvGraphicFramePr>
        <p:xfrm>
          <a:off x="4343400" y="6218396"/>
          <a:ext cx="1981200" cy="392113"/>
        </p:xfrm>
        <a:graphic>
          <a:graphicData uri="http://schemas.openxmlformats.org/presentationml/2006/ole">
            <p:oleObj spid="_x0000_s2075" name="Equation" r:id="rId13" imgW="96516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15" grpId="0"/>
      <p:bldP spid="16" grpId="0" animBg="1"/>
      <p:bldP spid="19" grpId="0" animBg="1"/>
      <p:bldP spid="20" grpId="0" animBg="1"/>
      <p:bldP spid="21" grpId="0" animBg="1"/>
      <p:bldP spid="23" grpId="0"/>
      <p:bldP spid="24" grpId="0"/>
      <p:bldP spid="25" grpId="0"/>
      <p:bldP spid="26" grpId="0"/>
      <p:bldP spid="27" grpId="0"/>
      <p:bldP spid="63" grpId="0"/>
      <p:bldP spid="65" grpId="0"/>
      <p:bldP spid="66" grpId="0" animBg="1"/>
      <p:bldP spid="67" grpId="0"/>
      <p:bldP spid="68" grpId="0" animBg="1"/>
      <p:bldP spid="70" grpId="0" animBg="1"/>
      <p:bldP spid="72" grpId="0" animBg="1"/>
      <p:bldP spid="73" grpId="0" animBg="1"/>
      <p:bldP spid="74" grpId="0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581025" y="34448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914400" y="268288"/>
            <a:ext cx="93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U=U(T)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889125" y="22860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derived from </a:t>
            </a:r>
          </a:p>
        </p:txBody>
      </p:sp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3581400" y="268288"/>
          <a:ext cx="1276350" cy="339725"/>
        </p:xfrm>
        <a:graphic>
          <a:graphicData uri="http://schemas.openxmlformats.org/presentationml/2006/ole">
            <p:oleObj spid="_x0000_s3075" name="Equation" r:id="rId3" imgW="571320" imgH="152280" progId="Equation.3">
              <p:embed/>
            </p:oleObj>
          </a:graphicData>
        </a:graphic>
      </p:graphicFrame>
      <p:graphicFrame>
        <p:nvGraphicFramePr>
          <p:cNvPr id="25" name="Object 29"/>
          <p:cNvGraphicFramePr>
            <a:graphicFrameLocks noChangeAspect="1"/>
          </p:cNvGraphicFramePr>
          <p:nvPr/>
        </p:nvGraphicFramePr>
        <p:xfrm>
          <a:off x="1066800" y="838200"/>
          <a:ext cx="2578100" cy="895350"/>
        </p:xfrm>
        <a:graphic>
          <a:graphicData uri="http://schemas.openxmlformats.org/presentationml/2006/ole">
            <p:oleObj spid="_x0000_s3082" name="Equation" r:id="rId4" imgW="1244520" imgH="431640" progId="Equation.3">
              <p:embed/>
            </p:oleObj>
          </a:graphicData>
        </a:graphic>
      </p:graphicFrame>
      <p:graphicFrame>
        <p:nvGraphicFramePr>
          <p:cNvPr id="26" name="Object 30"/>
          <p:cNvGraphicFramePr>
            <a:graphicFrameLocks noChangeAspect="1"/>
          </p:cNvGraphicFramePr>
          <p:nvPr/>
        </p:nvGraphicFramePr>
        <p:xfrm>
          <a:off x="3733800" y="838200"/>
          <a:ext cx="1262063" cy="738188"/>
        </p:xfrm>
        <a:graphic>
          <a:graphicData uri="http://schemas.openxmlformats.org/presentationml/2006/ole">
            <p:oleObj spid="_x0000_s3083" name="Equation" r:id="rId5" imgW="609480" imgH="355320" progId="Equation.3">
              <p:embed/>
            </p:oleObj>
          </a:graphicData>
        </a:graphic>
      </p:graphicFrame>
      <p:graphicFrame>
        <p:nvGraphicFramePr>
          <p:cNvPr id="27" name="Object 31"/>
          <p:cNvGraphicFramePr>
            <a:graphicFrameLocks noChangeAspect="1"/>
          </p:cNvGraphicFramePr>
          <p:nvPr/>
        </p:nvGraphicFramePr>
        <p:xfrm>
          <a:off x="5105400" y="1009650"/>
          <a:ext cx="841375" cy="290513"/>
        </p:xfrm>
        <a:graphic>
          <a:graphicData uri="http://schemas.openxmlformats.org/presentationml/2006/ole">
            <p:oleObj spid="_x0000_s3084" name="Equation" r:id="rId6" imgW="406080" imgH="139680" progId="Equation.3">
              <p:embed/>
            </p:oleObj>
          </a:graphicData>
        </a:graphic>
      </p:graphicFrame>
      <p:graphicFrame>
        <p:nvGraphicFramePr>
          <p:cNvPr id="28" name="Object 32"/>
          <p:cNvGraphicFramePr>
            <a:graphicFrameLocks noChangeAspect="1"/>
          </p:cNvGraphicFramePr>
          <p:nvPr/>
        </p:nvGraphicFramePr>
        <p:xfrm>
          <a:off x="6019800" y="990600"/>
          <a:ext cx="446088" cy="315913"/>
        </p:xfrm>
        <a:graphic>
          <a:graphicData uri="http://schemas.openxmlformats.org/presentationml/2006/ole">
            <p:oleObj spid="_x0000_s3085" name="Equation" r:id="rId7" imgW="215640" imgH="152280" progId="Equation.3">
              <p:embed/>
            </p:oleObj>
          </a:graphicData>
        </a:graphic>
      </p:graphicFrame>
      <p:sp>
        <p:nvSpPr>
          <p:cNvPr id="29" name="AutoShape 33"/>
          <p:cNvSpPr>
            <a:spLocks noChangeArrowheads="1"/>
          </p:cNvSpPr>
          <p:nvPr/>
        </p:nvSpPr>
        <p:spPr bwMode="auto">
          <a:xfrm>
            <a:off x="1066800" y="220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431925" y="2093913"/>
            <a:ext cx="213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 independent of V</a:t>
            </a:r>
          </a:p>
        </p:txBody>
      </p:sp>
      <p:sp>
        <p:nvSpPr>
          <p:cNvPr id="31" name="AutoShape 35"/>
          <p:cNvSpPr>
            <a:spLocks noChangeArrowheads="1"/>
          </p:cNvSpPr>
          <p:nvPr/>
        </p:nvSpPr>
        <p:spPr bwMode="auto">
          <a:xfrm>
            <a:off x="3695700" y="216217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4267200" y="2057400"/>
            <a:ext cx="93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U=U(T)</a:t>
            </a:r>
          </a:p>
        </p:txBody>
      </p:sp>
      <p:pic>
        <p:nvPicPr>
          <p:cNvPr id="33" name="Picture 38" descr="4_1_10v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72200" y="2057400"/>
            <a:ext cx="381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609600" y="2971800"/>
            <a:ext cx="80010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838200" y="3124200"/>
            <a:ext cx="74622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Entropy of an 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</a:rPr>
              <a:t>ideal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gas and isentropic processes</a:t>
            </a:r>
            <a:endParaRPr lang="en-US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32275" y="6096000"/>
            <a:ext cx="67945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893763" y="3998912"/>
          <a:ext cx="2709862" cy="749300"/>
        </p:xfrm>
        <a:graphic>
          <a:graphicData uri="http://schemas.openxmlformats.org/presentationml/2006/ole">
            <p:oleObj spid="_x0000_s3086" name="Equation" r:id="rId9" imgW="1562040" imgH="431640" progId="Equation.3">
              <p:embed/>
            </p:oleObj>
          </a:graphicData>
        </a:graphic>
      </p:graphicFrame>
      <p:grpSp>
        <p:nvGrpSpPr>
          <p:cNvPr id="38" name="Group 61"/>
          <p:cNvGrpSpPr>
            <a:grpSpLocks/>
          </p:cNvGrpSpPr>
          <p:nvPr/>
        </p:nvGrpSpPr>
        <p:grpSpPr bwMode="auto">
          <a:xfrm>
            <a:off x="1752600" y="4837112"/>
            <a:ext cx="2514600" cy="1227138"/>
            <a:chOff x="1104" y="1104"/>
            <a:chExt cx="1584" cy="773"/>
          </a:xfrm>
        </p:grpSpPr>
        <p:graphicFrame>
          <p:nvGraphicFramePr>
            <p:cNvPr id="39" name="Object 37"/>
            <p:cNvGraphicFramePr>
              <a:graphicFrameLocks noChangeAspect="1"/>
            </p:cNvGraphicFramePr>
            <p:nvPr/>
          </p:nvGraphicFramePr>
          <p:xfrm>
            <a:off x="1152" y="1344"/>
            <a:ext cx="1536" cy="533"/>
          </p:xfrm>
          <a:graphic>
            <a:graphicData uri="http://schemas.openxmlformats.org/presentationml/2006/ole">
              <p:oleObj spid="_x0000_s3087" name="Equation" r:id="rId10" imgW="1244520" imgH="431640" progId="Equation.3">
                <p:embed/>
              </p:oleObj>
            </a:graphicData>
          </a:graphic>
        </p:graphicFrame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1104" y="1104"/>
              <a:ext cx="1584" cy="720"/>
            </a:xfrm>
            <a:prstGeom prst="upArrowCallout">
              <a:avLst>
                <a:gd name="adj1" fmla="val 55000"/>
                <a:gd name="adj2" fmla="val 55000"/>
                <a:gd name="adj3" fmla="val 16667"/>
                <a:gd name="adj4" fmla="val 66667"/>
              </a:avLst>
            </a:prstGeom>
            <a:noFill/>
            <a:ln w="38100">
              <a:solidFill>
                <a:schemeClr val="accent2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3297238" y="3865563"/>
          <a:ext cx="3259137" cy="923925"/>
        </p:xfrm>
        <a:graphic>
          <a:graphicData uri="http://schemas.openxmlformats.org/presentationml/2006/ole">
            <p:oleObj spid="_x0000_s3088" name="Equation" r:id="rId11" imgW="1879560" imgH="533160" progId="Equation.DSMT4">
              <p:embed/>
            </p:oleObj>
          </a:graphicData>
        </a:graphic>
      </p:graphicFrame>
      <p:grpSp>
        <p:nvGrpSpPr>
          <p:cNvPr id="42" name="Group 43"/>
          <p:cNvGrpSpPr>
            <a:grpSpLocks/>
          </p:cNvGrpSpPr>
          <p:nvPr/>
        </p:nvGrpSpPr>
        <p:grpSpPr bwMode="auto">
          <a:xfrm>
            <a:off x="768350" y="4662487"/>
            <a:ext cx="693738" cy="838200"/>
            <a:chOff x="484" y="994"/>
            <a:chExt cx="437" cy="528"/>
          </a:xfrm>
        </p:grpSpPr>
        <p:sp>
          <p:nvSpPr>
            <p:cNvPr id="43" name="AutoShape 41"/>
            <p:cNvSpPr>
              <a:spLocks noChangeArrowheads="1"/>
            </p:cNvSpPr>
            <p:nvPr/>
          </p:nvSpPr>
          <p:spPr bwMode="auto">
            <a:xfrm rot="2220001">
              <a:off x="484" y="994"/>
              <a:ext cx="437" cy="528"/>
            </a:xfrm>
            <a:prstGeom prst="upArrowCallout">
              <a:avLst>
                <a:gd name="adj1" fmla="val 25000"/>
                <a:gd name="adj2" fmla="val 25000"/>
                <a:gd name="adj3" fmla="val 20137"/>
                <a:gd name="adj4" fmla="val 66667"/>
              </a:avLst>
            </a:prstGeom>
            <a:noFill/>
            <a:ln w="38100">
              <a:solidFill>
                <a:schemeClr val="accent2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528" y="1200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  <a:r>
                <a:rPr lang="en-US" baseline="-25000"/>
                <a:t>V</a:t>
              </a:r>
              <a:endParaRPr lang="en-US"/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 rot="5400000" flipH="1" flipV="1">
            <a:off x="266700" y="61341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62000" y="6629400"/>
            <a:ext cx="472440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2000" y="6248400"/>
            <a:ext cx="360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2"/>
              </a:rPr>
              <a:t>Reminder to heat capacity definition</a:t>
            </a:r>
            <a:endParaRPr lang="en-US" dirty="0"/>
          </a:p>
        </p:txBody>
      </p:sp>
      <p:pic>
        <p:nvPicPr>
          <p:cNvPr id="3099" name="Picture 2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5000" y="4768516"/>
            <a:ext cx="3373014" cy="204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29" grpId="0" animBg="1"/>
      <p:bldP spid="30" grpId="0"/>
      <p:bldP spid="31" grpId="0" animBg="1"/>
      <p:bldP spid="32" grpId="0"/>
      <p:bldP spid="34" grpId="0" animBg="1"/>
      <p:bldP spid="35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ChangeArrowheads="1"/>
          </p:cNvSpPr>
          <p:nvPr/>
        </p:nvSpPr>
        <p:spPr bwMode="auto">
          <a:xfrm>
            <a:off x="990600" y="5257800"/>
            <a:ext cx="403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925513" y="1163638"/>
          <a:ext cx="2335212" cy="704850"/>
        </p:xfrm>
        <a:graphic>
          <a:graphicData uri="http://schemas.openxmlformats.org/presentationml/2006/ole">
            <p:oleObj spid="_x0000_s4098" name="Equation" r:id="rId3" imgW="1346040" imgH="406080" progId="Equation.3">
              <p:embed/>
            </p:oleObj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05200" y="1295400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 general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524000" y="83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524000" y="83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1524000" y="457200"/>
          <a:ext cx="1866900" cy="358775"/>
        </p:xfrm>
        <a:graphic>
          <a:graphicData uri="http://schemas.openxmlformats.org/presentationml/2006/ole">
            <p:oleObj spid="_x0000_s4099" name="Equation" r:id="rId4" imgW="990360" imgH="190440" progId="Equation.3">
              <p:embed/>
            </p:oleObj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429000" y="461963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for the ideal gas</a:t>
            </a: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25146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25146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2906713" y="1774825"/>
          <a:ext cx="1300162" cy="703263"/>
        </p:xfrm>
        <a:graphic>
          <a:graphicData uri="http://schemas.openxmlformats.org/presentationml/2006/ole">
            <p:oleObj spid="_x0000_s4100" name="Equation" r:id="rId5" imgW="749160" imgH="406080" progId="Equation.3">
              <p:embed/>
            </p:oleObj>
          </a:graphicData>
        </a:graphic>
      </p:graphicFrame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191000" y="19050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for the ideal gas</a:t>
            </a: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304800" y="30416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" name="Object 18"/>
          <p:cNvGraphicFramePr>
            <a:graphicFrameLocks noChangeAspect="1"/>
          </p:cNvGraphicFramePr>
          <p:nvPr/>
        </p:nvGraphicFramePr>
        <p:xfrm>
          <a:off x="1100138" y="2813050"/>
          <a:ext cx="2005012" cy="615950"/>
        </p:xfrm>
        <a:graphic>
          <a:graphicData uri="http://schemas.openxmlformats.org/presentationml/2006/ole">
            <p:oleObj spid="_x0000_s4101" name="Equation" r:id="rId6" imgW="1155600" imgH="355320" progId="Equation.3">
              <p:embed/>
            </p:oleObj>
          </a:graphicData>
        </a:graphic>
      </p:graphicFrame>
      <p:graphicFrame>
        <p:nvGraphicFramePr>
          <p:cNvPr id="15" name="Object 20"/>
          <p:cNvGraphicFramePr>
            <a:graphicFrameLocks noChangeAspect="1"/>
          </p:cNvGraphicFramePr>
          <p:nvPr/>
        </p:nvGraphicFramePr>
        <p:xfrm>
          <a:off x="3810000" y="2438400"/>
          <a:ext cx="2514600" cy="603250"/>
        </p:xfrm>
        <a:graphic>
          <a:graphicData uri="http://schemas.openxmlformats.org/presentationml/2006/ole">
            <p:oleObj spid="_x0000_s4102" name="Equation" r:id="rId7" imgW="1536480" imgH="368280" progId="Equation.3">
              <p:embed/>
            </p:oleObj>
          </a:graphicData>
        </a:graphic>
      </p:graphicFrame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3352800" y="29654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" name="Object 22"/>
          <p:cNvGraphicFramePr>
            <a:graphicFrameLocks noChangeAspect="1"/>
          </p:cNvGraphicFramePr>
          <p:nvPr/>
        </p:nvGraphicFramePr>
        <p:xfrm>
          <a:off x="6400800" y="2590800"/>
          <a:ext cx="1808163" cy="354013"/>
        </p:xfrm>
        <a:graphic>
          <a:graphicData uri="http://schemas.openxmlformats.org/presentationml/2006/ole">
            <p:oleObj spid="_x0000_s4103" name="Equation" r:id="rId8" imgW="1104840" imgH="215640" progId="Equation.3">
              <p:embed/>
            </p:oleObj>
          </a:graphicData>
        </a:graphic>
      </p:graphicFrame>
      <p:graphicFrame>
        <p:nvGraphicFramePr>
          <p:cNvPr id="18" name="Object 23"/>
          <p:cNvGraphicFramePr>
            <a:graphicFrameLocks noChangeAspect="1"/>
          </p:cNvGraphicFramePr>
          <p:nvPr/>
        </p:nvGraphicFramePr>
        <p:xfrm>
          <a:off x="3810000" y="3057525"/>
          <a:ext cx="2452688" cy="582613"/>
        </p:xfrm>
        <a:graphic>
          <a:graphicData uri="http://schemas.openxmlformats.org/presentationml/2006/ole">
            <p:oleObj spid="_x0000_s4104" name="Equation" r:id="rId9" imgW="1498320" imgH="355320" progId="Equation.3">
              <p:embed/>
            </p:oleObj>
          </a:graphicData>
        </a:graphic>
      </p:graphicFrame>
      <p:graphicFrame>
        <p:nvGraphicFramePr>
          <p:cNvPr id="19" name="Object 24"/>
          <p:cNvGraphicFramePr>
            <a:graphicFrameLocks noChangeAspect="1"/>
          </p:cNvGraphicFramePr>
          <p:nvPr/>
        </p:nvGraphicFramePr>
        <p:xfrm>
          <a:off x="6410325" y="3171825"/>
          <a:ext cx="1787525" cy="312738"/>
        </p:xfrm>
        <a:graphic>
          <a:graphicData uri="http://schemas.openxmlformats.org/presentationml/2006/ole">
            <p:oleObj spid="_x0000_s4105" name="Equation" r:id="rId10" imgW="1091880" imgH="190440" progId="Equation.3">
              <p:embed/>
            </p:oleObj>
          </a:graphicData>
        </a:graphic>
      </p:graphicFrame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7467600" y="3048000"/>
            <a:ext cx="457200" cy="533400"/>
          </a:xfrm>
          <a:prstGeom prst="rect">
            <a:avLst/>
          </a:prstGeom>
          <a:solidFill>
            <a:srgbClr val="FF0000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" name="AutoShape 26"/>
          <p:cNvCxnSpPr>
            <a:cxnSpLocks noChangeShapeType="1"/>
            <a:stCxn id="20" idx="0"/>
            <a:endCxn id="22" idx="2"/>
          </p:cNvCxnSpPr>
          <p:nvPr/>
        </p:nvCxnSpPr>
        <p:spPr bwMode="auto">
          <a:xfrm rot="5400000" flipH="1">
            <a:off x="7277100" y="2628900"/>
            <a:ext cx="76200" cy="762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6553200" y="2438400"/>
            <a:ext cx="762000" cy="533400"/>
          </a:xfrm>
          <a:prstGeom prst="rect">
            <a:avLst/>
          </a:prstGeom>
          <a:solidFill>
            <a:srgbClr val="FF0000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6553200" y="3048000"/>
            <a:ext cx="762000" cy="533400"/>
          </a:xfrm>
          <a:prstGeom prst="rect">
            <a:avLst/>
          </a:prstGeom>
          <a:solidFill>
            <a:schemeClr val="accent2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" name="AutoShape 29"/>
          <p:cNvCxnSpPr>
            <a:cxnSpLocks noChangeShapeType="1"/>
            <a:stCxn id="23" idx="0"/>
            <a:endCxn id="25" idx="2"/>
          </p:cNvCxnSpPr>
          <p:nvPr/>
        </p:nvCxnSpPr>
        <p:spPr bwMode="auto">
          <a:xfrm rot="16200000">
            <a:off x="7258050" y="2647950"/>
            <a:ext cx="76200" cy="7239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25" name="Rectangle 30"/>
          <p:cNvSpPr>
            <a:spLocks noChangeArrowheads="1"/>
          </p:cNvSpPr>
          <p:nvPr/>
        </p:nvSpPr>
        <p:spPr bwMode="auto">
          <a:xfrm>
            <a:off x="7391400" y="2438400"/>
            <a:ext cx="533400" cy="533400"/>
          </a:xfrm>
          <a:prstGeom prst="rect">
            <a:avLst/>
          </a:prstGeom>
          <a:solidFill>
            <a:schemeClr val="accent2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31"/>
          <p:cNvSpPr>
            <a:spLocks/>
          </p:cNvSpPr>
          <p:nvPr/>
        </p:nvSpPr>
        <p:spPr bwMode="auto">
          <a:xfrm>
            <a:off x="8077200" y="2286000"/>
            <a:ext cx="457200" cy="1447800"/>
          </a:xfrm>
          <a:prstGeom prst="rightBrace">
            <a:avLst>
              <a:gd name="adj1" fmla="val 263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 rot="5400000">
            <a:off x="7993857" y="2902743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Comparison </a:t>
            </a:r>
          </a:p>
        </p:txBody>
      </p:sp>
      <p:sp>
        <p:nvSpPr>
          <p:cNvPr id="28" name="AutoShape 33"/>
          <p:cNvSpPr>
            <a:spLocks noChangeArrowheads="1"/>
          </p:cNvSpPr>
          <p:nvPr/>
        </p:nvSpPr>
        <p:spPr bwMode="auto">
          <a:xfrm>
            <a:off x="304800" y="4038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Object 34"/>
          <p:cNvGraphicFramePr>
            <a:graphicFrameLocks noChangeAspect="1"/>
          </p:cNvGraphicFramePr>
          <p:nvPr/>
        </p:nvGraphicFramePr>
        <p:xfrm>
          <a:off x="1066800" y="3962400"/>
          <a:ext cx="3074988" cy="354013"/>
        </p:xfrm>
        <a:graphic>
          <a:graphicData uri="http://schemas.openxmlformats.org/presentationml/2006/ole">
            <p:oleObj spid="_x0000_s4106" name="Equation" r:id="rId11" imgW="1879560" imgH="215640" progId="Equation.3">
              <p:embed/>
            </p:oleObj>
          </a:graphicData>
        </a:graphic>
      </p:graphicFrame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4191000" y="3846513"/>
            <a:ext cx="4691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</a:t>
            </a:r>
            <a:r>
              <a:rPr lang="en-US" sz="1600">
                <a:solidFill>
                  <a:schemeClr val="accent2"/>
                </a:solidFill>
              </a:rPr>
              <a:t>in order to obtain dimensionless argument of </a:t>
            </a:r>
          </a:p>
          <a:p>
            <a:r>
              <a:rPr lang="en-US" sz="1600">
                <a:solidFill>
                  <a:schemeClr val="accent2"/>
                </a:solidFill>
              </a:rPr>
              <a:t>  the logarithm introduce a reference state (T</a:t>
            </a:r>
            <a:r>
              <a:rPr lang="en-US" sz="1600" baseline="-25000">
                <a:solidFill>
                  <a:schemeClr val="accent2"/>
                </a:solidFill>
              </a:rPr>
              <a:t>r</a:t>
            </a:r>
            <a:r>
              <a:rPr lang="en-US" sz="1600">
                <a:solidFill>
                  <a:schemeClr val="accent2"/>
                </a:solidFill>
              </a:rPr>
              <a:t>,V</a:t>
            </a:r>
            <a:r>
              <a:rPr lang="en-US" sz="1600" baseline="-25000">
                <a:solidFill>
                  <a:schemeClr val="accent2"/>
                </a:solidFill>
              </a:rPr>
              <a:t>r</a:t>
            </a:r>
            <a:r>
              <a:rPr lang="en-US" sz="1600">
                <a:solidFill>
                  <a:schemeClr val="accent2"/>
                </a:solidFill>
              </a:rPr>
              <a:t>)</a:t>
            </a:r>
            <a:r>
              <a:rPr lang="en-US"/>
              <a:t> )</a:t>
            </a:r>
          </a:p>
        </p:txBody>
      </p:sp>
      <p:graphicFrame>
        <p:nvGraphicFramePr>
          <p:cNvPr id="31" name="Object 36"/>
          <p:cNvGraphicFramePr>
            <a:graphicFrameLocks noChangeAspect="1"/>
          </p:cNvGraphicFramePr>
          <p:nvPr/>
        </p:nvGraphicFramePr>
        <p:xfrm>
          <a:off x="4495800" y="4572000"/>
          <a:ext cx="3365500" cy="354013"/>
        </p:xfrm>
        <a:graphic>
          <a:graphicData uri="http://schemas.openxmlformats.org/presentationml/2006/ole">
            <p:oleObj spid="_x0000_s4107" name="Equation" r:id="rId12" imgW="2057400" imgH="215640" progId="Equation.3">
              <p:embed/>
            </p:oleObj>
          </a:graphicData>
        </a:graphic>
      </p:graphicFrame>
      <p:sp>
        <p:nvSpPr>
          <p:cNvPr id="32" name="AutoShape 37"/>
          <p:cNvSpPr>
            <a:spLocks noChangeArrowheads="1"/>
          </p:cNvSpPr>
          <p:nvPr/>
        </p:nvSpPr>
        <p:spPr bwMode="auto">
          <a:xfrm>
            <a:off x="3810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3" name="Object 38"/>
          <p:cNvGraphicFramePr>
            <a:graphicFrameLocks noChangeAspect="1"/>
          </p:cNvGraphicFramePr>
          <p:nvPr/>
        </p:nvGraphicFramePr>
        <p:xfrm>
          <a:off x="1219200" y="5334000"/>
          <a:ext cx="3573463" cy="623888"/>
        </p:xfrm>
        <a:graphic>
          <a:graphicData uri="http://schemas.openxmlformats.org/presentationml/2006/ole">
            <p:oleObj spid="_x0000_s4108" name="Equation" r:id="rId13" imgW="2184120" imgH="380880" progId="Equation.3">
              <p:embed/>
            </p:oleObj>
          </a:graphicData>
        </a:graphic>
      </p:graphicFrame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5105400" y="5257800"/>
            <a:ext cx="207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Change from (T,V)</a:t>
            </a:r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>
            <a:off x="7216775" y="54578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42"/>
          <p:cNvSpPr txBox="1">
            <a:spLocks noChangeArrowheads="1"/>
          </p:cNvSpPr>
          <p:nvPr/>
        </p:nvSpPr>
        <p:spPr bwMode="auto">
          <a:xfrm>
            <a:off x="7620000" y="5105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(T,P)</a:t>
            </a:r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7620000" y="54102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(P,V)</a:t>
            </a:r>
          </a:p>
        </p:txBody>
      </p: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5181600" y="57150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Easily done with </a:t>
            </a: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7086600" y="5715000"/>
            <a:ext cx="1054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PV=nRT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 animBg="1"/>
      <p:bldP spid="8" grpId="0"/>
      <p:bldP spid="9" grpId="0" animBg="1"/>
      <p:bldP spid="10" grpId="0" animBg="1"/>
      <p:bldP spid="12" grpId="0"/>
      <p:bldP spid="13" grpId="0" animBg="1"/>
      <p:bldP spid="16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7" grpId="0"/>
      <p:bldP spid="28" grpId="0" animBg="1"/>
      <p:bldP spid="30" grpId="0"/>
      <p:bldP spid="32" grpId="0" animBg="1"/>
      <p:bldP spid="34" grpId="0"/>
      <p:bldP spid="35" grpId="0" animBg="1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ber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58400" y="2606675"/>
            <a:ext cx="9906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8"/>
          <p:cNvSpPr>
            <a:spLocks noChangeArrowheads="1"/>
          </p:cNvSpPr>
          <p:nvPr/>
        </p:nvSpPr>
        <p:spPr bwMode="auto">
          <a:xfrm rot="18967398">
            <a:off x="381000" y="13716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779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Reversible adiabatic processes are isentropic processes</a:t>
            </a:r>
            <a:r>
              <a:rPr lang="en-US"/>
              <a:t> that is, processes </a:t>
            </a:r>
          </a:p>
          <a:p>
            <a:r>
              <a:rPr lang="en-US"/>
              <a:t>in which the entropy is constant. 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76400" y="304800"/>
            <a:ext cx="5646236" cy="838200"/>
            <a:chOff x="856" y="192"/>
            <a:chExt cx="2695" cy="384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856" y="192"/>
              <a:ext cx="2659" cy="3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1500" y="276"/>
              <a:ext cx="205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mic Sans MS" pitchFamily="66" charset="0"/>
                </a:rPr>
                <a:t>Isentropic processes</a:t>
              </a:r>
            </a:p>
          </p:txBody>
        </p:sp>
      </p:grpSp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914400" y="2057400"/>
          <a:ext cx="1587500" cy="382588"/>
        </p:xfrm>
        <a:graphic>
          <a:graphicData uri="http://schemas.openxmlformats.org/presentationml/2006/ole">
            <p:oleObj spid="_x0000_s6146" name="Equation" r:id="rId4" imgW="736560" imgH="177480" progId="Equation.3">
              <p:embed/>
            </p:oleObj>
          </a:graphicData>
        </a:graphic>
      </p:graphicFrame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2590800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9131300" y="20574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S=const.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838200" y="2590800"/>
            <a:ext cx="374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Isentropic processes in ideal gases</a:t>
            </a:r>
          </a:p>
        </p:txBody>
      </p:sp>
      <p:graphicFrame>
        <p:nvGraphicFramePr>
          <p:cNvPr id="12" name="Object 18"/>
          <p:cNvGraphicFramePr>
            <a:graphicFrameLocks noChangeAspect="1"/>
          </p:cNvGraphicFramePr>
          <p:nvPr/>
        </p:nvGraphicFramePr>
        <p:xfrm>
          <a:off x="914400" y="3200400"/>
          <a:ext cx="4383088" cy="623888"/>
        </p:xfrm>
        <a:graphic>
          <a:graphicData uri="http://schemas.openxmlformats.org/presentationml/2006/ole">
            <p:oleObj spid="_x0000_s6147" name="Equation" r:id="rId5" imgW="2679480" imgH="380880" progId="Equation.3">
              <p:embed/>
            </p:oleObj>
          </a:graphicData>
        </a:graphic>
      </p:graphicFrame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2438400" y="3581400"/>
            <a:ext cx="1052513" cy="609600"/>
            <a:chOff x="1536" y="2256"/>
            <a:chExt cx="663" cy="384"/>
          </a:xfrm>
        </p:grpSpPr>
        <p:sp>
          <p:nvSpPr>
            <p:cNvPr id="14" name="AutoShape 19"/>
            <p:cNvSpPr>
              <a:spLocks noChangeArrowheads="1"/>
            </p:cNvSpPr>
            <p:nvPr/>
          </p:nvSpPr>
          <p:spPr bwMode="auto">
            <a:xfrm>
              <a:off x="1536" y="2256"/>
              <a:ext cx="624" cy="384"/>
            </a:xfrm>
            <a:prstGeom prst="upArrowCallout">
              <a:avLst>
                <a:gd name="adj1" fmla="val 40625"/>
                <a:gd name="adj2" fmla="val 40625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1536" y="2400"/>
              <a:ext cx="66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isentropic</a:t>
              </a:r>
            </a:p>
          </p:txBody>
        </p:sp>
      </p:grpSp>
      <p:graphicFrame>
        <p:nvGraphicFramePr>
          <p:cNvPr id="16" name="Object 22"/>
          <p:cNvGraphicFramePr>
            <a:graphicFrameLocks noChangeAspect="1"/>
          </p:cNvGraphicFramePr>
          <p:nvPr/>
        </p:nvGraphicFramePr>
        <p:xfrm>
          <a:off x="5867400" y="3124200"/>
          <a:ext cx="2846388" cy="749300"/>
        </p:xfrm>
        <a:graphic>
          <a:graphicData uri="http://schemas.openxmlformats.org/presentationml/2006/ole">
            <p:oleObj spid="_x0000_s6148" name="Equation" r:id="rId6" imgW="1739880" imgH="457200" progId="Equation.3">
              <p:embed/>
            </p:oleObj>
          </a:graphicData>
        </a:graphic>
      </p:graphicFrame>
      <p:sp>
        <p:nvSpPr>
          <p:cNvPr id="17" name="AutoShape 23"/>
          <p:cNvSpPr>
            <a:spLocks noChangeArrowheads="1"/>
          </p:cNvSpPr>
          <p:nvPr/>
        </p:nvSpPr>
        <p:spPr bwMode="auto">
          <a:xfrm>
            <a:off x="5353050" y="3429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24"/>
          <p:cNvSpPr>
            <a:spLocks noChangeArrowheads="1"/>
          </p:cNvSpPr>
          <p:nvPr/>
        </p:nvSpPr>
        <p:spPr bwMode="auto">
          <a:xfrm>
            <a:off x="381000" y="4800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" name="Object 25"/>
          <p:cNvGraphicFramePr>
            <a:graphicFrameLocks noChangeAspect="1"/>
          </p:cNvGraphicFramePr>
          <p:nvPr/>
        </p:nvGraphicFramePr>
        <p:xfrm>
          <a:off x="914400" y="4467225"/>
          <a:ext cx="2659063" cy="852488"/>
        </p:xfrm>
        <a:graphic>
          <a:graphicData uri="http://schemas.openxmlformats.org/presentationml/2006/ole">
            <p:oleObj spid="_x0000_s6149" name="Equation" r:id="rId7" imgW="1625400" imgH="520560" progId="Equation.3">
              <p:embed/>
            </p:oleObj>
          </a:graphicData>
        </a:graphic>
      </p:graphicFrame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3733800" y="480536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" name="Object 27"/>
          <p:cNvGraphicFramePr>
            <a:graphicFrameLocks noChangeAspect="1"/>
          </p:cNvGraphicFramePr>
          <p:nvPr/>
        </p:nvGraphicFramePr>
        <p:xfrm>
          <a:off x="4237038" y="4337050"/>
          <a:ext cx="2720975" cy="1122363"/>
        </p:xfrm>
        <a:graphic>
          <a:graphicData uri="http://schemas.openxmlformats.org/presentationml/2006/ole">
            <p:oleObj spid="_x0000_s6150" name="Equation" r:id="rId8" imgW="1663560" imgH="685800" progId="Equation.3">
              <p:embed/>
            </p:oleObj>
          </a:graphicData>
        </a:graphic>
      </p:graphicFrame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433388" y="59753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" name="Object 29"/>
          <p:cNvGraphicFramePr>
            <a:graphicFrameLocks noChangeAspect="1"/>
          </p:cNvGraphicFramePr>
          <p:nvPr/>
        </p:nvGraphicFramePr>
        <p:xfrm>
          <a:off x="792163" y="5507038"/>
          <a:ext cx="3011487" cy="1122362"/>
        </p:xfrm>
        <a:graphic>
          <a:graphicData uri="http://schemas.openxmlformats.org/presentationml/2006/ole">
            <p:oleObj spid="_x0000_s6151" name="Equation" r:id="rId9" imgW="1841400" imgH="685800" progId="Equation.3">
              <p:embed/>
            </p:oleObj>
          </a:graphicData>
        </a:graphic>
      </p:graphicFrame>
      <p:sp>
        <p:nvSpPr>
          <p:cNvPr id="24" name="AutoShape 30"/>
          <p:cNvSpPr>
            <a:spLocks noChangeArrowheads="1"/>
          </p:cNvSpPr>
          <p:nvPr/>
        </p:nvSpPr>
        <p:spPr bwMode="auto">
          <a:xfrm>
            <a:off x="3868738" y="59753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Object 31"/>
          <p:cNvGraphicFramePr>
            <a:graphicFrameLocks noChangeAspect="1"/>
          </p:cNvGraphicFramePr>
          <p:nvPr/>
        </p:nvGraphicFramePr>
        <p:xfrm>
          <a:off x="4362450" y="5591175"/>
          <a:ext cx="2741613" cy="914400"/>
        </p:xfrm>
        <a:graphic>
          <a:graphicData uri="http://schemas.openxmlformats.org/presentationml/2006/ole">
            <p:oleObj spid="_x0000_s6152" name="Equation" r:id="rId10" imgW="1676160" imgH="558720" progId="Equation.3">
              <p:embed/>
            </p:oleObj>
          </a:graphicData>
        </a:graphic>
      </p:graphicFrame>
      <p:sp>
        <p:nvSpPr>
          <p:cNvPr id="26" name="AutoShape 32"/>
          <p:cNvSpPr>
            <a:spLocks noChangeArrowheads="1"/>
          </p:cNvSpPr>
          <p:nvPr/>
        </p:nvSpPr>
        <p:spPr bwMode="auto">
          <a:xfrm>
            <a:off x="7239000" y="594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7543801" y="5334000"/>
            <a:ext cx="1600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Object 33"/>
          <p:cNvGraphicFramePr>
            <a:graphicFrameLocks noChangeAspect="1"/>
          </p:cNvGraphicFramePr>
          <p:nvPr/>
        </p:nvGraphicFramePr>
        <p:xfrm>
          <a:off x="7592155" y="5410200"/>
          <a:ext cx="1582942" cy="1143000"/>
        </p:xfrm>
        <a:graphic>
          <a:graphicData uri="http://schemas.openxmlformats.org/presentationml/2006/ole">
            <p:oleObj spid="_x0000_s6153" name="Equation" r:id="rId11" imgW="990360" imgH="711000" progId="Equation.DSMT4">
              <p:embed/>
            </p:oleObj>
          </a:graphicData>
        </a:graphic>
      </p:graphicFrame>
      <p:sp>
        <p:nvSpPr>
          <p:cNvPr id="30" name="Oval 36"/>
          <p:cNvSpPr>
            <a:spLocks noChangeArrowheads="1"/>
          </p:cNvSpPr>
          <p:nvPr/>
        </p:nvSpPr>
        <p:spPr bwMode="auto">
          <a:xfrm rot="18967398">
            <a:off x="457200" y="26670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AutoShape 37"/>
          <p:cNvSpPr>
            <a:spLocks noChangeArrowheads="1"/>
          </p:cNvSpPr>
          <p:nvPr/>
        </p:nvSpPr>
        <p:spPr bwMode="auto">
          <a:xfrm>
            <a:off x="9144000" y="1905000"/>
            <a:ext cx="1066800" cy="914400"/>
          </a:xfrm>
          <a:prstGeom prst="wedgeEllipseCallout">
            <a:avLst>
              <a:gd name="adj1" fmla="val 60713"/>
              <a:gd name="adj2" fmla="val 784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-0.62431 -0.004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" y="-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4.44444E-6 L -0.63333 -4.44444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62917 -0.0011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2917 -0.00116 L 0.00416 -0.00116 " pathEditMode="relative" rAng="0" ptsTypes="AA">
                                      <p:cBhvr>
                                        <p:cTn id="4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9" grpId="0" animBg="1"/>
      <p:bldP spid="10" grpId="0"/>
      <p:bldP spid="10" grpId="1"/>
      <p:bldP spid="11" grpId="0"/>
      <p:bldP spid="17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  <p:bldP spid="31" grpId="0" animBg="1"/>
      <p:bldP spid="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52"/>
            <a:ext cx="86868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Example for relationship between material properties from existence of entropy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Rectangle 36"/>
          <p:cNvSpPr>
            <a:spLocks noChangeArrowheads="1"/>
          </p:cNvSpPr>
          <p:nvPr/>
        </p:nvSpPr>
        <p:spPr bwMode="auto">
          <a:xfrm>
            <a:off x="1371600" y="6096000"/>
            <a:ext cx="2590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Oval 28"/>
          <p:cNvSpPr>
            <a:spLocks noChangeArrowheads="1"/>
          </p:cNvSpPr>
          <p:nvPr/>
        </p:nvSpPr>
        <p:spPr bwMode="auto">
          <a:xfrm>
            <a:off x="5848350" y="4476750"/>
            <a:ext cx="2667000" cy="1066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19"/>
          <p:cNvSpPr>
            <a:spLocks noChangeArrowheads="1"/>
          </p:cNvSpPr>
          <p:nvPr/>
        </p:nvSpPr>
        <p:spPr bwMode="auto">
          <a:xfrm>
            <a:off x="5410200" y="2667000"/>
            <a:ext cx="2514600" cy="914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46125" y="102711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Consider</a:t>
            </a: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1828800" y="1066800"/>
          <a:ext cx="1752600" cy="314325"/>
        </p:xfrm>
        <a:graphic>
          <a:graphicData uri="http://schemas.openxmlformats.org/presentationml/2006/ole">
            <p:oleObj spid="_x0000_s7170" name="Formel" r:id="rId3" imgW="1206360" imgH="215640" progId="Equation.3">
              <p:embed/>
            </p:oleObj>
          </a:graphicData>
        </a:graphic>
      </p:graphicFrame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3657600" y="114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4127500" y="914400"/>
          <a:ext cx="2882900" cy="649288"/>
        </p:xfrm>
        <a:graphic>
          <a:graphicData uri="http://schemas.openxmlformats.org/presentationml/2006/ole">
            <p:oleObj spid="_x0000_s7171" name="Formel" r:id="rId4" imgW="1803240" imgH="406080" progId="Equation.3">
              <p:embed/>
            </p:oleObj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7543800" y="838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7696200" y="990600"/>
          <a:ext cx="641350" cy="528638"/>
        </p:xfrm>
        <a:graphic>
          <a:graphicData uri="http://schemas.openxmlformats.org/presentationml/2006/ole">
            <p:oleObj spid="_x0000_s7172" name="Equation" r:id="rId5" imgW="215640" imgH="177480" progId="Equation.3">
              <p:embed/>
            </p:oleObj>
          </a:graphicData>
        </a:graphic>
      </p:graphicFrame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838200" y="236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1447800" y="2133600"/>
          <a:ext cx="2355850" cy="649288"/>
        </p:xfrm>
        <a:graphic>
          <a:graphicData uri="http://schemas.openxmlformats.org/presentationml/2006/ole">
            <p:oleObj spid="_x0000_s7173" name="Equation" r:id="rId6" imgW="1473120" imgH="406080" progId="Equation.3">
              <p:embed/>
            </p:oleObj>
          </a:graphicData>
        </a:graphic>
      </p:graphicFrame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495800" y="2209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/>
        </p:nvGraphicFramePr>
        <p:xfrm>
          <a:off x="5486400" y="2057400"/>
          <a:ext cx="2335213" cy="704850"/>
        </p:xfrm>
        <a:graphic>
          <a:graphicData uri="http://schemas.openxmlformats.org/presentationml/2006/ole">
            <p:oleObj spid="_x0000_s7174" name="Equation" r:id="rId7" imgW="1346040" imgH="406080" progId="Equation.3">
              <p:embed/>
            </p:oleObj>
          </a:graphicData>
        </a:graphic>
      </p:graphicFrame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8001000" y="228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" name="Object 18"/>
          <p:cNvGraphicFramePr>
            <a:graphicFrameLocks noChangeAspect="1"/>
          </p:cNvGraphicFramePr>
          <p:nvPr/>
        </p:nvGraphicFramePr>
        <p:xfrm>
          <a:off x="5848350" y="2790825"/>
          <a:ext cx="1630363" cy="704850"/>
        </p:xfrm>
        <a:graphic>
          <a:graphicData uri="http://schemas.openxmlformats.org/presentationml/2006/ole">
            <p:oleObj spid="_x0000_s7175" name="Equation" r:id="rId8" imgW="939600" imgH="406080" progId="Equation.3">
              <p:embed/>
            </p:oleObj>
          </a:graphicData>
        </a:graphic>
      </p:graphicFrame>
      <p:sp>
        <p:nvSpPr>
          <p:cNvPr id="18" name="Freeform 20"/>
          <p:cNvSpPr>
            <a:spLocks/>
          </p:cNvSpPr>
          <p:nvPr/>
        </p:nvSpPr>
        <p:spPr bwMode="auto">
          <a:xfrm>
            <a:off x="2895600" y="2819400"/>
            <a:ext cx="2514600" cy="355600"/>
          </a:xfrm>
          <a:custGeom>
            <a:avLst/>
            <a:gdLst>
              <a:gd name="T0" fmla="*/ 1584 w 1584"/>
              <a:gd name="T1" fmla="*/ 192 h 224"/>
              <a:gd name="T2" fmla="*/ 480 w 1584"/>
              <a:gd name="T3" fmla="*/ 192 h 224"/>
              <a:gd name="T4" fmla="*/ 0 w 1584"/>
              <a:gd name="T5" fmla="*/ 0 h 224"/>
              <a:gd name="T6" fmla="*/ 0 60000 65536"/>
              <a:gd name="T7" fmla="*/ 0 60000 65536"/>
              <a:gd name="T8" fmla="*/ 0 60000 65536"/>
              <a:gd name="T9" fmla="*/ 0 w 1584"/>
              <a:gd name="T10" fmla="*/ 0 h 224"/>
              <a:gd name="T11" fmla="*/ 1584 w 1584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224">
                <a:moveTo>
                  <a:pt x="1584" y="192"/>
                </a:moveTo>
                <a:cubicBezTo>
                  <a:pt x="1164" y="208"/>
                  <a:pt x="744" y="224"/>
                  <a:pt x="480" y="192"/>
                </a:cubicBezTo>
                <a:cubicBezTo>
                  <a:pt x="216" y="160"/>
                  <a:pt x="108" y="80"/>
                  <a:pt x="0" y="0"/>
                </a:cubicBezTo>
              </a:path>
            </a:pathLst>
          </a:custGeom>
          <a:noFill/>
          <a:ln w="88900">
            <a:solidFill>
              <a:schemeClr val="accent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>
            <a:off x="838200" y="3581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22"/>
          <p:cNvGraphicFramePr>
            <a:graphicFrameLocks noChangeAspect="1"/>
          </p:cNvGraphicFramePr>
          <p:nvPr/>
        </p:nvGraphicFramePr>
        <p:xfrm>
          <a:off x="1371600" y="3352800"/>
          <a:ext cx="2355850" cy="649288"/>
        </p:xfrm>
        <a:graphic>
          <a:graphicData uri="http://schemas.openxmlformats.org/presentationml/2006/ole">
            <p:oleObj spid="_x0000_s7176" name="Formel" r:id="rId9" imgW="1473120" imgH="406080" progId="Equation.3">
              <p:embed/>
            </p:oleObj>
          </a:graphicData>
        </a:graphic>
      </p:graphicFrame>
      <p:grpSp>
        <p:nvGrpSpPr>
          <p:cNvPr id="21" name="Group 30"/>
          <p:cNvGrpSpPr>
            <a:grpSpLocks/>
          </p:cNvGrpSpPr>
          <p:nvPr/>
        </p:nvGrpSpPr>
        <p:grpSpPr bwMode="auto">
          <a:xfrm>
            <a:off x="4648200" y="3429000"/>
            <a:ext cx="1377950" cy="900113"/>
            <a:chOff x="2928" y="2160"/>
            <a:chExt cx="868" cy="567"/>
          </a:xfrm>
        </p:grpSpPr>
        <p:pic>
          <p:nvPicPr>
            <p:cNvPr id="22" name="Picture 23" descr="Reminder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216" y="2160"/>
              <a:ext cx="212" cy="39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928" y="2496"/>
              <a:ext cx="8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Remember:</a:t>
              </a:r>
            </a:p>
          </p:txBody>
        </p:sp>
      </p:grpSp>
      <p:graphicFrame>
        <p:nvGraphicFramePr>
          <p:cNvPr id="24" name="Object 25"/>
          <p:cNvGraphicFramePr>
            <a:graphicFrameLocks noChangeAspect="1"/>
          </p:cNvGraphicFramePr>
          <p:nvPr/>
        </p:nvGraphicFramePr>
        <p:xfrm>
          <a:off x="5943600" y="3810000"/>
          <a:ext cx="2514600" cy="700088"/>
        </p:xfrm>
        <a:graphic>
          <a:graphicData uri="http://schemas.openxmlformats.org/presentationml/2006/ole">
            <p:oleObj spid="_x0000_s7177" name="Formel" r:id="rId11" imgW="1460160" imgH="406080" progId="Equation.3">
              <p:embed/>
            </p:oleObj>
          </a:graphicData>
        </a:graphic>
      </p:graphicFrame>
      <p:sp>
        <p:nvSpPr>
          <p:cNvPr id="25" name="AutoShape 26"/>
          <p:cNvSpPr>
            <a:spLocks noChangeArrowheads="1"/>
          </p:cNvSpPr>
          <p:nvPr/>
        </p:nvSpPr>
        <p:spPr bwMode="auto">
          <a:xfrm>
            <a:off x="5562600" y="4495800"/>
            <a:ext cx="304800" cy="228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" name="Object 27"/>
          <p:cNvGraphicFramePr>
            <a:graphicFrameLocks noChangeAspect="1"/>
          </p:cNvGraphicFramePr>
          <p:nvPr/>
        </p:nvGraphicFramePr>
        <p:xfrm>
          <a:off x="6000750" y="4648200"/>
          <a:ext cx="2490788" cy="700088"/>
        </p:xfrm>
        <a:graphic>
          <a:graphicData uri="http://schemas.openxmlformats.org/presentationml/2006/ole">
            <p:oleObj spid="_x0000_s7178" name="Equation" r:id="rId12" imgW="1447560" imgH="406080" progId="Equation.3">
              <p:embed/>
            </p:oleObj>
          </a:graphicData>
        </a:graphic>
      </p:graphicFrame>
      <p:sp>
        <p:nvSpPr>
          <p:cNvPr id="27" name="Freeform 29"/>
          <p:cNvSpPr>
            <a:spLocks/>
          </p:cNvSpPr>
          <p:nvPr/>
        </p:nvSpPr>
        <p:spPr bwMode="auto">
          <a:xfrm>
            <a:off x="2743200" y="3962400"/>
            <a:ext cx="3124200" cy="1270000"/>
          </a:xfrm>
          <a:custGeom>
            <a:avLst/>
            <a:gdLst>
              <a:gd name="T0" fmla="*/ 1584 w 1584"/>
              <a:gd name="T1" fmla="*/ 192 h 224"/>
              <a:gd name="T2" fmla="*/ 480 w 1584"/>
              <a:gd name="T3" fmla="*/ 192 h 224"/>
              <a:gd name="T4" fmla="*/ 0 w 1584"/>
              <a:gd name="T5" fmla="*/ 0 h 224"/>
              <a:gd name="T6" fmla="*/ 0 60000 65536"/>
              <a:gd name="T7" fmla="*/ 0 60000 65536"/>
              <a:gd name="T8" fmla="*/ 0 60000 65536"/>
              <a:gd name="T9" fmla="*/ 0 w 1584"/>
              <a:gd name="T10" fmla="*/ 0 h 224"/>
              <a:gd name="T11" fmla="*/ 1584 w 1584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224">
                <a:moveTo>
                  <a:pt x="1584" y="192"/>
                </a:moveTo>
                <a:cubicBezTo>
                  <a:pt x="1164" y="208"/>
                  <a:pt x="744" y="224"/>
                  <a:pt x="480" y="192"/>
                </a:cubicBezTo>
                <a:cubicBezTo>
                  <a:pt x="216" y="160"/>
                  <a:pt x="108" y="80"/>
                  <a:pt x="0" y="0"/>
                </a:cubicBezTo>
              </a:path>
            </a:pathLst>
          </a:custGeom>
          <a:noFill/>
          <a:ln w="88900">
            <a:solidFill>
              <a:schemeClr val="accent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AutoShape 31"/>
          <p:cNvSpPr>
            <a:spLocks noChangeArrowheads="1"/>
          </p:cNvSpPr>
          <p:nvPr/>
        </p:nvSpPr>
        <p:spPr bwMode="auto">
          <a:xfrm>
            <a:off x="844550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Object 32"/>
          <p:cNvGraphicFramePr>
            <a:graphicFrameLocks noChangeAspect="1"/>
          </p:cNvGraphicFramePr>
          <p:nvPr/>
        </p:nvGraphicFramePr>
        <p:xfrm>
          <a:off x="1295400" y="5095875"/>
          <a:ext cx="2640013" cy="771525"/>
        </p:xfrm>
        <a:graphic>
          <a:graphicData uri="http://schemas.openxmlformats.org/presentationml/2006/ole">
            <p:oleObj spid="_x0000_s7179" name="Formel" r:id="rId13" imgW="1650960" imgH="482400" progId="Equation.3">
              <p:embed/>
            </p:oleObj>
          </a:graphicData>
        </a:graphic>
      </p:graphicFrame>
      <p:sp>
        <p:nvSpPr>
          <p:cNvPr id="30" name="AutoShape 33"/>
          <p:cNvSpPr>
            <a:spLocks noChangeArrowheads="1"/>
          </p:cNvSpPr>
          <p:nvPr/>
        </p:nvSpPr>
        <p:spPr bwMode="auto">
          <a:xfrm>
            <a:off x="838200" y="6324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" name="Object 35"/>
          <p:cNvGraphicFramePr>
            <a:graphicFrameLocks noChangeAspect="1"/>
          </p:cNvGraphicFramePr>
          <p:nvPr/>
        </p:nvGraphicFramePr>
        <p:xfrm>
          <a:off x="1371600" y="6172200"/>
          <a:ext cx="2514600" cy="447675"/>
        </p:xfrm>
        <a:graphic>
          <a:graphicData uri="http://schemas.openxmlformats.org/presentationml/2006/ole">
            <p:oleObj spid="_x0000_s7180" name="Formel" r:id="rId14" imgW="1714320" imgH="304560" progId="Equation.3">
              <p:embed/>
            </p:oleObj>
          </a:graphicData>
        </a:graphic>
      </p:graphicFrame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4130675" y="6232525"/>
            <a:ext cx="341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derived from general considerations</a:t>
            </a:r>
          </a:p>
        </p:txBody>
      </p:sp>
      <p:pic>
        <p:nvPicPr>
          <p:cNvPr id="33" name="Picture 38" descr="exclamation mark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00" y="6019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Object 39"/>
          <p:cNvGraphicFramePr>
            <a:graphicFrameLocks noChangeAspect="1"/>
          </p:cNvGraphicFramePr>
          <p:nvPr/>
        </p:nvGraphicFramePr>
        <p:xfrm>
          <a:off x="4267200" y="5656263"/>
          <a:ext cx="1143000" cy="538162"/>
        </p:xfrm>
        <a:graphic>
          <a:graphicData uri="http://schemas.openxmlformats.org/presentationml/2006/ole">
            <p:oleObj spid="_x0000_s7181" name="Formel" r:id="rId16" imgW="863280" imgH="406080" progId="Equation.3">
              <p:embed/>
            </p:oleObj>
          </a:graphicData>
        </a:graphic>
      </p:graphicFrame>
      <p:graphicFrame>
        <p:nvGraphicFramePr>
          <p:cNvPr id="35" name="Object 40"/>
          <p:cNvGraphicFramePr>
            <a:graphicFrameLocks noChangeAspect="1"/>
          </p:cNvGraphicFramePr>
          <p:nvPr/>
        </p:nvGraphicFramePr>
        <p:xfrm>
          <a:off x="5486400" y="5627688"/>
          <a:ext cx="1295400" cy="592137"/>
        </p:xfrm>
        <a:graphic>
          <a:graphicData uri="http://schemas.openxmlformats.org/presentationml/2006/ole">
            <p:oleObj spid="_x0000_s7182" name="Equation" r:id="rId17" imgW="888840" imgH="406080" progId="Equation.3">
              <p:embed/>
            </p:oleObj>
          </a:graphicData>
        </a:graphic>
      </p:graphicFrame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4251325" y="52943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8" grpId="0" animBg="1"/>
      <p:bldP spid="10" grpId="0" animBg="1"/>
      <p:bldP spid="12" grpId="0" animBg="1"/>
      <p:bldP spid="14" grpId="0"/>
      <p:bldP spid="16" grpId="0" animBg="1"/>
      <p:bldP spid="18" grpId="0" animBg="1"/>
      <p:bldP spid="19" grpId="0" animBg="1"/>
      <p:bldP spid="25" grpId="0" animBg="1"/>
      <p:bldP spid="27" grpId="0" animBg="1"/>
      <p:bldP spid="28" grpId="0" animBg="1"/>
      <p:bldP spid="30" grpId="0" animBg="1"/>
      <p:bldP spid="32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186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Office Theme</vt:lpstr>
      <vt:lpstr>MathType 4.0 Equation</vt:lpstr>
      <vt:lpstr>Microsoft Equation 3.0</vt:lpstr>
      <vt:lpstr>Microsoft Formel-Editor 3.0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16</cp:revision>
  <dcterms:created xsi:type="dcterms:W3CDTF">2010-07-05T19:43:50Z</dcterms:created>
  <dcterms:modified xsi:type="dcterms:W3CDTF">2010-07-05T21:44:50Z</dcterms:modified>
</cp:coreProperties>
</file>