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7" autoAdjust="0"/>
    <p:restoredTop sz="94711" autoAdjust="0"/>
  </p:normalViewPr>
  <p:slideViewPr>
    <p:cSldViewPr>
      <p:cViewPr>
        <p:scale>
          <a:sx n="100" d="100"/>
          <a:sy n="100" d="100"/>
        </p:scale>
        <p:origin x="-167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11" Type="http://schemas.openxmlformats.org/officeDocument/2006/relationships/image" Target="../media/image87.wmf"/><Relationship Id="rId5" Type="http://schemas.openxmlformats.org/officeDocument/2006/relationships/image" Target="../media/image8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52.wmf"/><Relationship Id="rId7" Type="http://schemas.openxmlformats.org/officeDocument/2006/relationships/image" Target="../media/image92.png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png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png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2.wmf"/><Relationship Id="rId7" Type="http://schemas.openxmlformats.org/officeDocument/2006/relationships/image" Target="../media/image46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png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png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3664E-4FA0-404A-88AC-275E90E44EE8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F3AF8-E84A-46E0-90C3-BF3AF5116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F3AF8-E84A-46E0-90C3-BF3AF51165C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7BE4E-CBCC-48B9-AB31-4F0FDE800E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FD2E5-CCC7-41A0-9EB3-90ED2E70CC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2F2B8-EA7A-4EC4-A683-256E86FCC0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7326D-0ADA-48A0-86E5-4EC1A6286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6D64-D17A-431A-A691-ABEDFEA23B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2AA06-972F-4926-A1BA-F0A83BA657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2EB38-1DCE-4493-B10E-128815DF05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19D3D-40F6-40DB-8648-0B76964FF2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38F31-B32A-4108-AF39-43AE0C8815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68D55-D449-4BBE-A4E0-B8EC472496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EE9A3-7B27-423B-8E43-BF51A3433D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AC12E02F-89EE-400C-8285-26A0DFC050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oleObject" Target="../embeddings/oleObject89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83.bin"/><Relationship Id="rId12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Relationship Id="rId14" Type="http://schemas.openxmlformats.org/officeDocument/2006/relationships/oleObject" Target="../embeddings/oleObject9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9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3.bin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2.bin"/><Relationship Id="rId10" Type="http://schemas.openxmlformats.org/officeDocument/2006/relationships/oleObject" Target="../embeddings/oleObject97.bin"/><Relationship Id="rId4" Type="http://schemas.openxmlformats.org/officeDocument/2006/relationships/oleObject" Target="../embeddings/oleObject91.bin"/><Relationship Id="rId9" Type="http://schemas.openxmlformats.org/officeDocument/2006/relationships/oleObject" Target="../embeddings/oleObject9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8.png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Relationship Id="rId14" Type="http://schemas.openxmlformats.org/officeDocument/2006/relationships/oleObject" Target="../embeddings/oleObject2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image" Target="../media/image47.png"/><Relationship Id="rId9" Type="http://schemas.openxmlformats.org/officeDocument/2006/relationships/oleObject" Target="../embeddings/oleObject4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2057400" y="190500"/>
            <a:ext cx="4953000" cy="609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90800" y="304800"/>
            <a:ext cx="3506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baseline="0" dirty="0" smtClean="0">
                <a:solidFill>
                  <a:schemeClr val="bg1"/>
                </a:solidFill>
                <a:latin typeface="Comic Sans MS" pitchFamily="66" charset="0"/>
              </a:rPr>
              <a:t>Electrons in metals</a:t>
            </a:r>
            <a:endParaRPr lang="en-US" sz="2800" b="1" baseline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2743200" y="544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aseline="0"/>
              <a:t>+</a:t>
            </a: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3276600" y="544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aseline="0"/>
              <a:t>+</a:t>
            </a:r>
          </a:p>
        </p:txBody>
      </p:sp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3810000" y="544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aseline="0"/>
              <a:t>+</a:t>
            </a:r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4343400" y="544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aseline="0"/>
              <a:t>+</a:t>
            </a:r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4876800" y="544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aseline="0"/>
              <a:t>+</a:t>
            </a:r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5410200" y="544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aseline="0"/>
              <a:t>+</a:t>
            </a:r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5943600" y="544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aseline="0"/>
              <a:t>+</a:t>
            </a:r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6477000" y="5448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aseline="0"/>
              <a:t>+</a:t>
            </a:r>
          </a:p>
        </p:txBody>
      </p:sp>
      <p:sp>
        <p:nvSpPr>
          <p:cNvPr id="2068" name="Freeform 20"/>
          <p:cNvSpPr>
            <a:spLocks/>
          </p:cNvSpPr>
          <p:nvPr/>
        </p:nvSpPr>
        <p:spPr bwMode="auto">
          <a:xfrm>
            <a:off x="3014663" y="5473700"/>
            <a:ext cx="228600" cy="317500"/>
          </a:xfrm>
          <a:custGeom>
            <a:avLst/>
            <a:gdLst/>
            <a:ahLst/>
            <a:cxnLst>
              <a:cxn ang="0">
                <a:pos x="8" y="296"/>
              </a:cxn>
              <a:cxn ang="0">
                <a:pos x="8" y="248"/>
              </a:cxn>
              <a:cxn ang="0">
                <a:pos x="56" y="56"/>
              </a:cxn>
              <a:cxn ang="0">
                <a:pos x="200" y="8"/>
              </a:cxn>
              <a:cxn ang="0">
                <a:pos x="296" y="104"/>
              </a:cxn>
              <a:cxn ang="0">
                <a:pos x="344" y="296"/>
              </a:cxn>
            </a:cxnLst>
            <a:rect l="0" t="0" r="r" b="b"/>
            <a:pathLst>
              <a:path w="344" h="296">
                <a:moveTo>
                  <a:pt x="8" y="296"/>
                </a:moveTo>
                <a:cubicBezTo>
                  <a:pt x="4" y="292"/>
                  <a:pt x="0" y="288"/>
                  <a:pt x="8" y="248"/>
                </a:cubicBezTo>
                <a:cubicBezTo>
                  <a:pt x="16" y="208"/>
                  <a:pt x="24" y="96"/>
                  <a:pt x="56" y="56"/>
                </a:cubicBezTo>
                <a:cubicBezTo>
                  <a:pt x="88" y="16"/>
                  <a:pt x="160" y="0"/>
                  <a:pt x="200" y="8"/>
                </a:cubicBezTo>
                <a:cubicBezTo>
                  <a:pt x="240" y="16"/>
                  <a:pt x="272" y="56"/>
                  <a:pt x="296" y="104"/>
                </a:cubicBezTo>
                <a:cubicBezTo>
                  <a:pt x="320" y="152"/>
                  <a:pt x="332" y="224"/>
                  <a:pt x="344" y="29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4" name="Freeform 26"/>
          <p:cNvSpPr>
            <a:spLocks/>
          </p:cNvSpPr>
          <p:nvPr/>
        </p:nvSpPr>
        <p:spPr bwMode="auto">
          <a:xfrm>
            <a:off x="1143000" y="3238500"/>
            <a:ext cx="1524000" cy="2552700"/>
          </a:xfrm>
          <a:custGeom>
            <a:avLst/>
            <a:gdLst/>
            <a:ahLst/>
            <a:cxnLst>
              <a:cxn ang="0">
                <a:pos x="960" y="1608"/>
              </a:cxn>
              <a:cxn ang="0">
                <a:pos x="912" y="1368"/>
              </a:cxn>
              <a:cxn ang="0">
                <a:pos x="768" y="1272"/>
              </a:cxn>
              <a:cxn ang="0">
                <a:pos x="576" y="1032"/>
              </a:cxn>
              <a:cxn ang="0">
                <a:pos x="576" y="168"/>
              </a:cxn>
              <a:cxn ang="0">
                <a:pos x="432" y="24"/>
              </a:cxn>
              <a:cxn ang="0">
                <a:pos x="144" y="24"/>
              </a:cxn>
              <a:cxn ang="0">
                <a:pos x="0" y="24"/>
              </a:cxn>
            </a:cxnLst>
            <a:rect l="0" t="0" r="r" b="b"/>
            <a:pathLst>
              <a:path w="960" h="1608">
                <a:moveTo>
                  <a:pt x="960" y="1608"/>
                </a:moveTo>
                <a:cubicBezTo>
                  <a:pt x="952" y="1516"/>
                  <a:pt x="944" y="1424"/>
                  <a:pt x="912" y="1368"/>
                </a:cubicBezTo>
                <a:cubicBezTo>
                  <a:pt x="880" y="1312"/>
                  <a:pt x="824" y="1328"/>
                  <a:pt x="768" y="1272"/>
                </a:cubicBezTo>
                <a:cubicBezTo>
                  <a:pt x="712" y="1216"/>
                  <a:pt x="608" y="1216"/>
                  <a:pt x="576" y="1032"/>
                </a:cubicBezTo>
                <a:cubicBezTo>
                  <a:pt x="544" y="848"/>
                  <a:pt x="600" y="336"/>
                  <a:pt x="576" y="168"/>
                </a:cubicBezTo>
                <a:cubicBezTo>
                  <a:pt x="552" y="0"/>
                  <a:pt x="504" y="48"/>
                  <a:pt x="432" y="24"/>
                </a:cubicBezTo>
                <a:cubicBezTo>
                  <a:pt x="360" y="0"/>
                  <a:pt x="216" y="24"/>
                  <a:pt x="144" y="24"/>
                </a:cubicBezTo>
                <a:cubicBezTo>
                  <a:pt x="72" y="24"/>
                  <a:pt x="36" y="24"/>
                  <a:pt x="0" y="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 flipH="1">
            <a:off x="6781800" y="3276600"/>
            <a:ext cx="1524000" cy="2552700"/>
          </a:xfrm>
          <a:custGeom>
            <a:avLst/>
            <a:gdLst/>
            <a:ahLst/>
            <a:cxnLst>
              <a:cxn ang="0">
                <a:pos x="960" y="1608"/>
              </a:cxn>
              <a:cxn ang="0">
                <a:pos x="912" y="1368"/>
              </a:cxn>
              <a:cxn ang="0">
                <a:pos x="768" y="1272"/>
              </a:cxn>
              <a:cxn ang="0">
                <a:pos x="576" y="1032"/>
              </a:cxn>
              <a:cxn ang="0">
                <a:pos x="576" y="168"/>
              </a:cxn>
              <a:cxn ang="0">
                <a:pos x="432" y="24"/>
              </a:cxn>
              <a:cxn ang="0">
                <a:pos x="144" y="24"/>
              </a:cxn>
              <a:cxn ang="0">
                <a:pos x="0" y="24"/>
              </a:cxn>
            </a:cxnLst>
            <a:rect l="0" t="0" r="r" b="b"/>
            <a:pathLst>
              <a:path w="960" h="1608">
                <a:moveTo>
                  <a:pt x="960" y="1608"/>
                </a:moveTo>
                <a:cubicBezTo>
                  <a:pt x="952" y="1516"/>
                  <a:pt x="944" y="1424"/>
                  <a:pt x="912" y="1368"/>
                </a:cubicBezTo>
                <a:cubicBezTo>
                  <a:pt x="880" y="1312"/>
                  <a:pt x="824" y="1328"/>
                  <a:pt x="768" y="1272"/>
                </a:cubicBezTo>
                <a:cubicBezTo>
                  <a:pt x="712" y="1216"/>
                  <a:pt x="608" y="1216"/>
                  <a:pt x="576" y="1032"/>
                </a:cubicBezTo>
                <a:cubicBezTo>
                  <a:pt x="544" y="848"/>
                  <a:pt x="600" y="336"/>
                  <a:pt x="576" y="168"/>
                </a:cubicBezTo>
                <a:cubicBezTo>
                  <a:pt x="552" y="0"/>
                  <a:pt x="504" y="48"/>
                  <a:pt x="432" y="24"/>
                </a:cubicBezTo>
                <a:cubicBezTo>
                  <a:pt x="360" y="0"/>
                  <a:pt x="216" y="24"/>
                  <a:pt x="144" y="24"/>
                </a:cubicBezTo>
                <a:cubicBezTo>
                  <a:pt x="72" y="24"/>
                  <a:pt x="36" y="24"/>
                  <a:pt x="0" y="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1152525" y="21336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1066800" y="61722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2057400" y="5562600"/>
            <a:ext cx="5334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 rot="16200000">
            <a:off x="307182" y="2740818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Energy E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6324600" y="6208713"/>
            <a:ext cx="2190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Spatial coordinate x</a:t>
            </a:r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flipV="1">
            <a:off x="6705600" y="44958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7543800" y="4216400"/>
            <a:ext cx="158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Nucleus with</a:t>
            </a:r>
          </a:p>
          <a:p>
            <a:r>
              <a:rPr lang="en-US" baseline="0"/>
              <a:t>localized core</a:t>
            </a:r>
          </a:p>
          <a:p>
            <a:r>
              <a:rPr lang="en-US" baseline="0"/>
              <a:t>electrons </a:t>
            </a:r>
          </a:p>
        </p:txBody>
      </p:sp>
      <p:sp>
        <p:nvSpPr>
          <p:cNvPr id="2086" name="Freeform 38"/>
          <p:cNvSpPr>
            <a:spLocks/>
          </p:cNvSpPr>
          <p:nvPr/>
        </p:nvSpPr>
        <p:spPr bwMode="auto">
          <a:xfrm>
            <a:off x="3538538" y="5465763"/>
            <a:ext cx="228600" cy="317500"/>
          </a:xfrm>
          <a:custGeom>
            <a:avLst/>
            <a:gdLst/>
            <a:ahLst/>
            <a:cxnLst>
              <a:cxn ang="0">
                <a:pos x="8" y="296"/>
              </a:cxn>
              <a:cxn ang="0">
                <a:pos x="8" y="248"/>
              </a:cxn>
              <a:cxn ang="0">
                <a:pos x="56" y="56"/>
              </a:cxn>
              <a:cxn ang="0">
                <a:pos x="200" y="8"/>
              </a:cxn>
              <a:cxn ang="0">
                <a:pos x="296" y="104"/>
              </a:cxn>
              <a:cxn ang="0">
                <a:pos x="344" y="296"/>
              </a:cxn>
            </a:cxnLst>
            <a:rect l="0" t="0" r="r" b="b"/>
            <a:pathLst>
              <a:path w="344" h="296">
                <a:moveTo>
                  <a:pt x="8" y="296"/>
                </a:moveTo>
                <a:cubicBezTo>
                  <a:pt x="4" y="292"/>
                  <a:pt x="0" y="288"/>
                  <a:pt x="8" y="248"/>
                </a:cubicBezTo>
                <a:cubicBezTo>
                  <a:pt x="16" y="208"/>
                  <a:pt x="24" y="96"/>
                  <a:pt x="56" y="56"/>
                </a:cubicBezTo>
                <a:cubicBezTo>
                  <a:pt x="88" y="16"/>
                  <a:pt x="160" y="0"/>
                  <a:pt x="200" y="8"/>
                </a:cubicBezTo>
                <a:cubicBezTo>
                  <a:pt x="240" y="16"/>
                  <a:pt x="272" y="56"/>
                  <a:pt x="296" y="104"/>
                </a:cubicBezTo>
                <a:cubicBezTo>
                  <a:pt x="320" y="152"/>
                  <a:pt x="332" y="224"/>
                  <a:pt x="344" y="29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7" name="Freeform 39"/>
          <p:cNvSpPr>
            <a:spLocks/>
          </p:cNvSpPr>
          <p:nvPr/>
        </p:nvSpPr>
        <p:spPr bwMode="auto">
          <a:xfrm>
            <a:off x="4081463" y="5462588"/>
            <a:ext cx="228600" cy="317500"/>
          </a:xfrm>
          <a:custGeom>
            <a:avLst/>
            <a:gdLst/>
            <a:ahLst/>
            <a:cxnLst>
              <a:cxn ang="0">
                <a:pos x="8" y="296"/>
              </a:cxn>
              <a:cxn ang="0">
                <a:pos x="8" y="248"/>
              </a:cxn>
              <a:cxn ang="0">
                <a:pos x="56" y="56"/>
              </a:cxn>
              <a:cxn ang="0">
                <a:pos x="200" y="8"/>
              </a:cxn>
              <a:cxn ang="0">
                <a:pos x="296" y="104"/>
              </a:cxn>
              <a:cxn ang="0">
                <a:pos x="344" y="296"/>
              </a:cxn>
            </a:cxnLst>
            <a:rect l="0" t="0" r="r" b="b"/>
            <a:pathLst>
              <a:path w="344" h="296">
                <a:moveTo>
                  <a:pt x="8" y="296"/>
                </a:moveTo>
                <a:cubicBezTo>
                  <a:pt x="4" y="292"/>
                  <a:pt x="0" y="288"/>
                  <a:pt x="8" y="248"/>
                </a:cubicBezTo>
                <a:cubicBezTo>
                  <a:pt x="16" y="208"/>
                  <a:pt x="24" y="96"/>
                  <a:pt x="56" y="56"/>
                </a:cubicBezTo>
                <a:cubicBezTo>
                  <a:pt x="88" y="16"/>
                  <a:pt x="160" y="0"/>
                  <a:pt x="200" y="8"/>
                </a:cubicBezTo>
                <a:cubicBezTo>
                  <a:pt x="240" y="16"/>
                  <a:pt x="272" y="56"/>
                  <a:pt x="296" y="104"/>
                </a:cubicBezTo>
                <a:cubicBezTo>
                  <a:pt x="320" y="152"/>
                  <a:pt x="332" y="224"/>
                  <a:pt x="344" y="29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8" name="Freeform 40"/>
          <p:cNvSpPr>
            <a:spLocks/>
          </p:cNvSpPr>
          <p:nvPr/>
        </p:nvSpPr>
        <p:spPr bwMode="auto">
          <a:xfrm>
            <a:off x="4605338" y="5454650"/>
            <a:ext cx="228600" cy="317500"/>
          </a:xfrm>
          <a:custGeom>
            <a:avLst/>
            <a:gdLst/>
            <a:ahLst/>
            <a:cxnLst>
              <a:cxn ang="0">
                <a:pos x="8" y="296"/>
              </a:cxn>
              <a:cxn ang="0">
                <a:pos x="8" y="248"/>
              </a:cxn>
              <a:cxn ang="0">
                <a:pos x="56" y="56"/>
              </a:cxn>
              <a:cxn ang="0">
                <a:pos x="200" y="8"/>
              </a:cxn>
              <a:cxn ang="0">
                <a:pos x="296" y="104"/>
              </a:cxn>
              <a:cxn ang="0">
                <a:pos x="344" y="296"/>
              </a:cxn>
            </a:cxnLst>
            <a:rect l="0" t="0" r="r" b="b"/>
            <a:pathLst>
              <a:path w="344" h="296">
                <a:moveTo>
                  <a:pt x="8" y="296"/>
                </a:moveTo>
                <a:cubicBezTo>
                  <a:pt x="4" y="292"/>
                  <a:pt x="0" y="288"/>
                  <a:pt x="8" y="248"/>
                </a:cubicBezTo>
                <a:cubicBezTo>
                  <a:pt x="16" y="208"/>
                  <a:pt x="24" y="96"/>
                  <a:pt x="56" y="56"/>
                </a:cubicBezTo>
                <a:cubicBezTo>
                  <a:pt x="88" y="16"/>
                  <a:pt x="160" y="0"/>
                  <a:pt x="200" y="8"/>
                </a:cubicBezTo>
                <a:cubicBezTo>
                  <a:pt x="240" y="16"/>
                  <a:pt x="272" y="56"/>
                  <a:pt x="296" y="104"/>
                </a:cubicBezTo>
                <a:cubicBezTo>
                  <a:pt x="320" y="152"/>
                  <a:pt x="332" y="224"/>
                  <a:pt x="344" y="29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" name="Freeform 41"/>
          <p:cNvSpPr>
            <a:spLocks/>
          </p:cNvSpPr>
          <p:nvPr/>
        </p:nvSpPr>
        <p:spPr bwMode="auto">
          <a:xfrm>
            <a:off x="5159375" y="5473700"/>
            <a:ext cx="228600" cy="317500"/>
          </a:xfrm>
          <a:custGeom>
            <a:avLst/>
            <a:gdLst/>
            <a:ahLst/>
            <a:cxnLst>
              <a:cxn ang="0">
                <a:pos x="8" y="296"/>
              </a:cxn>
              <a:cxn ang="0">
                <a:pos x="8" y="248"/>
              </a:cxn>
              <a:cxn ang="0">
                <a:pos x="56" y="56"/>
              </a:cxn>
              <a:cxn ang="0">
                <a:pos x="200" y="8"/>
              </a:cxn>
              <a:cxn ang="0">
                <a:pos x="296" y="104"/>
              </a:cxn>
              <a:cxn ang="0">
                <a:pos x="344" y="296"/>
              </a:cxn>
            </a:cxnLst>
            <a:rect l="0" t="0" r="r" b="b"/>
            <a:pathLst>
              <a:path w="344" h="296">
                <a:moveTo>
                  <a:pt x="8" y="296"/>
                </a:moveTo>
                <a:cubicBezTo>
                  <a:pt x="4" y="292"/>
                  <a:pt x="0" y="288"/>
                  <a:pt x="8" y="248"/>
                </a:cubicBezTo>
                <a:cubicBezTo>
                  <a:pt x="16" y="208"/>
                  <a:pt x="24" y="96"/>
                  <a:pt x="56" y="56"/>
                </a:cubicBezTo>
                <a:cubicBezTo>
                  <a:pt x="88" y="16"/>
                  <a:pt x="160" y="0"/>
                  <a:pt x="200" y="8"/>
                </a:cubicBezTo>
                <a:cubicBezTo>
                  <a:pt x="240" y="16"/>
                  <a:pt x="272" y="56"/>
                  <a:pt x="296" y="104"/>
                </a:cubicBezTo>
                <a:cubicBezTo>
                  <a:pt x="320" y="152"/>
                  <a:pt x="332" y="224"/>
                  <a:pt x="344" y="29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0" name="Freeform 42"/>
          <p:cNvSpPr>
            <a:spLocks/>
          </p:cNvSpPr>
          <p:nvPr/>
        </p:nvSpPr>
        <p:spPr bwMode="auto">
          <a:xfrm>
            <a:off x="5683250" y="5465763"/>
            <a:ext cx="228600" cy="317500"/>
          </a:xfrm>
          <a:custGeom>
            <a:avLst/>
            <a:gdLst/>
            <a:ahLst/>
            <a:cxnLst>
              <a:cxn ang="0">
                <a:pos x="8" y="296"/>
              </a:cxn>
              <a:cxn ang="0">
                <a:pos x="8" y="248"/>
              </a:cxn>
              <a:cxn ang="0">
                <a:pos x="56" y="56"/>
              </a:cxn>
              <a:cxn ang="0">
                <a:pos x="200" y="8"/>
              </a:cxn>
              <a:cxn ang="0">
                <a:pos x="296" y="104"/>
              </a:cxn>
              <a:cxn ang="0">
                <a:pos x="344" y="296"/>
              </a:cxn>
            </a:cxnLst>
            <a:rect l="0" t="0" r="r" b="b"/>
            <a:pathLst>
              <a:path w="344" h="296">
                <a:moveTo>
                  <a:pt x="8" y="296"/>
                </a:moveTo>
                <a:cubicBezTo>
                  <a:pt x="4" y="292"/>
                  <a:pt x="0" y="288"/>
                  <a:pt x="8" y="248"/>
                </a:cubicBezTo>
                <a:cubicBezTo>
                  <a:pt x="16" y="208"/>
                  <a:pt x="24" y="96"/>
                  <a:pt x="56" y="56"/>
                </a:cubicBezTo>
                <a:cubicBezTo>
                  <a:pt x="88" y="16"/>
                  <a:pt x="160" y="0"/>
                  <a:pt x="200" y="8"/>
                </a:cubicBezTo>
                <a:cubicBezTo>
                  <a:pt x="240" y="16"/>
                  <a:pt x="272" y="56"/>
                  <a:pt x="296" y="104"/>
                </a:cubicBezTo>
                <a:cubicBezTo>
                  <a:pt x="320" y="152"/>
                  <a:pt x="332" y="224"/>
                  <a:pt x="344" y="29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1" name="Freeform 43"/>
          <p:cNvSpPr>
            <a:spLocks/>
          </p:cNvSpPr>
          <p:nvPr/>
        </p:nvSpPr>
        <p:spPr bwMode="auto">
          <a:xfrm>
            <a:off x="6215063" y="5464175"/>
            <a:ext cx="228600" cy="317500"/>
          </a:xfrm>
          <a:custGeom>
            <a:avLst/>
            <a:gdLst/>
            <a:ahLst/>
            <a:cxnLst>
              <a:cxn ang="0">
                <a:pos x="8" y="296"/>
              </a:cxn>
              <a:cxn ang="0">
                <a:pos x="8" y="248"/>
              </a:cxn>
              <a:cxn ang="0">
                <a:pos x="56" y="56"/>
              </a:cxn>
              <a:cxn ang="0">
                <a:pos x="200" y="8"/>
              </a:cxn>
              <a:cxn ang="0">
                <a:pos x="296" y="104"/>
              </a:cxn>
              <a:cxn ang="0">
                <a:pos x="344" y="296"/>
              </a:cxn>
            </a:cxnLst>
            <a:rect l="0" t="0" r="r" b="b"/>
            <a:pathLst>
              <a:path w="344" h="296">
                <a:moveTo>
                  <a:pt x="8" y="296"/>
                </a:moveTo>
                <a:cubicBezTo>
                  <a:pt x="4" y="292"/>
                  <a:pt x="0" y="288"/>
                  <a:pt x="8" y="248"/>
                </a:cubicBezTo>
                <a:cubicBezTo>
                  <a:pt x="16" y="208"/>
                  <a:pt x="24" y="96"/>
                  <a:pt x="56" y="56"/>
                </a:cubicBezTo>
                <a:cubicBezTo>
                  <a:pt x="88" y="16"/>
                  <a:pt x="160" y="0"/>
                  <a:pt x="200" y="8"/>
                </a:cubicBezTo>
                <a:cubicBezTo>
                  <a:pt x="240" y="16"/>
                  <a:pt x="272" y="56"/>
                  <a:pt x="296" y="104"/>
                </a:cubicBezTo>
                <a:cubicBezTo>
                  <a:pt x="320" y="152"/>
                  <a:pt x="332" y="224"/>
                  <a:pt x="344" y="29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517525" y="928688"/>
            <a:ext cx="164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 dirty="0" err="1"/>
              <a:t>Jellium</a:t>
            </a:r>
            <a:r>
              <a:rPr lang="en-US" baseline="0" dirty="0"/>
              <a:t> model:</a:t>
            </a:r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 flipH="1">
            <a:off x="3200400" y="4800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3505200" y="4191000"/>
            <a:ext cx="384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electrons shield  potential to a large </a:t>
            </a:r>
          </a:p>
          <a:p>
            <a:r>
              <a:rPr lang="en-US" baseline="0"/>
              <a:t>extent</a:t>
            </a:r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2209800" y="914400"/>
            <a:ext cx="451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Electron “sees” effective smeared potential</a:t>
            </a:r>
          </a:p>
        </p:txBody>
      </p:sp>
      <p:grpSp>
        <p:nvGrpSpPr>
          <p:cNvPr id="2099" name="Group 51"/>
          <p:cNvGrpSpPr>
            <a:grpSpLocks/>
          </p:cNvGrpSpPr>
          <p:nvPr/>
        </p:nvGrpSpPr>
        <p:grpSpPr bwMode="auto">
          <a:xfrm>
            <a:off x="7391400" y="1557338"/>
            <a:ext cx="484188" cy="4005262"/>
            <a:chOff x="4656" y="981"/>
            <a:chExt cx="305" cy="2523"/>
          </a:xfrm>
        </p:grpSpPr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 flipV="1">
              <a:off x="4656" y="1056"/>
              <a:ext cx="0" cy="24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Text Box 49"/>
            <p:cNvSpPr txBox="1">
              <a:spLocks noChangeArrowheads="1"/>
            </p:cNvSpPr>
            <p:nvPr/>
          </p:nvSpPr>
          <p:spPr bwMode="auto">
            <a:xfrm>
              <a:off x="4742" y="981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>
                  <a:sym typeface="Symbol" pitchFamily="18" charset="2"/>
                </a:rPr>
                <a:t></a:t>
              </a:r>
            </a:p>
          </p:txBody>
        </p:sp>
      </p:grpSp>
      <p:grpSp>
        <p:nvGrpSpPr>
          <p:cNvPr id="2100" name="Group 52"/>
          <p:cNvGrpSpPr>
            <a:grpSpLocks/>
          </p:cNvGrpSpPr>
          <p:nvPr/>
        </p:nvGrpSpPr>
        <p:grpSpPr bwMode="auto">
          <a:xfrm>
            <a:off x="1524000" y="1600200"/>
            <a:ext cx="533400" cy="3962400"/>
            <a:chOff x="960" y="1008"/>
            <a:chExt cx="336" cy="2496"/>
          </a:xfrm>
        </p:grpSpPr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 flipV="1">
              <a:off x="1296" y="1056"/>
              <a:ext cx="0" cy="24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Text Box 50"/>
            <p:cNvSpPr txBox="1">
              <a:spLocks noChangeArrowheads="1"/>
            </p:cNvSpPr>
            <p:nvPr/>
          </p:nvSpPr>
          <p:spPr bwMode="auto">
            <a:xfrm>
              <a:off x="960" y="1008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>
                  <a:sym typeface="Symbol" pitchFamily="18" charset="2"/>
                </a:rPr>
                <a:t>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500"/>
                            </p:stCondLst>
                            <p:childTnLst>
                              <p:par>
                                <p:cTn id="1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400"/>
                            </p:stCondLst>
                            <p:childTnLst>
                              <p:par>
                                <p:cTn id="1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900"/>
                            </p:stCondLst>
                            <p:childTnLst>
                              <p:par>
                                <p:cTn id="1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5" grpId="0" animBg="1"/>
      <p:bldP spid="2057" grpId="0" animBg="1"/>
      <p:bldP spid="2058" grpId="0" animBg="1"/>
      <p:bldP spid="2059" grpId="0" animBg="1"/>
      <p:bldP spid="2060" grpId="0" animBg="1"/>
      <p:bldP spid="2061" grpId="0" animBg="1"/>
      <p:bldP spid="2062" grpId="0" animBg="1"/>
      <p:bldP spid="2063" grpId="0" animBg="1"/>
      <p:bldP spid="2068" grpId="0" animBg="1"/>
      <p:bldP spid="2074" grpId="0" animBg="1"/>
      <p:bldP spid="2075" grpId="0" animBg="1"/>
      <p:bldP spid="2076" grpId="0" animBg="1"/>
      <p:bldP spid="2078" grpId="0" animBg="1"/>
      <p:bldP spid="2079" grpId="0" animBg="1"/>
      <p:bldP spid="2082" grpId="0"/>
      <p:bldP spid="2083" grpId="0"/>
      <p:bldP spid="2084" grpId="0" animBg="1"/>
      <p:bldP spid="2085" grpId="0"/>
      <p:bldP spid="2086" grpId="0" animBg="1"/>
      <p:bldP spid="2087" grpId="0" animBg="1"/>
      <p:bldP spid="2087" grpId="1" animBg="1"/>
      <p:bldP spid="2088" grpId="0" animBg="1"/>
      <p:bldP spid="2089" grpId="0" animBg="1"/>
      <p:bldP spid="2090" grpId="0" animBg="1"/>
      <p:bldP spid="2091" grpId="0" animBg="1"/>
      <p:bldP spid="2092" grpId="0"/>
      <p:bldP spid="2093" grpId="0" animBg="1"/>
      <p:bldP spid="2094" grpId="0"/>
      <p:bldP spid="20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38" name="Group 26"/>
          <p:cNvGrpSpPr>
            <a:grpSpLocks/>
          </p:cNvGrpSpPr>
          <p:nvPr/>
        </p:nvGrpSpPr>
        <p:grpSpPr bwMode="auto">
          <a:xfrm>
            <a:off x="2667000" y="4419600"/>
            <a:ext cx="2362200" cy="1066800"/>
            <a:chOff x="1536" y="1680"/>
            <a:chExt cx="1488" cy="672"/>
          </a:xfrm>
        </p:grpSpPr>
        <p:sp>
          <p:nvSpPr>
            <p:cNvPr id="13337" name="Rectangle 25"/>
            <p:cNvSpPr>
              <a:spLocks noChangeArrowheads="1"/>
            </p:cNvSpPr>
            <p:nvPr/>
          </p:nvSpPr>
          <p:spPr bwMode="auto">
            <a:xfrm>
              <a:off x="1536" y="1680"/>
              <a:ext cx="1488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3336" name="Object 24"/>
            <p:cNvGraphicFramePr>
              <a:graphicFrameLocks noChangeAspect="1"/>
            </p:cNvGraphicFramePr>
            <p:nvPr/>
          </p:nvGraphicFramePr>
          <p:xfrm>
            <a:off x="2112" y="1824"/>
            <a:ext cx="810" cy="419"/>
          </p:xfrm>
          <a:graphic>
            <a:graphicData uri="http://schemas.openxmlformats.org/presentationml/2006/ole">
              <p:oleObj spid="_x0000_s13336" name="Equation" r:id="rId4" imgW="761760" imgH="393480" progId="Equation.3">
                <p:embed/>
              </p:oleObj>
            </a:graphicData>
          </a:graphic>
        </p:graphicFrame>
      </p:grp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3633788" y="1527175"/>
          <a:ext cx="1928812" cy="987425"/>
        </p:xfrm>
        <a:graphic>
          <a:graphicData uri="http://schemas.openxmlformats.org/presentationml/2006/ole">
            <p:oleObj spid="_x0000_s13316" name="Equation" r:id="rId5" imgW="1143000" imgH="583920" progId="Equation.3">
              <p:embed/>
            </p:oleObj>
          </a:graphicData>
        </a:graphic>
      </p:graphicFrame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1870075"/>
            <a:ext cx="3673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 dirty="0"/>
              <a:t>Energy of the electron gas @ T=0:</a:t>
            </a:r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5595938" y="1508125"/>
          <a:ext cx="3135312" cy="968375"/>
        </p:xfrm>
        <a:graphic>
          <a:graphicData uri="http://schemas.openxmlformats.org/presentationml/2006/ole">
            <p:oleObj spid="_x0000_s13326" name="Equation" r:id="rId6" imgW="1676160" imgH="583920" progId="Equation.3">
              <p:embed/>
            </p:oleObj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76200" y="2514600"/>
          <a:ext cx="2732088" cy="777875"/>
        </p:xfrm>
        <a:graphic>
          <a:graphicData uri="http://schemas.openxmlformats.org/presentationml/2006/ole">
            <p:oleObj spid="_x0000_s13327" name="Equation" r:id="rId7" imgW="1460160" imgH="469800" progId="Equation.3">
              <p:embed/>
            </p:oleObj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2743200" y="2571750"/>
          <a:ext cx="2944813" cy="777875"/>
        </p:xfrm>
        <a:graphic>
          <a:graphicData uri="http://schemas.openxmlformats.org/presentationml/2006/ole">
            <p:oleObj spid="_x0000_s13329" name="Equation" r:id="rId8" imgW="1574640" imgH="469800" progId="Equation.3">
              <p:embed/>
            </p:oleObj>
          </a:graphicData>
        </a:graphic>
      </p:graphicFrame>
      <p:grpSp>
        <p:nvGrpSpPr>
          <p:cNvPr id="13334" name="Group 22"/>
          <p:cNvGrpSpPr>
            <a:grpSpLocks/>
          </p:cNvGrpSpPr>
          <p:nvPr/>
        </p:nvGrpSpPr>
        <p:grpSpPr bwMode="auto">
          <a:xfrm>
            <a:off x="3962400" y="3124200"/>
            <a:ext cx="2286000" cy="1143000"/>
            <a:chOff x="2112" y="2256"/>
            <a:chExt cx="1440" cy="720"/>
          </a:xfrm>
        </p:grpSpPr>
        <p:sp>
          <p:nvSpPr>
            <p:cNvPr id="13333" name="AutoShape 21"/>
            <p:cNvSpPr>
              <a:spLocks noChangeArrowheads="1"/>
            </p:cNvSpPr>
            <p:nvPr/>
          </p:nvSpPr>
          <p:spPr bwMode="auto">
            <a:xfrm>
              <a:off x="2112" y="2256"/>
              <a:ext cx="1440" cy="720"/>
            </a:xfrm>
            <a:prstGeom prst="upArrowCallout">
              <a:avLst>
                <a:gd name="adj1" fmla="val 15278"/>
                <a:gd name="adj2" fmla="val 25000"/>
                <a:gd name="adj3" fmla="val 19167"/>
                <a:gd name="adj4" fmla="val 66667"/>
              </a:avLst>
            </a:prstGeom>
            <a:noFill/>
            <a:ln w="508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3332" name="Object 20"/>
            <p:cNvGraphicFramePr>
              <a:graphicFrameLocks noChangeAspect="1"/>
            </p:cNvGraphicFramePr>
            <p:nvPr/>
          </p:nvGraphicFramePr>
          <p:xfrm>
            <a:off x="2208" y="2448"/>
            <a:ext cx="1344" cy="502"/>
          </p:xfrm>
          <a:graphic>
            <a:graphicData uri="http://schemas.openxmlformats.org/presentationml/2006/ole">
              <p:oleObj spid="_x0000_s13332" name="Equation" r:id="rId9" imgW="1155600" imgH="431640" progId="Equation.3">
                <p:embed/>
              </p:oleObj>
            </a:graphicData>
          </a:graphic>
        </p:graphicFrame>
      </p:grpSp>
      <p:sp>
        <p:nvSpPr>
          <p:cNvPr id="13335" name="AutoShape 23"/>
          <p:cNvSpPr>
            <a:spLocks noChangeArrowheads="1"/>
          </p:cNvSpPr>
          <p:nvPr/>
        </p:nvSpPr>
        <p:spPr bwMode="auto">
          <a:xfrm>
            <a:off x="2895600" y="48768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 rot="-2632602">
            <a:off x="152400" y="5788025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609600" y="5668963"/>
            <a:ext cx="321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there is an average energy of </a:t>
            </a:r>
          </a:p>
        </p:txBody>
      </p:sp>
      <p:graphicFrame>
        <p:nvGraphicFramePr>
          <p:cNvPr id="13341" name="Object 29"/>
          <p:cNvGraphicFramePr>
            <a:graphicFrameLocks noChangeAspect="1"/>
          </p:cNvGraphicFramePr>
          <p:nvPr/>
        </p:nvGraphicFramePr>
        <p:xfrm>
          <a:off x="3810000" y="5654675"/>
          <a:ext cx="430213" cy="533400"/>
        </p:xfrm>
        <a:graphic>
          <a:graphicData uri="http://schemas.openxmlformats.org/presentationml/2006/ole">
            <p:oleObj spid="_x0000_s13341" name="Equation" r:id="rId10" imgW="317160" imgH="393480" progId="Equation.3">
              <p:embed/>
            </p:oleObj>
          </a:graphicData>
        </a:graphic>
      </p:graphicFrame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4267200" y="5711825"/>
            <a:ext cx="422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per electron without thermal stimulation 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669925" y="6300788"/>
            <a:ext cx="2381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with electron density  </a:t>
            </a:r>
          </a:p>
        </p:txBody>
      </p:sp>
      <p:graphicFrame>
        <p:nvGraphicFramePr>
          <p:cNvPr id="13344" name="Object 32"/>
          <p:cNvGraphicFramePr>
            <a:graphicFrameLocks noChangeAspect="1"/>
          </p:cNvGraphicFramePr>
          <p:nvPr/>
        </p:nvGraphicFramePr>
        <p:xfrm>
          <a:off x="2971800" y="6264275"/>
          <a:ext cx="1066800" cy="509588"/>
        </p:xfrm>
        <a:graphic>
          <a:graphicData uri="http://schemas.openxmlformats.org/presentationml/2006/ole">
            <p:oleObj spid="_x0000_s13344" name="Equation" r:id="rId11" imgW="850680" imgH="406080" progId="Equation.3">
              <p:embed/>
            </p:oleObj>
          </a:graphicData>
        </a:graphic>
      </p:graphicFrame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4038600" y="6300788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we obtain  </a:t>
            </a:r>
          </a:p>
        </p:txBody>
      </p:sp>
      <p:graphicFrame>
        <p:nvGraphicFramePr>
          <p:cNvPr id="13346" name="Object 34"/>
          <p:cNvGraphicFramePr>
            <a:graphicFrameLocks noChangeAspect="1"/>
          </p:cNvGraphicFramePr>
          <p:nvPr/>
        </p:nvGraphicFramePr>
        <p:xfrm>
          <a:off x="5181600" y="6245225"/>
          <a:ext cx="3810000" cy="536575"/>
        </p:xfrm>
        <a:graphic>
          <a:graphicData uri="http://schemas.openxmlformats.org/presentationml/2006/ole">
            <p:oleObj spid="_x0000_s13346" name="Equation" r:id="rId12" imgW="2793960" imgH="393480" progId="Equation.3">
              <p:embed/>
            </p:oleObj>
          </a:graphicData>
        </a:graphic>
      </p:graphicFrame>
      <p:sp>
        <p:nvSpPr>
          <p:cNvPr id="13347" name="Line 35"/>
          <p:cNvSpPr>
            <a:spLocks noChangeShapeType="1"/>
          </p:cNvSpPr>
          <p:nvPr/>
        </p:nvSpPr>
        <p:spPr bwMode="auto">
          <a:xfrm flipV="1">
            <a:off x="304800" y="3048000"/>
            <a:ext cx="228600" cy="152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V="1">
            <a:off x="1905000" y="2667000"/>
            <a:ext cx="228600" cy="152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0" y="316468"/>
            <a:ext cx="31245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 dirty="0">
                <a:latin typeface="Comic Sans MS" pitchFamily="66" charset="0"/>
              </a:rPr>
              <a:t>Energy of the electron </a:t>
            </a:r>
            <a:r>
              <a:rPr lang="en-US" baseline="0" dirty="0" smtClean="0">
                <a:latin typeface="Comic Sans MS" pitchFamily="66" charset="0"/>
              </a:rPr>
              <a:t>gas</a:t>
            </a:r>
            <a:r>
              <a:rPr lang="en-US" baseline="0" dirty="0" smtClean="0"/>
              <a:t>:</a:t>
            </a:r>
            <a:endParaRPr lang="en-US" baseline="0" dirty="0"/>
          </a:p>
        </p:txBody>
      </p:sp>
      <p:graphicFrame>
        <p:nvGraphicFramePr>
          <p:cNvPr id="2" name="Object 35"/>
          <p:cNvGraphicFramePr>
            <a:graphicFrameLocks noChangeAspect="1"/>
          </p:cNvGraphicFramePr>
          <p:nvPr/>
        </p:nvGraphicFramePr>
        <p:xfrm>
          <a:off x="3200400" y="152400"/>
          <a:ext cx="2179638" cy="788988"/>
        </p:xfrm>
        <a:graphic>
          <a:graphicData uri="http://schemas.openxmlformats.org/presentationml/2006/ole">
            <p:oleObj spid="_x0000_s13347" name="Equation" r:id="rId13" imgW="1231560" imgH="444240" progId="Equation.DSMT4">
              <p:embed/>
            </p:oleObj>
          </a:graphicData>
        </a:graphic>
      </p:graphicFrame>
      <p:sp>
        <p:nvSpPr>
          <p:cNvPr id="29" name="AutoShape 23"/>
          <p:cNvSpPr>
            <a:spLocks noChangeArrowheads="1"/>
          </p:cNvSpPr>
          <p:nvPr/>
        </p:nvSpPr>
        <p:spPr bwMode="auto">
          <a:xfrm>
            <a:off x="5562600" y="3810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" name="Object 36"/>
          <p:cNvGraphicFramePr>
            <a:graphicFrameLocks noChangeAspect="1"/>
          </p:cNvGraphicFramePr>
          <p:nvPr/>
        </p:nvGraphicFramePr>
        <p:xfrm>
          <a:off x="6076950" y="180975"/>
          <a:ext cx="2914650" cy="793750"/>
        </p:xfrm>
        <a:graphic>
          <a:graphicData uri="http://schemas.openxmlformats.org/presentationml/2006/ole">
            <p:oleObj spid="_x0000_s13348" name="Equation" r:id="rId14" imgW="172692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5" grpId="0" animBg="1"/>
      <p:bldP spid="13339" grpId="0" animBg="1"/>
      <p:bldP spid="13340" grpId="0"/>
      <p:bldP spid="13342" grpId="0"/>
      <p:bldP spid="13343" grpId="0"/>
      <p:bldP spid="13345" grpId="0"/>
      <p:bldP spid="13347" grpId="0" animBg="1"/>
      <p:bldP spid="13348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676400" y="1447800"/>
            <a:ext cx="461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>
                <a:latin typeface="Balloon" pitchFamily="2" charset="0"/>
              </a:rPr>
              <a:t>Specific Heat of a Degenerate Electron Gas</a:t>
            </a: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4114800" y="1828800"/>
            <a:ext cx="3810000" cy="457200"/>
            <a:chOff x="3264" y="432"/>
            <a:chExt cx="2400" cy="288"/>
          </a:xfrm>
        </p:grpSpPr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3264" y="4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3264" y="72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110038" y="1905000"/>
            <a:ext cx="396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aseline="0"/>
              <a:t>here: strong deviation from classical value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228600" y="3048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69925" y="188913"/>
            <a:ext cx="7847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only a few electrons in the vicinity of E</a:t>
            </a:r>
            <a:r>
              <a:rPr lang="en-US"/>
              <a:t>F</a:t>
            </a:r>
            <a:r>
              <a:rPr lang="en-US" baseline="0"/>
              <a:t> can be scattered by thermal energy </a:t>
            </a:r>
          </a:p>
          <a:p>
            <a:r>
              <a:rPr lang="en-US" baseline="0"/>
              <a:t>into free states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228600" y="9906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85800" y="928688"/>
            <a:ext cx="728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Specific heat much smaller than expected from classical consideration</a:t>
            </a:r>
          </a:p>
        </p:txBody>
      </p:sp>
      <p:grpSp>
        <p:nvGrpSpPr>
          <p:cNvPr id="14354" name="Group 18"/>
          <p:cNvGrpSpPr>
            <a:grpSpLocks/>
          </p:cNvGrpSpPr>
          <p:nvPr/>
        </p:nvGrpSpPr>
        <p:grpSpPr bwMode="auto">
          <a:xfrm>
            <a:off x="457200" y="2286000"/>
            <a:ext cx="4191000" cy="3395663"/>
            <a:chOff x="1248" y="1824"/>
            <a:chExt cx="2640" cy="2139"/>
          </a:xfrm>
        </p:grpSpPr>
        <p:graphicFrame>
          <p:nvGraphicFramePr>
            <p:cNvPr id="14345" name="Object 9"/>
            <p:cNvGraphicFramePr>
              <a:graphicFrameLocks noChangeAspect="1"/>
            </p:cNvGraphicFramePr>
            <p:nvPr/>
          </p:nvGraphicFramePr>
          <p:xfrm>
            <a:off x="1248" y="1968"/>
            <a:ext cx="2640" cy="1908"/>
          </p:xfrm>
          <a:graphic>
            <a:graphicData uri="http://schemas.openxmlformats.org/presentationml/2006/ole">
              <p:oleObj spid="_x0000_s14345" name="Photo Editor Photo" r:id="rId4" imgW="7714286" imgH="5571429" progId="">
                <p:embed/>
              </p:oleObj>
            </a:graphicData>
          </a:graphic>
        </p:graphicFrame>
        <p:sp>
          <p:nvSpPr>
            <p:cNvPr id="14350" name="Text Box 14"/>
            <p:cNvSpPr txBox="1">
              <a:spLocks noChangeArrowheads="1"/>
            </p:cNvSpPr>
            <p:nvPr/>
          </p:nvSpPr>
          <p:spPr bwMode="auto">
            <a:xfrm>
              <a:off x="3408" y="2112"/>
              <a:ext cx="41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D(E)</a:t>
              </a:r>
            </a:p>
          </p:txBody>
        </p:sp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 rot="16200000">
              <a:off x="568" y="2606"/>
              <a:ext cx="179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Density of occupied states</a:t>
              </a:r>
            </a:p>
          </p:txBody>
        </p:sp>
        <p:sp>
          <p:nvSpPr>
            <p:cNvPr id="14352" name="Text Box 16"/>
            <p:cNvSpPr txBox="1">
              <a:spLocks noChangeArrowheads="1"/>
            </p:cNvSpPr>
            <p:nvPr/>
          </p:nvSpPr>
          <p:spPr bwMode="auto">
            <a:xfrm>
              <a:off x="3600" y="3678"/>
              <a:ext cx="21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E</a:t>
              </a:r>
            </a:p>
          </p:txBody>
        </p: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2736" y="3732"/>
              <a:ext cx="271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E</a:t>
              </a:r>
              <a:r>
                <a:rPr lang="en-US"/>
                <a:t>F</a:t>
              </a:r>
              <a:endParaRPr lang="en-US" baseline="0"/>
            </a:p>
          </p:txBody>
        </p:sp>
      </p:grpSp>
      <p:grpSp>
        <p:nvGrpSpPr>
          <p:cNvPr id="14366" name="Group 30"/>
          <p:cNvGrpSpPr>
            <a:grpSpLocks/>
          </p:cNvGrpSpPr>
          <p:nvPr/>
        </p:nvGrpSpPr>
        <p:grpSpPr bwMode="auto">
          <a:xfrm>
            <a:off x="4800600" y="2286000"/>
            <a:ext cx="971550" cy="1152525"/>
            <a:chOff x="3024" y="1440"/>
            <a:chExt cx="612" cy="726"/>
          </a:xfrm>
        </p:grpSpPr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 rot="10800000">
              <a:off x="3024" y="1458"/>
              <a:ext cx="573" cy="708"/>
            </a:xfrm>
            <a:prstGeom prst="upArrowCallout">
              <a:avLst>
                <a:gd name="adj1" fmla="val 8731"/>
                <a:gd name="adj2" fmla="val 12500"/>
                <a:gd name="adj3" fmla="val 28556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Text Box 21"/>
            <p:cNvSpPr txBox="1">
              <a:spLocks noChangeArrowheads="1"/>
            </p:cNvSpPr>
            <p:nvPr/>
          </p:nvSpPr>
          <p:spPr bwMode="auto">
            <a:xfrm>
              <a:off x="3024" y="1440"/>
              <a:ext cx="612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aseline="0"/>
                <a:t>energy of </a:t>
              </a:r>
            </a:p>
            <a:p>
              <a:r>
                <a:rPr lang="en-US" sz="1400" baseline="0"/>
                <a:t>electron </a:t>
              </a:r>
            </a:p>
            <a:p>
              <a:r>
                <a:rPr lang="en-US" sz="1400" baseline="0"/>
                <a:t>state</a:t>
              </a:r>
            </a:p>
          </p:txBody>
        </p:sp>
      </p:grpSp>
      <p:graphicFrame>
        <p:nvGraphicFramePr>
          <p:cNvPr id="14355" name="Object 19"/>
          <p:cNvGraphicFramePr>
            <a:graphicFrameLocks noChangeAspect="1"/>
          </p:cNvGraphicFramePr>
          <p:nvPr/>
        </p:nvGraphicFramePr>
        <p:xfrm>
          <a:off x="4487863" y="3124200"/>
          <a:ext cx="2987675" cy="904875"/>
        </p:xfrm>
        <a:graphic>
          <a:graphicData uri="http://schemas.openxmlformats.org/presentationml/2006/ole">
            <p:oleObj spid="_x0000_s14355" name="Equation" r:id="rId5" imgW="1676160" imgH="507960" progId="Equation.3">
              <p:embed/>
            </p:oleObj>
          </a:graphicData>
        </a:graphic>
      </p:graphicFrame>
      <p:grpSp>
        <p:nvGrpSpPr>
          <p:cNvPr id="14362" name="Group 26"/>
          <p:cNvGrpSpPr>
            <a:grpSpLocks/>
          </p:cNvGrpSpPr>
          <p:nvPr/>
        </p:nvGrpSpPr>
        <p:grpSpPr bwMode="auto">
          <a:xfrm>
            <a:off x="5754688" y="2868613"/>
            <a:ext cx="1484312" cy="560387"/>
            <a:chOff x="3577" y="1663"/>
            <a:chExt cx="935" cy="353"/>
          </a:xfrm>
        </p:grpSpPr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>
              <a:off x="3600" y="1776"/>
              <a:ext cx="0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Text Box 24"/>
            <p:cNvSpPr txBox="1">
              <a:spLocks noChangeArrowheads="1"/>
            </p:cNvSpPr>
            <p:nvPr/>
          </p:nvSpPr>
          <p:spPr bwMode="auto">
            <a:xfrm>
              <a:off x="3577" y="1663"/>
              <a:ext cx="93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aseline="0">
                  <a:solidFill>
                    <a:schemeClr val="accent2"/>
                  </a:solidFill>
                </a:rPr>
                <a:t>#states in [E,E+dE]</a:t>
              </a:r>
            </a:p>
          </p:txBody>
        </p:sp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>
              <a:off x="4464" y="1776"/>
              <a:ext cx="0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5" name="Group 29"/>
          <p:cNvGrpSpPr>
            <a:grpSpLocks/>
          </p:cNvGrpSpPr>
          <p:nvPr/>
        </p:nvGrpSpPr>
        <p:grpSpPr bwMode="auto">
          <a:xfrm>
            <a:off x="5394325" y="3733800"/>
            <a:ext cx="2149475" cy="685800"/>
            <a:chOff x="3734" y="2976"/>
            <a:chExt cx="1354" cy="432"/>
          </a:xfrm>
        </p:grpSpPr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3744" y="2976"/>
              <a:ext cx="1344" cy="432"/>
            </a:xfrm>
            <a:prstGeom prst="upArrowCallout">
              <a:avLst>
                <a:gd name="adj1" fmla="val 33329"/>
                <a:gd name="adj2" fmla="val 38889"/>
                <a:gd name="adj3" fmla="val 20833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Text Box 27"/>
            <p:cNvSpPr txBox="1">
              <a:spLocks noChangeArrowheads="1"/>
            </p:cNvSpPr>
            <p:nvPr/>
          </p:nvSpPr>
          <p:spPr bwMode="auto">
            <a:xfrm>
              <a:off x="3734" y="3079"/>
              <a:ext cx="135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aseline="0"/>
                <a:t>probability of occupation,</a:t>
              </a:r>
            </a:p>
            <a:p>
              <a:r>
                <a:rPr lang="en-US" sz="1400" baseline="0"/>
                <a:t>average occupation #</a:t>
              </a:r>
            </a:p>
          </p:txBody>
        </p:sp>
      </p:grp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2743200" y="3429000"/>
            <a:ext cx="609600" cy="1905000"/>
          </a:xfrm>
          <a:prstGeom prst="line">
            <a:avLst/>
          </a:prstGeom>
          <a:noFill/>
          <a:ln w="5080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057400" y="4419600"/>
            <a:ext cx="6667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>
                <a:solidFill>
                  <a:schemeClr val="accent2"/>
                </a:solidFill>
              </a:rPr>
              <a:t>2k</a:t>
            </a:r>
            <a:r>
              <a:rPr lang="en-US">
                <a:solidFill>
                  <a:schemeClr val="accent2"/>
                </a:solidFill>
              </a:rPr>
              <a:t>B</a:t>
            </a:r>
            <a:r>
              <a:rPr lang="en-US" baseline="0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2743200" y="3429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2743200" y="4295775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386" name="Group 50"/>
          <p:cNvGrpSpPr>
            <a:grpSpLocks/>
          </p:cNvGrpSpPr>
          <p:nvPr/>
        </p:nvGrpSpPr>
        <p:grpSpPr bwMode="auto">
          <a:xfrm>
            <a:off x="4495800" y="4760913"/>
            <a:ext cx="4448175" cy="366712"/>
            <a:chOff x="2832" y="2999"/>
            <a:chExt cx="2802" cy="231"/>
          </a:xfrm>
        </p:grpSpPr>
        <p:sp>
          <p:nvSpPr>
            <p:cNvPr id="14371" name="Oval 35"/>
            <p:cNvSpPr>
              <a:spLocks noChangeArrowheads="1"/>
            </p:cNvSpPr>
            <p:nvPr/>
          </p:nvSpPr>
          <p:spPr bwMode="auto">
            <a:xfrm rot="-2632602">
              <a:off x="2832" y="30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2" name="Text Box 36"/>
            <p:cNvSpPr txBox="1">
              <a:spLocks noChangeArrowheads="1"/>
            </p:cNvSpPr>
            <p:nvPr/>
          </p:nvSpPr>
          <p:spPr bwMode="auto">
            <a:xfrm>
              <a:off x="3110" y="2999"/>
              <a:ext cx="25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Before we calculate U let us estimate:</a:t>
              </a:r>
            </a:p>
          </p:txBody>
        </p:sp>
      </p:grpSp>
      <p:cxnSp>
        <p:nvCxnSpPr>
          <p:cNvPr id="14374" name="AutoShape 38"/>
          <p:cNvCxnSpPr>
            <a:cxnSpLocks noChangeShapeType="1"/>
          </p:cNvCxnSpPr>
          <p:nvPr/>
        </p:nvCxnSpPr>
        <p:spPr bwMode="auto">
          <a:xfrm>
            <a:off x="2971800" y="3505200"/>
            <a:ext cx="2286000" cy="1905000"/>
          </a:xfrm>
          <a:prstGeom prst="curvedConnector3">
            <a:avLst>
              <a:gd name="adj1" fmla="val 4083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4375" name="AutoShape 39"/>
          <p:cNvSpPr>
            <a:spLocks noChangeArrowheads="1"/>
          </p:cNvSpPr>
          <p:nvPr/>
        </p:nvSpPr>
        <p:spPr bwMode="auto">
          <a:xfrm rot="3928119">
            <a:off x="2647157" y="3539331"/>
            <a:ext cx="757238" cy="384175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5334000" y="52578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These </a:t>
            </a:r>
          </a:p>
        </p:txBody>
      </p:sp>
      <p:graphicFrame>
        <p:nvGraphicFramePr>
          <p:cNvPr id="14377" name="Object 41"/>
          <p:cNvGraphicFramePr>
            <a:graphicFrameLocks noChangeAspect="1"/>
          </p:cNvGraphicFramePr>
          <p:nvPr/>
        </p:nvGraphicFramePr>
        <p:xfrm>
          <a:off x="6172200" y="5257800"/>
          <a:ext cx="1219200" cy="460375"/>
        </p:xfrm>
        <a:graphic>
          <a:graphicData uri="http://schemas.openxmlformats.org/presentationml/2006/ole">
            <p:oleObj spid="_x0000_s14377" name="Equation" r:id="rId6" imgW="1041120" imgH="393480" progId="Equation.3">
              <p:embed/>
            </p:oleObj>
          </a:graphicData>
        </a:graphic>
      </p:graphicFrame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7527925" y="5272088"/>
            <a:ext cx="155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# of electrons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457200" y="5867400"/>
            <a:ext cx="233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increase energy from</a:t>
            </a:r>
          </a:p>
        </p:txBody>
      </p:sp>
      <p:graphicFrame>
        <p:nvGraphicFramePr>
          <p:cNvPr id="14380" name="Object 44"/>
          <p:cNvGraphicFramePr>
            <a:graphicFrameLocks noChangeAspect="1"/>
          </p:cNvGraphicFramePr>
          <p:nvPr/>
        </p:nvGraphicFramePr>
        <p:xfrm>
          <a:off x="2819400" y="5943600"/>
          <a:ext cx="838200" cy="296863"/>
        </p:xfrm>
        <a:graphic>
          <a:graphicData uri="http://schemas.openxmlformats.org/presentationml/2006/ole">
            <p:oleObj spid="_x0000_s14380" name="Equation" r:id="rId7" imgW="609480" imgH="215640" progId="Equation.3">
              <p:embed/>
            </p:oleObj>
          </a:graphicData>
        </a:graphic>
      </p:graphicFrame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3686175" y="59055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to</a:t>
            </a:r>
          </a:p>
        </p:txBody>
      </p:sp>
      <p:graphicFrame>
        <p:nvGraphicFramePr>
          <p:cNvPr id="14382" name="Object 46"/>
          <p:cNvGraphicFramePr>
            <a:graphicFrameLocks noChangeAspect="1"/>
          </p:cNvGraphicFramePr>
          <p:nvPr/>
        </p:nvGraphicFramePr>
        <p:xfrm>
          <a:off x="4114800" y="5943600"/>
          <a:ext cx="838200" cy="296863"/>
        </p:xfrm>
        <a:graphic>
          <a:graphicData uri="http://schemas.openxmlformats.org/presentationml/2006/ole">
            <p:oleObj spid="_x0000_s14382" name="Equation" r:id="rId8" imgW="609480" imgH="215640" progId="Equation.3">
              <p:embed/>
            </p:oleObj>
          </a:graphicData>
        </a:graphic>
      </p:graphicFrame>
      <p:sp>
        <p:nvSpPr>
          <p:cNvPr id="14383" name="AutoShape 47"/>
          <p:cNvSpPr>
            <a:spLocks noChangeArrowheads="1"/>
          </p:cNvSpPr>
          <p:nvPr/>
        </p:nvSpPr>
        <p:spPr bwMode="auto">
          <a:xfrm>
            <a:off x="5105400" y="59436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84" name="Object 48"/>
          <p:cNvGraphicFramePr>
            <a:graphicFrameLocks noChangeAspect="1"/>
          </p:cNvGraphicFramePr>
          <p:nvPr/>
        </p:nvGraphicFramePr>
        <p:xfrm>
          <a:off x="5715000" y="5791200"/>
          <a:ext cx="2947988" cy="600075"/>
        </p:xfrm>
        <a:graphic>
          <a:graphicData uri="http://schemas.openxmlformats.org/presentationml/2006/ole">
            <p:oleObj spid="_x0000_s14384" name="Equation" r:id="rId9" imgW="2120760" imgH="431640" progId="Equation.3">
              <p:embed/>
            </p:oleObj>
          </a:graphicData>
        </a:graphic>
      </p:graphicFrame>
      <p:sp>
        <p:nvSpPr>
          <p:cNvPr id="14385" name="AutoShape 49"/>
          <p:cNvSpPr>
            <a:spLocks noChangeArrowheads="1"/>
          </p:cNvSpPr>
          <p:nvPr/>
        </p:nvSpPr>
        <p:spPr bwMode="auto">
          <a:xfrm rot="57899670">
            <a:off x="2642394" y="4663281"/>
            <a:ext cx="757238" cy="384175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4" grpId="0"/>
      <p:bldP spid="14346" grpId="0" animBg="1"/>
      <p:bldP spid="14347" grpId="0"/>
      <p:bldP spid="14348" grpId="0" animBg="1"/>
      <p:bldP spid="14349" grpId="0"/>
      <p:bldP spid="14367" grpId="0" animBg="1"/>
      <p:bldP spid="14368" grpId="0" animBg="1"/>
      <p:bldP spid="14369" grpId="0" animBg="1"/>
      <p:bldP spid="14370" grpId="0" animBg="1"/>
      <p:bldP spid="14375" grpId="0" animBg="1"/>
      <p:bldP spid="14375" grpId="1" animBg="1"/>
      <p:bldP spid="14376" grpId="0"/>
      <p:bldP spid="14378" grpId="0"/>
      <p:bldP spid="14379" grpId="0"/>
      <p:bldP spid="14381" grpId="0"/>
      <p:bldP spid="14383" grpId="0" animBg="1"/>
      <p:bldP spid="143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4" name="AutoShape 34"/>
          <p:cNvSpPr>
            <a:spLocks noChangeArrowheads="1"/>
          </p:cNvSpPr>
          <p:nvPr/>
        </p:nvSpPr>
        <p:spPr bwMode="auto">
          <a:xfrm flipH="1">
            <a:off x="4419600" y="3124200"/>
            <a:ext cx="914400" cy="990600"/>
          </a:xfrm>
          <a:custGeom>
            <a:avLst/>
            <a:gdLst>
              <a:gd name="G0" fmla="+- 10387 0 0"/>
              <a:gd name="G1" fmla="+- 18075 0 0"/>
              <a:gd name="G2" fmla="+- 5310 0 0"/>
              <a:gd name="G3" fmla="*/ 10387 1 2"/>
              <a:gd name="G4" fmla="+- G3 10800 0"/>
              <a:gd name="G5" fmla="+- 21600 10387 18075"/>
              <a:gd name="G6" fmla="+- 18075 5310 0"/>
              <a:gd name="G7" fmla="*/ G6 1 2"/>
              <a:gd name="G8" fmla="*/ 18075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075 1 2"/>
              <a:gd name="G15" fmla="+- G5 0 G4"/>
              <a:gd name="G16" fmla="+- G0 0 G4"/>
              <a:gd name="G17" fmla="*/ G2 G15 G16"/>
              <a:gd name="T0" fmla="*/ 15994 w 21600"/>
              <a:gd name="T1" fmla="*/ 0 h 21600"/>
              <a:gd name="T2" fmla="*/ 10387 w 21600"/>
              <a:gd name="T3" fmla="*/ 5310 h 21600"/>
              <a:gd name="T4" fmla="*/ 0 w 21600"/>
              <a:gd name="T5" fmla="*/ 19113 h 21600"/>
              <a:gd name="T6" fmla="*/ 9038 w 21600"/>
              <a:gd name="T7" fmla="*/ 21600 h 21600"/>
              <a:gd name="T8" fmla="*/ 18075 w 21600"/>
              <a:gd name="T9" fmla="*/ 13973 h 21600"/>
              <a:gd name="T10" fmla="*/ 21600 w 21600"/>
              <a:gd name="T11" fmla="*/ 531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994" y="0"/>
                </a:moveTo>
                <a:lnTo>
                  <a:pt x="10387" y="5310"/>
                </a:lnTo>
                <a:lnTo>
                  <a:pt x="13912" y="5310"/>
                </a:lnTo>
                <a:lnTo>
                  <a:pt x="13912" y="16625"/>
                </a:lnTo>
                <a:lnTo>
                  <a:pt x="0" y="16625"/>
                </a:lnTo>
                <a:lnTo>
                  <a:pt x="0" y="21600"/>
                </a:lnTo>
                <a:lnTo>
                  <a:pt x="18075" y="21600"/>
                </a:lnTo>
                <a:lnTo>
                  <a:pt x="18075" y="5310"/>
                </a:lnTo>
                <a:lnTo>
                  <a:pt x="21600" y="531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3048000" y="152400"/>
            <a:ext cx="2514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81000" y="381000"/>
          <a:ext cx="1676400" cy="352425"/>
        </p:xfrm>
        <a:graphic>
          <a:graphicData uri="http://schemas.openxmlformats.org/presentationml/2006/ole">
            <p:oleObj spid="_x0000_s15364" name="Equation" r:id="rId4" imgW="1206360" imgH="253800" progId="Equation.3">
              <p:embed/>
            </p:oleObj>
          </a:graphicData>
        </a:graphic>
      </p:graphicFrame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2514600" y="4572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124200" y="323850"/>
          <a:ext cx="2355850" cy="439738"/>
        </p:xfrm>
        <a:graphic>
          <a:graphicData uri="http://schemas.openxmlformats.org/presentationml/2006/ole">
            <p:oleObj spid="_x0000_s15366" name="Equation" r:id="rId5" imgW="1358640" imgH="253800" progId="Equation.3">
              <p:embed/>
            </p:oleObj>
          </a:graphicData>
        </a:graphic>
      </p:graphicFrame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3762375" y="209550"/>
            <a:ext cx="425450" cy="663575"/>
            <a:chOff x="2966" y="1847"/>
            <a:chExt cx="268" cy="418"/>
          </a:xfrm>
        </p:grpSpPr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2966" y="1847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baseline="0">
                  <a:solidFill>
                    <a:schemeClr val="accent2"/>
                  </a:solidFill>
                  <a:cs typeface="Arial" charset="0"/>
                </a:rPr>
                <a:t>π</a:t>
              </a:r>
              <a:r>
                <a:rPr lang="en-US" baseline="30000">
                  <a:solidFill>
                    <a:schemeClr val="accent2"/>
                  </a:solidFill>
                  <a:cs typeface="Arial" charset="0"/>
                </a:rPr>
                <a:t>2</a:t>
              </a:r>
              <a:endParaRPr lang="el-GR" baseline="0">
                <a:solidFill>
                  <a:schemeClr val="accent2"/>
                </a:solidFill>
                <a:cs typeface="Arial" charset="0"/>
              </a:endParaRPr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>
              <a:off x="2976" y="2064"/>
              <a:ext cx="192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2976" y="20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>
                  <a:solidFill>
                    <a:schemeClr val="accent2"/>
                  </a:solidFill>
                </a:rPr>
                <a:t>3</a:t>
              </a:r>
            </a:p>
          </p:txBody>
        </p:sp>
      </p:grpSp>
      <p:grpSp>
        <p:nvGrpSpPr>
          <p:cNvPr id="15374" name="Group 14"/>
          <p:cNvGrpSpPr>
            <a:grpSpLocks/>
          </p:cNvGrpSpPr>
          <p:nvPr/>
        </p:nvGrpSpPr>
        <p:grpSpPr bwMode="auto">
          <a:xfrm>
            <a:off x="3863975" y="885825"/>
            <a:ext cx="3479800" cy="488950"/>
            <a:chOff x="2448" y="576"/>
            <a:chExt cx="2192" cy="308"/>
          </a:xfrm>
        </p:grpSpPr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>
              <a:off x="2496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2496" y="864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2448" y="672"/>
              <a:ext cx="2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aseline="0"/>
                <a:t>subsequent more precise calculation</a:t>
              </a:r>
            </a:p>
          </p:txBody>
        </p:sp>
      </p:grpSp>
      <p:grpSp>
        <p:nvGrpSpPr>
          <p:cNvPr id="15382" name="Group 22"/>
          <p:cNvGrpSpPr>
            <a:grpSpLocks/>
          </p:cNvGrpSpPr>
          <p:nvPr/>
        </p:nvGrpSpPr>
        <p:grpSpPr bwMode="auto">
          <a:xfrm>
            <a:off x="381000" y="1600200"/>
            <a:ext cx="5408613" cy="904875"/>
            <a:chOff x="240" y="1008"/>
            <a:chExt cx="3407" cy="570"/>
          </a:xfrm>
        </p:grpSpPr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 rot="-2632602">
              <a:off x="240" y="1210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Text Box 18"/>
            <p:cNvSpPr txBox="1">
              <a:spLocks noChangeArrowheads="1"/>
            </p:cNvSpPr>
            <p:nvPr/>
          </p:nvSpPr>
          <p:spPr bwMode="auto">
            <a:xfrm>
              <a:off x="518" y="1161"/>
              <a:ext cx="15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Calculation of C</a:t>
              </a:r>
              <a:r>
                <a:rPr lang="en-US"/>
                <a:t>el</a:t>
              </a:r>
              <a:r>
                <a:rPr lang="en-US" baseline="0"/>
                <a:t> from</a:t>
              </a:r>
            </a:p>
          </p:txBody>
        </p:sp>
        <p:graphicFrame>
          <p:nvGraphicFramePr>
            <p:cNvPr id="15379" name="Object 19"/>
            <p:cNvGraphicFramePr>
              <a:graphicFrameLocks noChangeAspect="1"/>
            </p:cNvGraphicFramePr>
            <p:nvPr/>
          </p:nvGraphicFramePr>
          <p:xfrm>
            <a:off x="2064" y="1008"/>
            <a:ext cx="1583" cy="570"/>
          </p:xfrm>
          <a:graphic>
            <a:graphicData uri="http://schemas.openxmlformats.org/presentationml/2006/ole">
              <p:oleObj spid="_x0000_s15379" name="Equation" r:id="rId6" imgW="1409400" imgH="507960" progId="Equation.3">
                <p:embed/>
              </p:oleObj>
            </a:graphicData>
          </a:graphic>
        </p:graphicFrame>
      </p:grpSp>
      <p:graphicFrame>
        <p:nvGraphicFramePr>
          <p:cNvPr id="15381" name="Object 21"/>
          <p:cNvGraphicFramePr>
            <a:graphicFrameLocks noChangeAspect="1"/>
          </p:cNvGraphicFramePr>
          <p:nvPr/>
        </p:nvGraphicFramePr>
        <p:xfrm>
          <a:off x="914400" y="2590800"/>
          <a:ext cx="3554413" cy="928688"/>
        </p:xfrm>
        <a:graphic>
          <a:graphicData uri="http://schemas.openxmlformats.org/presentationml/2006/ole">
            <p:oleObj spid="_x0000_s15381" name="Equation" r:id="rId7" imgW="1993680" imgH="520560" progId="Equation.3">
              <p:embed/>
            </p:oleObj>
          </a:graphicData>
        </a:graphic>
      </p:graphicFrame>
      <p:graphicFrame>
        <p:nvGraphicFramePr>
          <p:cNvPr id="15383" name="Object 23"/>
          <p:cNvGraphicFramePr>
            <a:graphicFrameLocks noChangeAspect="1"/>
          </p:cNvGraphicFramePr>
          <p:nvPr/>
        </p:nvGraphicFramePr>
        <p:xfrm>
          <a:off x="838200" y="4419600"/>
          <a:ext cx="2667000" cy="1584325"/>
        </p:xfrm>
        <a:graphic>
          <a:graphicData uri="http://schemas.openxmlformats.org/presentationml/2006/ole">
            <p:oleObj spid="_x0000_s15383" name="Equation" r:id="rId8" imgW="1688760" imgH="1002960" progId="Equation.3">
              <p:embed/>
            </p:oleObj>
          </a:graphicData>
        </a:graphic>
      </p:graphicFrame>
      <p:graphicFrame>
        <p:nvGraphicFramePr>
          <p:cNvPr id="15392" name="Object 32"/>
          <p:cNvGraphicFramePr>
            <a:graphicFrameLocks noChangeAspect="1"/>
          </p:cNvGraphicFramePr>
          <p:nvPr/>
        </p:nvGraphicFramePr>
        <p:xfrm>
          <a:off x="4557713" y="2590800"/>
          <a:ext cx="2898775" cy="906463"/>
        </p:xfrm>
        <a:graphic>
          <a:graphicData uri="http://schemas.openxmlformats.org/presentationml/2006/ole">
            <p:oleObj spid="_x0000_s15392" name="Equation" r:id="rId9" imgW="1625400" imgH="507960" progId="Equation.3">
              <p:embed/>
            </p:oleObj>
          </a:graphicData>
        </a:graphic>
      </p:graphicFrame>
      <p:grpSp>
        <p:nvGrpSpPr>
          <p:cNvPr id="15397" name="Group 37"/>
          <p:cNvGrpSpPr>
            <a:grpSpLocks/>
          </p:cNvGrpSpPr>
          <p:nvPr/>
        </p:nvGrpSpPr>
        <p:grpSpPr bwMode="auto">
          <a:xfrm>
            <a:off x="5314950" y="3505200"/>
            <a:ext cx="3524250" cy="1066800"/>
            <a:chOff x="3348" y="2208"/>
            <a:chExt cx="2220" cy="672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360" y="2208"/>
              <a:ext cx="2208" cy="67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5391" name="Object 31"/>
            <p:cNvGraphicFramePr>
              <a:graphicFrameLocks noChangeAspect="1"/>
            </p:cNvGraphicFramePr>
            <p:nvPr/>
          </p:nvGraphicFramePr>
          <p:xfrm>
            <a:off x="3888" y="2304"/>
            <a:ext cx="1584" cy="417"/>
          </p:xfrm>
          <a:graphic>
            <a:graphicData uri="http://schemas.openxmlformats.org/presentationml/2006/ole">
              <p:oleObj spid="_x0000_s15391" name="Equation" r:id="rId10" imgW="1930320" imgH="507960" progId="Equation.3">
                <p:embed/>
              </p:oleObj>
            </a:graphicData>
          </a:graphic>
        </p:graphicFrame>
        <p:sp>
          <p:nvSpPr>
            <p:cNvPr id="15395" name="Text Box 35"/>
            <p:cNvSpPr txBox="1">
              <a:spLocks noChangeArrowheads="1"/>
            </p:cNvSpPr>
            <p:nvPr/>
          </p:nvSpPr>
          <p:spPr bwMode="auto">
            <a:xfrm>
              <a:off x="3348" y="2400"/>
              <a:ext cx="468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Trick:</a:t>
              </a:r>
            </a:p>
          </p:txBody>
        </p:sp>
      </p:grp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3733800" y="5029200"/>
            <a:ext cx="5014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Significant contributions only in the vicinity of E</a:t>
            </a:r>
            <a:r>
              <a:rPr lang="en-US"/>
              <a:t>F</a:t>
            </a:r>
            <a:endParaRPr lang="en-US" baseline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4" grpId="0" animBg="1"/>
      <p:bldP spid="15375" grpId="0" animBg="1"/>
      <p:bldP spid="15365" grpId="0" animBg="1"/>
      <p:bldP spid="153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34" name="Group 50"/>
          <p:cNvGrpSpPr>
            <a:grpSpLocks/>
          </p:cNvGrpSpPr>
          <p:nvPr/>
        </p:nvGrpSpPr>
        <p:grpSpPr bwMode="auto">
          <a:xfrm>
            <a:off x="5562600" y="5181600"/>
            <a:ext cx="3313113" cy="990600"/>
            <a:chOff x="3504" y="3264"/>
            <a:chExt cx="2087" cy="624"/>
          </a:xfrm>
        </p:grpSpPr>
        <p:sp>
          <p:nvSpPr>
            <p:cNvPr id="16431" name="Rectangle 47"/>
            <p:cNvSpPr>
              <a:spLocks noChangeArrowheads="1"/>
            </p:cNvSpPr>
            <p:nvPr/>
          </p:nvSpPr>
          <p:spPr bwMode="auto">
            <a:xfrm>
              <a:off x="3504" y="3264"/>
              <a:ext cx="206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6430" name="Object 46"/>
            <p:cNvGraphicFramePr>
              <a:graphicFrameLocks noChangeAspect="1"/>
            </p:cNvGraphicFramePr>
            <p:nvPr/>
          </p:nvGraphicFramePr>
          <p:xfrm>
            <a:off x="4007" y="3314"/>
            <a:ext cx="1584" cy="486"/>
          </p:xfrm>
          <a:graphic>
            <a:graphicData uri="http://schemas.openxmlformats.org/presentationml/2006/ole">
              <p:oleObj spid="_x0000_s16430" name="Equation" r:id="rId4" imgW="1409400" imgH="431640" progId="Equation.3">
                <p:embed/>
              </p:oleObj>
            </a:graphicData>
          </a:graphic>
        </p:graphicFrame>
      </p:grpSp>
      <p:grpSp>
        <p:nvGrpSpPr>
          <p:cNvPr id="16433" name="Group 49"/>
          <p:cNvGrpSpPr>
            <a:grpSpLocks/>
          </p:cNvGrpSpPr>
          <p:nvPr/>
        </p:nvGrpSpPr>
        <p:grpSpPr bwMode="auto">
          <a:xfrm>
            <a:off x="3048000" y="4953000"/>
            <a:ext cx="2047875" cy="1600200"/>
            <a:chOff x="1920" y="3120"/>
            <a:chExt cx="1290" cy="1008"/>
          </a:xfrm>
        </p:grpSpPr>
        <p:sp>
          <p:nvSpPr>
            <p:cNvPr id="16424" name="AutoShape 40"/>
            <p:cNvSpPr>
              <a:spLocks noChangeArrowheads="1"/>
            </p:cNvSpPr>
            <p:nvPr/>
          </p:nvSpPr>
          <p:spPr bwMode="auto">
            <a:xfrm>
              <a:off x="1920" y="3120"/>
              <a:ext cx="1290" cy="773"/>
            </a:xfrm>
            <a:prstGeom prst="wedgeEllipseCallout">
              <a:avLst>
                <a:gd name="adj1" fmla="val 21861"/>
                <a:gd name="adj2" fmla="val 692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grpSp>
          <p:nvGrpSpPr>
            <p:cNvPr id="16428" name="Group 44"/>
            <p:cNvGrpSpPr>
              <a:grpSpLocks/>
            </p:cNvGrpSpPr>
            <p:nvPr/>
          </p:nvGrpSpPr>
          <p:grpSpPr bwMode="auto">
            <a:xfrm>
              <a:off x="2832" y="3792"/>
              <a:ext cx="288" cy="336"/>
              <a:chOff x="2832" y="3792"/>
              <a:chExt cx="288" cy="336"/>
            </a:xfrm>
          </p:grpSpPr>
          <p:sp>
            <p:nvSpPr>
              <p:cNvPr id="16427" name="Rectangle 43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88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6425" name="Object 41"/>
              <p:cNvGraphicFramePr>
                <a:graphicFrameLocks noChangeAspect="1"/>
              </p:cNvGraphicFramePr>
              <p:nvPr/>
            </p:nvGraphicFramePr>
            <p:xfrm>
              <a:off x="2894" y="3792"/>
              <a:ext cx="178" cy="336"/>
            </p:xfrm>
            <a:graphic>
              <a:graphicData uri="http://schemas.openxmlformats.org/presentationml/2006/ole">
                <p:oleObj spid="_x0000_s16425" name="Equation" r:id="rId5" imgW="228600" imgH="431640" progId="Equation.3">
                  <p:embed/>
                </p:oleObj>
              </a:graphicData>
            </a:graphic>
          </p:graphicFrame>
        </p:grpSp>
      </p:grp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3114675" y="5686425"/>
            <a:ext cx="381000" cy="304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 rot="11444820">
            <a:off x="3857625" y="3821113"/>
            <a:ext cx="1066800" cy="1143000"/>
          </a:xfrm>
          <a:prstGeom prst="wedgeEllipseCallout">
            <a:avLst>
              <a:gd name="adj1" fmla="val -38255"/>
              <a:gd name="adj2" fmla="val 705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pPr algn="ctr"/>
            <a:endParaRPr lang="en-US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04800" y="457200"/>
          <a:ext cx="3328988" cy="906463"/>
        </p:xfrm>
        <a:graphic>
          <a:graphicData uri="http://schemas.openxmlformats.org/presentationml/2006/ole">
            <p:oleObj spid="_x0000_s16388" name="Equation" r:id="rId6" imgW="1866600" imgH="507960" progId="Equation.3">
              <p:embed/>
            </p:oleObj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73050" y="281305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with 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127125" y="2738438"/>
          <a:ext cx="1066800" cy="614362"/>
        </p:xfrm>
        <a:graphic>
          <a:graphicData uri="http://schemas.openxmlformats.org/presentationml/2006/ole">
            <p:oleObj spid="_x0000_s16390" name="Equation" r:id="rId7" imgW="749160" imgH="431640" progId="Equation.3">
              <p:embed/>
            </p:oleObj>
          </a:graphicData>
        </a:graphic>
      </p:graphicFrame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117725" y="2814638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and </a:t>
            </a: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770188" y="2862263"/>
          <a:ext cx="1192212" cy="307975"/>
        </p:xfrm>
        <a:graphic>
          <a:graphicData uri="http://schemas.openxmlformats.org/presentationml/2006/ole">
            <p:oleObj spid="_x0000_s16392" name="Equation" r:id="rId8" imgW="838080" imgH="215640" progId="Equation.3">
              <p:embed/>
            </p:oleObj>
          </a:graphicData>
        </a:graphic>
      </p:graphicFrame>
      <p:sp>
        <p:nvSpPr>
          <p:cNvPr id="16394" name="Freeform 10"/>
          <p:cNvSpPr>
            <a:spLocks/>
          </p:cNvSpPr>
          <p:nvPr/>
        </p:nvSpPr>
        <p:spPr bwMode="auto">
          <a:xfrm>
            <a:off x="5395913" y="1143000"/>
            <a:ext cx="1843087" cy="855663"/>
          </a:xfrm>
          <a:custGeom>
            <a:avLst/>
            <a:gdLst/>
            <a:ahLst/>
            <a:cxnLst>
              <a:cxn ang="0">
                <a:pos x="0" y="1104"/>
              </a:cxn>
              <a:cxn ang="0">
                <a:pos x="96" y="864"/>
              </a:cxn>
              <a:cxn ang="0">
                <a:pos x="432" y="576"/>
              </a:cxn>
              <a:cxn ang="0">
                <a:pos x="1152" y="288"/>
              </a:cxn>
              <a:cxn ang="0">
                <a:pos x="2208" y="0"/>
              </a:cxn>
            </a:cxnLst>
            <a:rect l="0" t="0" r="r" b="b"/>
            <a:pathLst>
              <a:path w="2208" h="1104">
                <a:moveTo>
                  <a:pt x="0" y="1104"/>
                </a:moveTo>
                <a:cubicBezTo>
                  <a:pt x="12" y="1028"/>
                  <a:pt x="24" y="952"/>
                  <a:pt x="96" y="864"/>
                </a:cubicBezTo>
                <a:cubicBezTo>
                  <a:pt x="168" y="776"/>
                  <a:pt x="256" y="672"/>
                  <a:pt x="432" y="576"/>
                </a:cubicBezTo>
                <a:cubicBezTo>
                  <a:pt x="608" y="480"/>
                  <a:pt x="856" y="384"/>
                  <a:pt x="1152" y="288"/>
                </a:cubicBezTo>
                <a:cubicBezTo>
                  <a:pt x="1448" y="192"/>
                  <a:pt x="1828" y="96"/>
                  <a:pt x="2208" y="0"/>
                </a:cubicBezTo>
              </a:path>
            </a:pathLst>
          </a:cu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6435" name="Group 51"/>
          <p:cNvGrpSpPr>
            <a:grpSpLocks/>
          </p:cNvGrpSpPr>
          <p:nvPr/>
        </p:nvGrpSpPr>
        <p:grpSpPr bwMode="auto">
          <a:xfrm>
            <a:off x="4953000" y="228600"/>
            <a:ext cx="3363913" cy="2200275"/>
            <a:chOff x="3120" y="144"/>
            <a:chExt cx="2119" cy="1386"/>
          </a:xfrm>
        </p:grpSpPr>
        <p:grpSp>
          <p:nvGrpSpPr>
            <p:cNvPr id="16395" name="Group 11"/>
            <p:cNvGrpSpPr>
              <a:grpSpLocks/>
            </p:cNvGrpSpPr>
            <p:nvPr/>
          </p:nvGrpSpPr>
          <p:grpSpPr bwMode="auto">
            <a:xfrm>
              <a:off x="3353" y="1259"/>
              <a:ext cx="1886" cy="271"/>
              <a:chOff x="1146" y="1920"/>
              <a:chExt cx="3957" cy="440"/>
            </a:xfrm>
          </p:grpSpPr>
          <p:sp>
            <p:nvSpPr>
              <p:cNvPr id="16396" name="Line 12"/>
              <p:cNvSpPr>
                <a:spLocks noChangeShapeType="1"/>
              </p:cNvSpPr>
              <p:nvPr/>
            </p:nvSpPr>
            <p:spPr bwMode="auto">
              <a:xfrm>
                <a:off x="1146" y="1920"/>
                <a:ext cx="36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7" name="Text Box 13"/>
              <p:cNvSpPr txBox="1">
                <a:spLocks noChangeArrowheads="1"/>
              </p:cNvSpPr>
              <p:nvPr/>
            </p:nvSpPr>
            <p:spPr bwMode="auto">
              <a:xfrm>
                <a:off x="4681" y="2016"/>
                <a:ext cx="422" cy="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baseline="0"/>
                  <a:t>E</a:t>
                </a:r>
              </a:p>
            </p:txBody>
          </p:sp>
        </p:grpSp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>
              <a:off x="3399" y="192"/>
              <a:ext cx="0" cy="1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 rot="16200000">
              <a:off x="3036" y="228"/>
              <a:ext cx="3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aseline="0"/>
                <a:t>D(E)</a:t>
              </a:r>
            </a:p>
          </p:txBody>
        </p:sp>
      </p:grp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7056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6553200" y="2147888"/>
            <a:ext cx="430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E</a:t>
            </a:r>
            <a:r>
              <a:rPr lang="en-US"/>
              <a:t>F</a:t>
            </a:r>
            <a:endParaRPr lang="en-US" baseline="0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400800" y="1266825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7010400" y="1219200"/>
          <a:ext cx="1371600" cy="338138"/>
        </p:xfrm>
        <a:graphic>
          <a:graphicData uri="http://schemas.openxmlformats.org/presentationml/2006/ole">
            <p:oleObj spid="_x0000_s16404" name="Equation" r:id="rId9" imgW="876240" imgH="215640" progId="Equation.3">
              <p:embed/>
            </p:oleObj>
          </a:graphicData>
        </a:graphic>
      </p:graphicFrame>
      <p:sp>
        <p:nvSpPr>
          <p:cNvPr id="16405" name="AutoShape 21"/>
          <p:cNvSpPr>
            <a:spLocks noChangeArrowheads="1"/>
          </p:cNvSpPr>
          <p:nvPr/>
        </p:nvSpPr>
        <p:spPr bwMode="auto">
          <a:xfrm>
            <a:off x="304800" y="12192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336550" y="1600200"/>
          <a:ext cx="3419475" cy="906463"/>
        </p:xfrm>
        <a:graphic>
          <a:graphicData uri="http://schemas.openxmlformats.org/presentationml/2006/ole">
            <p:oleObj spid="_x0000_s16406" name="Equation" r:id="rId10" imgW="1917360" imgH="507960" progId="Equation.3">
              <p:embed/>
            </p:oleObj>
          </a:graphicData>
        </a:graphic>
      </p:graphicFrame>
      <p:sp>
        <p:nvSpPr>
          <p:cNvPr id="16408" name="AutoShape 24"/>
          <p:cNvSpPr>
            <a:spLocks noChangeArrowheads="1"/>
          </p:cNvSpPr>
          <p:nvPr/>
        </p:nvSpPr>
        <p:spPr bwMode="auto">
          <a:xfrm>
            <a:off x="5029200" y="28956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5791200" y="2590800"/>
          <a:ext cx="1724025" cy="801688"/>
        </p:xfrm>
        <a:graphic>
          <a:graphicData uri="http://schemas.openxmlformats.org/presentationml/2006/ole">
            <p:oleObj spid="_x0000_s16409" name="Equation" r:id="rId11" imgW="1091880" imgH="507960" progId="Equation.3">
              <p:embed/>
            </p:oleObj>
          </a:graphicData>
        </a:graphic>
      </p:graphicFrame>
      <p:graphicFrame>
        <p:nvGraphicFramePr>
          <p:cNvPr id="16410" name="Object 26"/>
          <p:cNvGraphicFramePr>
            <a:graphicFrameLocks noChangeAspect="1"/>
          </p:cNvGraphicFramePr>
          <p:nvPr/>
        </p:nvGraphicFramePr>
        <p:xfrm>
          <a:off x="923925" y="3810000"/>
          <a:ext cx="4349750" cy="930275"/>
        </p:xfrm>
        <a:graphic>
          <a:graphicData uri="http://schemas.openxmlformats.org/presentationml/2006/ole">
            <p:oleObj spid="_x0000_s16410" name="Equation" r:id="rId12" imgW="2438280" imgH="520560" progId="Equation.3">
              <p:embed/>
            </p:oleObj>
          </a:graphicData>
        </a:graphic>
      </p:graphicFrame>
      <p:sp>
        <p:nvSpPr>
          <p:cNvPr id="16411" name="AutoShape 27"/>
          <p:cNvSpPr>
            <a:spLocks noChangeArrowheads="1"/>
          </p:cNvSpPr>
          <p:nvPr/>
        </p:nvSpPr>
        <p:spPr bwMode="auto">
          <a:xfrm>
            <a:off x="381000" y="35052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32" name="Group 48"/>
          <p:cNvGrpSpPr>
            <a:grpSpLocks/>
          </p:cNvGrpSpPr>
          <p:nvPr/>
        </p:nvGrpSpPr>
        <p:grpSpPr bwMode="auto">
          <a:xfrm>
            <a:off x="4933950" y="3581400"/>
            <a:ext cx="3981450" cy="381000"/>
            <a:chOff x="3108" y="2256"/>
            <a:chExt cx="2508" cy="240"/>
          </a:xfrm>
        </p:grpSpPr>
        <p:sp>
          <p:nvSpPr>
            <p:cNvPr id="16413" name="Rectangle 29"/>
            <p:cNvSpPr>
              <a:spLocks noChangeArrowheads="1"/>
            </p:cNvSpPr>
            <p:nvPr/>
          </p:nvSpPr>
          <p:spPr bwMode="auto">
            <a:xfrm>
              <a:off x="3108" y="2256"/>
              <a:ext cx="25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4" name="Text Box 30"/>
            <p:cNvSpPr txBox="1">
              <a:spLocks noChangeArrowheads="1"/>
            </p:cNvSpPr>
            <p:nvPr/>
          </p:nvSpPr>
          <p:spPr bwMode="auto">
            <a:xfrm>
              <a:off x="3120" y="2256"/>
              <a:ext cx="19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decreases rapidly to zero for </a:t>
              </a:r>
            </a:p>
          </p:txBody>
        </p:sp>
        <p:graphicFrame>
          <p:nvGraphicFramePr>
            <p:cNvPr id="16415" name="Object 31"/>
            <p:cNvGraphicFramePr>
              <a:graphicFrameLocks noChangeAspect="1"/>
            </p:cNvGraphicFramePr>
            <p:nvPr/>
          </p:nvGraphicFramePr>
          <p:xfrm>
            <a:off x="5040" y="2323"/>
            <a:ext cx="528" cy="161"/>
          </p:xfrm>
          <a:graphic>
            <a:graphicData uri="http://schemas.openxmlformats.org/presentationml/2006/ole">
              <p:oleObj spid="_x0000_s16415" name="Equation" r:id="rId13" imgW="583920" imgH="177480" progId="Equation.3">
                <p:embed/>
              </p:oleObj>
            </a:graphicData>
          </a:graphic>
        </p:graphicFrame>
      </p:grpSp>
      <p:sp>
        <p:nvSpPr>
          <p:cNvPr id="16417" name="AutoShape 33"/>
          <p:cNvSpPr>
            <a:spLocks noChangeArrowheads="1"/>
          </p:cNvSpPr>
          <p:nvPr/>
        </p:nvSpPr>
        <p:spPr bwMode="auto">
          <a:xfrm>
            <a:off x="381000" y="51054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2895600" y="4419600"/>
            <a:ext cx="9906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Freeform 38"/>
          <p:cNvSpPr>
            <a:spLocks/>
          </p:cNvSpPr>
          <p:nvPr/>
        </p:nvSpPr>
        <p:spPr bwMode="auto">
          <a:xfrm>
            <a:off x="2438400" y="4648200"/>
            <a:ext cx="609600" cy="1308100"/>
          </a:xfrm>
          <a:custGeom>
            <a:avLst/>
            <a:gdLst/>
            <a:ahLst/>
            <a:cxnLst>
              <a:cxn ang="0">
                <a:pos x="288" y="0"/>
              </a:cxn>
              <a:cxn ang="0">
                <a:pos x="96" y="144"/>
              </a:cxn>
              <a:cxn ang="0">
                <a:pos x="48" y="720"/>
              </a:cxn>
              <a:cxn ang="0">
                <a:pos x="384" y="768"/>
              </a:cxn>
            </a:cxnLst>
            <a:rect l="0" t="0" r="r" b="b"/>
            <a:pathLst>
              <a:path w="384" h="824">
                <a:moveTo>
                  <a:pt x="288" y="0"/>
                </a:moveTo>
                <a:cubicBezTo>
                  <a:pt x="212" y="12"/>
                  <a:pt x="136" y="24"/>
                  <a:pt x="96" y="144"/>
                </a:cubicBezTo>
                <a:cubicBezTo>
                  <a:pt x="56" y="264"/>
                  <a:pt x="0" y="616"/>
                  <a:pt x="48" y="720"/>
                </a:cubicBezTo>
                <a:cubicBezTo>
                  <a:pt x="96" y="824"/>
                  <a:pt x="240" y="796"/>
                  <a:pt x="384" y="768"/>
                </a:cubicBezTo>
              </a:path>
            </a:pathLst>
          </a:custGeom>
          <a:noFill/>
          <a:ln w="38100" cap="flat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6418" name="Object 34"/>
          <p:cNvGraphicFramePr>
            <a:graphicFrameLocks noChangeAspect="1"/>
          </p:cNvGraphicFramePr>
          <p:nvPr/>
        </p:nvGraphicFramePr>
        <p:xfrm>
          <a:off x="1109663" y="5029200"/>
          <a:ext cx="3806825" cy="930275"/>
        </p:xfrm>
        <a:graphic>
          <a:graphicData uri="http://schemas.openxmlformats.org/presentationml/2006/ole">
            <p:oleObj spid="_x0000_s16418" name="Equation" r:id="rId14" imgW="2133360" imgH="520560" progId="Equation.3">
              <p:embed/>
            </p:oleObj>
          </a:graphicData>
        </a:graphic>
      </p:graphicFrame>
      <p:sp>
        <p:nvSpPr>
          <p:cNvPr id="16429" name="AutoShape 45"/>
          <p:cNvSpPr>
            <a:spLocks noChangeArrowheads="1"/>
          </p:cNvSpPr>
          <p:nvPr/>
        </p:nvSpPr>
        <p:spPr bwMode="auto">
          <a:xfrm>
            <a:off x="5715000" y="55626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3" grpId="0" animBg="1"/>
      <p:bldP spid="16412" grpId="0" animBg="1"/>
      <p:bldP spid="16389" grpId="0"/>
      <p:bldP spid="16391" grpId="0"/>
      <p:bldP spid="16394" grpId="0" animBg="1"/>
      <p:bldP spid="16401" grpId="0" animBg="1"/>
      <p:bldP spid="16402" grpId="0"/>
      <p:bldP spid="16403" grpId="0" animBg="1"/>
      <p:bldP spid="16405" grpId="0" animBg="1"/>
      <p:bldP spid="16408" grpId="0" animBg="1"/>
      <p:bldP spid="16411" grpId="0" animBg="1"/>
      <p:bldP spid="16417" grpId="0" animBg="1"/>
      <p:bldP spid="16419" grpId="0" animBg="1"/>
      <p:bldP spid="16422" grpId="0" animBg="1"/>
      <p:bldP spid="164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2362200" y="1143000"/>
            <a:ext cx="685800" cy="1066800"/>
          </a:xfrm>
          <a:prstGeom prst="wedgeEllipseCallout">
            <a:avLst>
              <a:gd name="adj1" fmla="val 86111"/>
              <a:gd name="adj2" fmla="val 681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304800" y="304800"/>
          <a:ext cx="2514600" cy="771525"/>
        </p:xfrm>
        <a:graphic>
          <a:graphicData uri="http://schemas.openxmlformats.org/presentationml/2006/ole">
            <p:oleObj spid="_x0000_s17414" name="Equation" r:id="rId4" imgW="1409400" imgH="431640" progId="Equation.3">
              <p:embed/>
            </p:oleObj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3429000" y="349250"/>
          <a:ext cx="2908300" cy="717550"/>
        </p:xfrm>
        <a:graphic>
          <a:graphicData uri="http://schemas.openxmlformats.org/presentationml/2006/ole">
            <p:oleObj spid="_x0000_s17417" name="Equation" r:id="rId5" imgW="1688760" imgH="469800" progId="Equation.3">
              <p:embed/>
            </p:oleObj>
          </a:graphicData>
        </a:graphic>
      </p:graphicFrame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819400" y="5334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with</a:t>
            </a:r>
          </a:p>
        </p:txBody>
      </p:sp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7010400" y="304800"/>
          <a:ext cx="1981200" cy="739775"/>
        </p:xfrm>
        <a:graphic>
          <a:graphicData uri="http://schemas.openxmlformats.org/presentationml/2006/ole">
            <p:oleObj spid="_x0000_s17421" name="Equation" r:id="rId6" imgW="1155600" imgH="431640" progId="Equation.3">
              <p:embed/>
            </p:oleObj>
          </a:graphicData>
        </a:graphic>
      </p:graphicFrame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400800" y="5334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and</a:t>
            </a:r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304800" y="16002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838200" y="1295400"/>
          <a:ext cx="2311400" cy="839788"/>
        </p:xfrm>
        <a:graphic>
          <a:graphicData uri="http://schemas.openxmlformats.org/presentationml/2006/ole">
            <p:oleObj spid="_x0000_s17424" name="Equation" r:id="rId7" imgW="1295280" imgH="469800" progId="Equation.3">
              <p:embed/>
            </p:oleObj>
          </a:graphicData>
        </a:graphic>
      </p:graphicFrame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3336925" y="1560513"/>
            <a:ext cx="2139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in comparison with </a:t>
            </a:r>
          </a:p>
        </p:txBody>
      </p:sp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5653088" y="1439863"/>
          <a:ext cx="2130425" cy="703262"/>
        </p:xfrm>
        <a:graphic>
          <a:graphicData uri="http://schemas.openxmlformats.org/presentationml/2006/ole">
            <p:oleObj spid="_x0000_s17426" name="Equation" r:id="rId8" imgW="1193760" imgH="393480" progId="Equation.3">
              <p:embed/>
            </p:oleObj>
          </a:graphicData>
        </a:graphic>
      </p:graphicFrame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3429000" y="2286000"/>
          <a:ext cx="609600" cy="330200"/>
        </p:xfrm>
        <a:graphic>
          <a:graphicData uri="http://schemas.openxmlformats.org/presentationml/2006/ole">
            <p:oleObj spid="_x0000_s17428" name="Equation" r:id="rId9" imgW="304560" imgH="164880" progId="Equation.3">
              <p:embed/>
            </p:oleObj>
          </a:graphicData>
        </a:graphic>
      </p:graphicFrame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4032250" y="2303463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for relevant temperatures</a:t>
            </a:r>
          </a:p>
        </p:txBody>
      </p:sp>
      <p:graphicFrame>
        <p:nvGraphicFramePr>
          <p:cNvPr id="17431" name="Object 23"/>
          <p:cNvGraphicFramePr>
            <a:graphicFrameLocks noChangeAspect="1"/>
          </p:cNvGraphicFramePr>
          <p:nvPr/>
        </p:nvGraphicFramePr>
        <p:xfrm>
          <a:off x="152400" y="2667000"/>
          <a:ext cx="4876800" cy="3421063"/>
        </p:xfrm>
        <a:graphic>
          <a:graphicData uri="http://schemas.openxmlformats.org/presentationml/2006/ole">
            <p:oleObj spid="_x0000_s17431" name="Photo Editor Photo" r:id="rId10" imgW="8419048" imgH="5904762" progId="">
              <p:embed/>
            </p:oleObj>
          </a:graphicData>
        </a:graphic>
      </p:graphicFrame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457200" y="6172200"/>
            <a:ext cx="4789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aseline="0"/>
              <a:t>W.H. Lien and N.E. Phillips, Phys. Rev. </a:t>
            </a:r>
            <a:r>
              <a:rPr lang="en-US" sz="1400" b="1" baseline="0"/>
              <a:t>133</a:t>
            </a:r>
            <a:r>
              <a:rPr lang="en-US" sz="1400" baseline="0"/>
              <a:t>, A1370 (1964)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685800" y="1066800"/>
            <a:ext cx="7696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5318125" y="3008313"/>
            <a:ext cx="269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Heat capacity of a metal:</a:t>
            </a:r>
          </a:p>
        </p:txBody>
      </p:sp>
      <p:grpSp>
        <p:nvGrpSpPr>
          <p:cNvPr id="17441" name="Group 33"/>
          <p:cNvGrpSpPr>
            <a:grpSpLocks/>
          </p:cNvGrpSpPr>
          <p:nvPr/>
        </p:nvGrpSpPr>
        <p:grpSpPr bwMode="auto">
          <a:xfrm>
            <a:off x="5181600" y="3581400"/>
            <a:ext cx="3124200" cy="1143000"/>
            <a:chOff x="3264" y="2256"/>
            <a:chExt cx="1968" cy="720"/>
          </a:xfrm>
        </p:grpSpPr>
        <p:sp>
          <p:nvSpPr>
            <p:cNvPr id="17436" name="Rectangle 28"/>
            <p:cNvSpPr>
              <a:spLocks noChangeArrowheads="1"/>
            </p:cNvSpPr>
            <p:nvPr/>
          </p:nvSpPr>
          <p:spPr bwMode="auto">
            <a:xfrm>
              <a:off x="3264" y="2256"/>
              <a:ext cx="1968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7435" name="Object 27"/>
            <p:cNvGraphicFramePr>
              <a:graphicFrameLocks noChangeAspect="1"/>
            </p:cNvGraphicFramePr>
            <p:nvPr/>
          </p:nvGraphicFramePr>
          <p:xfrm>
            <a:off x="3504" y="2400"/>
            <a:ext cx="1488" cy="410"/>
          </p:xfrm>
          <a:graphic>
            <a:graphicData uri="http://schemas.openxmlformats.org/presentationml/2006/ole">
              <p:oleObj spid="_x0000_s17435" name="Equation" r:id="rId11" imgW="876240" imgH="241200" progId="Equation.3">
                <p:embed/>
              </p:oleObj>
            </a:graphicData>
          </a:graphic>
        </p:graphicFrame>
      </p:grpSp>
      <p:sp>
        <p:nvSpPr>
          <p:cNvPr id="17437" name="Line 29"/>
          <p:cNvSpPr>
            <a:spLocks noChangeShapeType="1"/>
          </p:cNvSpPr>
          <p:nvPr/>
        </p:nvSpPr>
        <p:spPr bwMode="auto">
          <a:xfrm flipH="1">
            <a:off x="5791200" y="44958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4953000" y="5257800"/>
            <a:ext cx="1908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aseline="0"/>
              <a:t>electronic contribution</a:t>
            </a:r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7467600" y="44958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7086600" y="5334000"/>
            <a:ext cx="1612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aseline="0"/>
              <a:t>lattice contribution</a:t>
            </a:r>
          </a:p>
          <a:p>
            <a:r>
              <a:rPr lang="en-US" sz="1400" baseline="0"/>
              <a:t>@ T&lt;&lt;</a:t>
            </a:r>
            <a:r>
              <a:rPr lang="ru-RU" sz="1400" baseline="0">
                <a:cs typeface="Arial" charset="0"/>
              </a:rPr>
              <a:t>Ө</a:t>
            </a:r>
            <a:r>
              <a:rPr lang="en-US" sz="1400">
                <a:cs typeface="Arial" charset="0"/>
              </a:rPr>
              <a:t>D</a:t>
            </a:r>
            <a:endParaRPr lang="ru-RU" sz="1400" baseline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 animBg="1"/>
      <p:bldP spid="17418" grpId="0"/>
      <p:bldP spid="17422" grpId="0"/>
      <p:bldP spid="17423" grpId="0" animBg="1"/>
      <p:bldP spid="17425" grpId="0"/>
      <p:bldP spid="17429" grpId="0"/>
      <p:bldP spid="17432" grpId="0"/>
      <p:bldP spid="17433" grpId="0" animBg="1"/>
      <p:bldP spid="17434" grpId="0"/>
      <p:bldP spid="17437" grpId="0" animBg="1"/>
      <p:bldP spid="17438" grpId="0"/>
      <p:bldP spid="17439" grpId="0" animBg="1"/>
      <p:bldP spid="174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ox7"/>
          <p:cNvPicPr>
            <a:picLocks noChangeAspect="1" noChangeArrowheads="1"/>
          </p:cNvPicPr>
          <p:nvPr/>
        </p:nvPicPr>
        <p:blipFill>
          <a:blip r:embed="rId4" cstate="print"/>
          <a:srcRect b="10472"/>
          <a:stretch>
            <a:fillRect/>
          </a:stretch>
        </p:blipFill>
        <p:spPr bwMode="auto">
          <a:xfrm>
            <a:off x="381000" y="1371600"/>
            <a:ext cx="2332038" cy="3505200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14400" y="304800"/>
            <a:ext cx="188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Electron in a box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457200" y="381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50850" y="798513"/>
            <a:ext cx="198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In one dimension: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114800" y="304800"/>
            <a:ext cx="224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In three dimensions: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4191000" y="838200"/>
          <a:ext cx="3168650" cy="660400"/>
        </p:xfrm>
        <a:graphic>
          <a:graphicData uri="http://schemas.openxmlformats.org/presentationml/2006/ole">
            <p:oleObj spid="_x0000_s3081" name="Equation" r:id="rId5" imgW="2070000" imgH="431640" progId="Equation.3">
              <p:embed/>
            </p:oleObj>
          </a:graphicData>
        </a:graphic>
      </p:graphicFrame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251325" y="1712913"/>
            <a:ext cx="869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where </a:t>
            </a:r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4248150" y="2057400"/>
          <a:ext cx="4210050" cy="1138238"/>
        </p:xfrm>
        <a:graphic>
          <a:graphicData uri="http://schemas.openxmlformats.org/presentationml/2006/ole">
            <p:oleObj spid="_x0000_s3083" name="Equation" r:id="rId6" imgW="2628720" imgH="711000" progId="Equation.3">
              <p:embed/>
            </p:oleObj>
          </a:graphicData>
        </a:graphic>
      </p:graphicFrame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4267200" y="361315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4724400" y="3352800"/>
          <a:ext cx="2844800" cy="654050"/>
        </p:xfrm>
        <a:graphic>
          <a:graphicData uri="http://schemas.openxmlformats.org/presentationml/2006/ole">
            <p:oleObj spid="_x0000_s3085" name="Equation" r:id="rId7" imgW="1879560" imgH="431640" progId="Equation.3">
              <p:embed/>
            </p:oleObj>
          </a:graphicData>
        </a:graphic>
      </p:graphicFrame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267200" y="4191000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where </a:t>
            </a:r>
          </a:p>
        </p:txBody>
      </p:sp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5105400" y="4114800"/>
          <a:ext cx="2819400" cy="511175"/>
        </p:xfrm>
        <a:graphic>
          <a:graphicData uri="http://schemas.openxmlformats.org/presentationml/2006/ole">
            <p:oleObj spid="_x0000_s3087" name="Equation" r:id="rId8" imgW="2171520" imgH="393480" progId="Equation.3">
              <p:embed/>
            </p:oleObj>
          </a:graphicData>
        </a:graphic>
      </p:graphicFrame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4953000" y="4648200"/>
            <a:ext cx="2667000" cy="762000"/>
            <a:chOff x="3120" y="2928"/>
            <a:chExt cx="1680" cy="480"/>
          </a:xfrm>
        </p:grpSpPr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3120" y="2928"/>
              <a:ext cx="1680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88" name="Object 16"/>
            <p:cNvGraphicFramePr>
              <a:graphicFrameLocks noChangeAspect="1"/>
            </p:cNvGraphicFramePr>
            <p:nvPr/>
          </p:nvGraphicFramePr>
          <p:xfrm>
            <a:off x="3168" y="2936"/>
            <a:ext cx="1453" cy="424"/>
          </p:xfrm>
          <a:graphic>
            <a:graphicData uri="http://schemas.openxmlformats.org/presentationml/2006/ole">
              <p:oleObj spid="_x0000_s3088" name="Equation" r:id="rId9" imgW="1523880" imgH="444240" progId="Equation.3">
                <p:embed/>
              </p:oleObj>
            </a:graphicData>
          </a:graphic>
        </p:graphicFrame>
      </p:grp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4267200" y="48006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4267200" y="5518150"/>
            <a:ext cx="2590800" cy="392113"/>
            <a:chOff x="2688" y="3476"/>
            <a:chExt cx="1632" cy="247"/>
          </a:xfrm>
        </p:grpSpPr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2688" y="3476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and </a:t>
              </a:r>
            </a:p>
          </p:txBody>
        </p:sp>
        <p:graphicFrame>
          <p:nvGraphicFramePr>
            <p:cNvPr id="3092" name="Object 20"/>
            <p:cNvGraphicFramePr>
              <a:graphicFrameLocks noChangeAspect="1"/>
            </p:cNvGraphicFramePr>
            <p:nvPr/>
          </p:nvGraphicFramePr>
          <p:xfrm>
            <a:off x="3168" y="3504"/>
            <a:ext cx="1152" cy="219"/>
          </p:xfrm>
          <a:graphic>
            <a:graphicData uri="http://schemas.openxmlformats.org/presentationml/2006/ole">
              <p:oleObj spid="_x0000_s3092" name="Equation" r:id="rId10" imgW="1269720" imgH="241200" progId="Equation.3">
                <p:embed/>
              </p:oleObj>
            </a:graphicData>
          </a:graphic>
        </p:graphicFrame>
      </p:grpSp>
      <p:graphicFrame>
        <p:nvGraphicFramePr>
          <p:cNvPr id="3093" name="Object 21"/>
          <p:cNvGraphicFramePr>
            <a:graphicFrameLocks noChangeAspect="1"/>
          </p:cNvGraphicFramePr>
          <p:nvPr/>
        </p:nvGraphicFramePr>
        <p:xfrm>
          <a:off x="4343400" y="6019800"/>
          <a:ext cx="3429000" cy="685800"/>
        </p:xfrm>
        <a:graphic>
          <a:graphicData uri="http://schemas.openxmlformats.org/presentationml/2006/ole">
            <p:oleObj spid="_x0000_s3093" name="Equation" r:id="rId11" imgW="234936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 animBg="1"/>
      <p:bldP spid="3079" grpId="0"/>
      <p:bldP spid="3080" grpId="0"/>
      <p:bldP spid="3082" grpId="0"/>
      <p:bldP spid="3084" grpId="0" animBg="1"/>
      <p:bldP spid="3086" grpId="0"/>
      <p:bldP spid="30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2" name="Freeform 56"/>
          <p:cNvSpPr>
            <a:spLocks/>
          </p:cNvSpPr>
          <p:nvPr/>
        </p:nvSpPr>
        <p:spPr bwMode="auto">
          <a:xfrm>
            <a:off x="244475" y="736600"/>
            <a:ext cx="4191000" cy="863600"/>
          </a:xfrm>
          <a:custGeom>
            <a:avLst/>
            <a:gdLst/>
            <a:ahLst/>
            <a:cxnLst>
              <a:cxn ang="0">
                <a:pos x="0" y="544"/>
              </a:cxn>
              <a:cxn ang="0">
                <a:pos x="336" y="256"/>
              </a:cxn>
              <a:cxn ang="0">
                <a:pos x="864" y="64"/>
              </a:cxn>
              <a:cxn ang="0">
                <a:pos x="1392" y="16"/>
              </a:cxn>
              <a:cxn ang="0">
                <a:pos x="2112" y="160"/>
              </a:cxn>
              <a:cxn ang="0">
                <a:pos x="2640" y="544"/>
              </a:cxn>
            </a:cxnLst>
            <a:rect l="0" t="0" r="r" b="b"/>
            <a:pathLst>
              <a:path w="2640" h="544">
                <a:moveTo>
                  <a:pt x="0" y="544"/>
                </a:moveTo>
                <a:cubicBezTo>
                  <a:pt x="96" y="440"/>
                  <a:pt x="192" y="336"/>
                  <a:pt x="336" y="256"/>
                </a:cubicBezTo>
                <a:cubicBezTo>
                  <a:pt x="480" y="176"/>
                  <a:pt x="688" y="104"/>
                  <a:pt x="864" y="64"/>
                </a:cubicBezTo>
                <a:cubicBezTo>
                  <a:pt x="1040" y="24"/>
                  <a:pt x="1184" y="0"/>
                  <a:pt x="1392" y="16"/>
                </a:cubicBezTo>
                <a:cubicBezTo>
                  <a:pt x="1600" y="32"/>
                  <a:pt x="1904" y="72"/>
                  <a:pt x="2112" y="160"/>
                </a:cubicBezTo>
                <a:cubicBezTo>
                  <a:pt x="2320" y="248"/>
                  <a:pt x="2480" y="396"/>
                  <a:pt x="2640" y="544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185" name="Group 89"/>
          <p:cNvGrpSpPr>
            <a:grpSpLocks/>
          </p:cNvGrpSpPr>
          <p:nvPr/>
        </p:nvGrpSpPr>
        <p:grpSpPr bwMode="auto">
          <a:xfrm>
            <a:off x="244475" y="381000"/>
            <a:ext cx="4614863" cy="1219200"/>
            <a:chOff x="154" y="240"/>
            <a:chExt cx="2907" cy="768"/>
          </a:xfrm>
        </p:grpSpPr>
        <p:sp>
          <p:nvSpPr>
            <p:cNvPr id="4146" name="Line 50"/>
            <p:cNvSpPr>
              <a:spLocks noChangeShapeType="1"/>
            </p:cNvSpPr>
            <p:nvPr/>
          </p:nvSpPr>
          <p:spPr bwMode="auto">
            <a:xfrm flipV="1">
              <a:off x="2794" y="24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7" name="Line 51"/>
            <p:cNvSpPr>
              <a:spLocks noChangeShapeType="1"/>
            </p:cNvSpPr>
            <p:nvPr/>
          </p:nvSpPr>
          <p:spPr bwMode="auto">
            <a:xfrm flipV="1">
              <a:off x="154" y="24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5" name="Text Box 59"/>
            <p:cNvSpPr txBox="1">
              <a:spLocks noChangeArrowheads="1"/>
            </p:cNvSpPr>
            <p:nvPr/>
          </p:nvSpPr>
          <p:spPr bwMode="auto">
            <a:xfrm>
              <a:off x="2842" y="288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>
                  <a:sym typeface="Symbol" pitchFamily="18" charset="2"/>
                </a:rPr>
                <a:t></a:t>
              </a:r>
            </a:p>
          </p:txBody>
        </p:sp>
      </p:grp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76200" y="2605088"/>
            <a:ext cx="291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Fixed boundary conditions:</a:t>
            </a:r>
          </a:p>
        </p:txBody>
      </p:sp>
      <p:grpSp>
        <p:nvGrpSpPr>
          <p:cNvPr id="4184" name="Group 88"/>
          <p:cNvGrpSpPr>
            <a:grpSpLocks/>
          </p:cNvGrpSpPr>
          <p:nvPr/>
        </p:nvGrpSpPr>
        <p:grpSpPr bwMode="auto">
          <a:xfrm>
            <a:off x="244475" y="1416050"/>
            <a:ext cx="4953000" cy="488950"/>
            <a:chOff x="154" y="892"/>
            <a:chExt cx="3120" cy="308"/>
          </a:xfrm>
        </p:grpSpPr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202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538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874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1210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1546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1882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2218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auto">
            <a:xfrm>
              <a:off x="2554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373" y="904"/>
              <a:ext cx="144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Freeform 43"/>
            <p:cNvSpPr>
              <a:spLocks/>
            </p:cNvSpPr>
            <p:nvPr/>
          </p:nvSpPr>
          <p:spPr bwMode="auto">
            <a:xfrm>
              <a:off x="703" y="899"/>
              <a:ext cx="144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Freeform 44"/>
            <p:cNvSpPr>
              <a:spLocks/>
            </p:cNvSpPr>
            <p:nvPr/>
          </p:nvSpPr>
          <p:spPr bwMode="auto">
            <a:xfrm>
              <a:off x="1045" y="897"/>
              <a:ext cx="144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Freeform 45"/>
            <p:cNvSpPr>
              <a:spLocks/>
            </p:cNvSpPr>
            <p:nvPr/>
          </p:nvSpPr>
          <p:spPr bwMode="auto">
            <a:xfrm>
              <a:off x="1375" y="892"/>
              <a:ext cx="144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1724" y="904"/>
              <a:ext cx="144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2054" y="899"/>
              <a:ext cx="144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2389" y="898"/>
              <a:ext cx="144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Line 49"/>
            <p:cNvSpPr>
              <a:spLocks noChangeShapeType="1"/>
            </p:cNvSpPr>
            <p:nvPr/>
          </p:nvSpPr>
          <p:spPr bwMode="auto">
            <a:xfrm>
              <a:off x="154" y="1008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7" name="Line 61"/>
            <p:cNvSpPr>
              <a:spLocks noChangeShapeType="1"/>
            </p:cNvSpPr>
            <p:nvPr/>
          </p:nvSpPr>
          <p:spPr bwMode="auto">
            <a:xfrm>
              <a:off x="154" y="1008"/>
              <a:ext cx="3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58" name="Text Box 62"/>
          <p:cNvSpPr txBox="1">
            <a:spLocks noChangeArrowheads="1"/>
          </p:cNvSpPr>
          <p:nvPr/>
        </p:nvSpPr>
        <p:spPr bwMode="auto">
          <a:xfrm flipH="1">
            <a:off x="4587875" y="1676400"/>
            <a:ext cx="517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aseline="0"/>
              <a:t>x</a:t>
            </a:r>
          </a:p>
        </p:txBody>
      </p:sp>
      <p:sp>
        <p:nvSpPr>
          <p:cNvPr id="4159" name="Line 63"/>
          <p:cNvSpPr>
            <a:spLocks noChangeShapeType="1"/>
          </p:cNvSpPr>
          <p:nvPr/>
        </p:nvSpPr>
        <p:spPr bwMode="auto">
          <a:xfrm>
            <a:off x="244475" y="160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76200" y="2062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0</a:t>
            </a:r>
          </a:p>
        </p:txBody>
      </p:sp>
      <p:sp>
        <p:nvSpPr>
          <p:cNvPr id="4161" name="Line 65"/>
          <p:cNvSpPr>
            <a:spLocks noChangeShapeType="1"/>
          </p:cNvSpPr>
          <p:nvPr/>
        </p:nvSpPr>
        <p:spPr bwMode="auto">
          <a:xfrm>
            <a:off x="4445000" y="16097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4276725" y="2071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L</a:t>
            </a:r>
          </a:p>
        </p:txBody>
      </p:sp>
      <p:graphicFrame>
        <p:nvGraphicFramePr>
          <p:cNvPr id="4163" name="Object 67"/>
          <p:cNvGraphicFramePr>
            <a:graphicFrameLocks noChangeAspect="1"/>
          </p:cNvGraphicFramePr>
          <p:nvPr/>
        </p:nvGraphicFramePr>
        <p:xfrm>
          <a:off x="2960688" y="2636838"/>
          <a:ext cx="2144712" cy="288925"/>
        </p:xfrm>
        <a:graphic>
          <a:graphicData uri="http://schemas.openxmlformats.org/presentationml/2006/ole">
            <p:oleObj spid="_x0000_s4163" name="Equation" r:id="rId4" imgW="1511280" imgH="203040" progId="Equation.3">
              <p:embed/>
            </p:oleObj>
          </a:graphicData>
        </a:graphic>
      </p:graphicFrame>
      <p:grpSp>
        <p:nvGrpSpPr>
          <p:cNvPr id="4186" name="Group 90"/>
          <p:cNvGrpSpPr>
            <a:grpSpLocks/>
          </p:cNvGrpSpPr>
          <p:nvPr/>
        </p:nvGrpSpPr>
        <p:grpSpPr bwMode="auto">
          <a:xfrm>
            <a:off x="6051550" y="152400"/>
            <a:ext cx="2482850" cy="2408238"/>
            <a:chOff x="3812" y="96"/>
            <a:chExt cx="1564" cy="1517"/>
          </a:xfrm>
        </p:grpSpPr>
        <p:sp>
          <p:nvSpPr>
            <p:cNvPr id="4164" name="Oval 68"/>
            <p:cNvSpPr>
              <a:spLocks noChangeArrowheads="1"/>
            </p:cNvSpPr>
            <p:nvPr/>
          </p:nvSpPr>
          <p:spPr bwMode="auto">
            <a:xfrm>
              <a:off x="4498" y="9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auto">
            <a:xfrm>
              <a:off x="4546" y="146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auto">
            <a:xfrm>
              <a:off x="3812" y="78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auto">
            <a:xfrm>
              <a:off x="5232" y="837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auto">
            <a:xfrm>
              <a:off x="3970" y="357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auto">
            <a:xfrm>
              <a:off x="5026" y="30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auto">
            <a:xfrm>
              <a:off x="4018" y="1269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auto">
            <a:xfrm>
              <a:off x="5026" y="1317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aseline="0"/>
                <a:t>+</a:t>
              </a: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auto">
            <a:xfrm>
              <a:off x="3874" y="165"/>
              <a:ext cx="1440" cy="13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3" name="Freeform 77"/>
            <p:cNvSpPr>
              <a:spLocks/>
            </p:cNvSpPr>
            <p:nvPr/>
          </p:nvSpPr>
          <p:spPr bwMode="auto">
            <a:xfrm rot="3839454">
              <a:off x="5122" y="501"/>
              <a:ext cx="288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74" name="Freeform 78"/>
            <p:cNvSpPr>
              <a:spLocks/>
            </p:cNvSpPr>
            <p:nvPr/>
          </p:nvSpPr>
          <p:spPr bwMode="auto">
            <a:xfrm rot="1466841">
              <a:off x="4732" y="117"/>
              <a:ext cx="288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75" name="Freeform 79"/>
            <p:cNvSpPr>
              <a:spLocks/>
            </p:cNvSpPr>
            <p:nvPr/>
          </p:nvSpPr>
          <p:spPr bwMode="auto">
            <a:xfrm rot="-1837741">
              <a:off x="4114" y="165"/>
              <a:ext cx="288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76" name="Freeform 80"/>
            <p:cNvSpPr>
              <a:spLocks/>
            </p:cNvSpPr>
            <p:nvPr/>
          </p:nvSpPr>
          <p:spPr bwMode="auto">
            <a:xfrm rot="7131403">
              <a:off x="5078" y="1073"/>
              <a:ext cx="288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77" name="Freeform 81"/>
            <p:cNvSpPr>
              <a:spLocks/>
            </p:cNvSpPr>
            <p:nvPr/>
          </p:nvSpPr>
          <p:spPr bwMode="auto">
            <a:xfrm rot="9585527">
              <a:off x="4742" y="1413"/>
              <a:ext cx="288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78" name="Freeform 82"/>
            <p:cNvSpPr>
              <a:spLocks/>
            </p:cNvSpPr>
            <p:nvPr/>
          </p:nvSpPr>
          <p:spPr bwMode="auto">
            <a:xfrm rot="12775860">
              <a:off x="4166" y="1405"/>
              <a:ext cx="288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79" name="Freeform 83"/>
            <p:cNvSpPr>
              <a:spLocks/>
            </p:cNvSpPr>
            <p:nvPr/>
          </p:nvSpPr>
          <p:spPr bwMode="auto">
            <a:xfrm rot="-6649963">
              <a:off x="3782" y="1025"/>
              <a:ext cx="288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80" name="Freeform 84"/>
            <p:cNvSpPr>
              <a:spLocks/>
            </p:cNvSpPr>
            <p:nvPr/>
          </p:nvSpPr>
          <p:spPr bwMode="auto">
            <a:xfrm rot="-4768814">
              <a:off x="3804" y="537"/>
              <a:ext cx="234" cy="200"/>
            </a:xfrm>
            <a:custGeom>
              <a:avLst/>
              <a:gdLst/>
              <a:ahLst/>
              <a:cxnLst>
                <a:cxn ang="0">
                  <a:pos x="8" y="296"/>
                </a:cxn>
                <a:cxn ang="0">
                  <a:pos x="8" y="248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296" y="104"/>
                </a:cxn>
                <a:cxn ang="0">
                  <a:pos x="344" y="296"/>
                </a:cxn>
              </a:cxnLst>
              <a:rect l="0" t="0" r="r" b="b"/>
              <a:pathLst>
                <a:path w="344" h="296">
                  <a:moveTo>
                    <a:pt x="8" y="296"/>
                  </a:moveTo>
                  <a:cubicBezTo>
                    <a:pt x="4" y="292"/>
                    <a:pt x="0" y="288"/>
                    <a:pt x="8" y="248"/>
                  </a:cubicBezTo>
                  <a:cubicBezTo>
                    <a:pt x="16" y="208"/>
                    <a:pt x="24" y="96"/>
                    <a:pt x="56" y="56"/>
                  </a:cubicBezTo>
                  <a:cubicBezTo>
                    <a:pt x="88" y="16"/>
                    <a:pt x="160" y="0"/>
                    <a:pt x="200" y="8"/>
                  </a:cubicBezTo>
                  <a:cubicBezTo>
                    <a:pt x="240" y="16"/>
                    <a:pt x="272" y="56"/>
                    <a:pt x="296" y="104"/>
                  </a:cubicBezTo>
                  <a:cubicBezTo>
                    <a:pt x="320" y="152"/>
                    <a:pt x="332" y="224"/>
                    <a:pt x="344" y="2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5619750" y="2528888"/>
            <a:ext cx="318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Periodic boundary conditions:</a:t>
            </a:r>
          </a:p>
        </p:txBody>
      </p:sp>
      <p:graphicFrame>
        <p:nvGraphicFramePr>
          <p:cNvPr id="4182" name="Object 86"/>
          <p:cNvGraphicFramePr>
            <a:graphicFrameLocks noChangeAspect="1"/>
          </p:cNvGraphicFramePr>
          <p:nvPr/>
        </p:nvGraphicFramePr>
        <p:xfrm>
          <a:off x="5726113" y="2971800"/>
          <a:ext cx="2884487" cy="288925"/>
        </p:xfrm>
        <a:graphic>
          <a:graphicData uri="http://schemas.openxmlformats.org/presentationml/2006/ole">
            <p:oleObj spid="_x0000_s4182" name="Equation" r:id="rId5" imgW="2031840" imgH="203040" progId="Equation.3">
              <p:embed/>
            </p:oleObj>
          </a:graphicData>
        </a:graphic>
      </p:graphicFrame>
      <p:graphicFrame>
        <p:nvGraphicFramePr>
          <p:cNvPr id="4183" name="Object 87"/>
          <p:cNvGraphicFramePr>
            <a:graphicFrameLocks noChangeAspect="1"/>
          </p:cNvGraphicFramePr>
          <p:nvPr/>
        </p:nvGraphicFramePr>
        <p:xfrm>
          <a:off x="5791200" y="3352800"/>
          <a:ext cx="1612900" cy="685800"/>
        </p:xfrm>
        <a:graphic>
          <a:graphicData uri="http://schemas.openxmlformats.org/presentationml/2006/ole">
            <p:oleObj spid="_x0000_s4183" name="Equation" r:id="rId6" imgW="1104840" imgH="469800" progId="Equation.3">
              <p:embed/>
            </p:oleObj>
          </a:graphicData>
        </a:graphic>
      </p:graphicFrame>
      <p:graphicFrame>
        <p:nvGraphicFramePr>
          <p:cNvPr id="4187" name="Object 91"/>
          <p:cNvGraphicFramePr>
            <a:graphicFrameLocks noChangeAspect="1"/>
          </p:cNvGraphicFramePr>
          <p:nvPr/>
        </p:nvGraphicFramePr>
        <p:xfrm>
          <a:off x="5711825" y="4114800"/>
          <a:ext cx="3132138" cy="511175"/>
        </p:xfrm>
        <a:graphic>
          <a:graphicData uri="http://schemas.openxmlformats.org/presentationml/2006/ole">
            <p:oleObj spid="_x0000_s4187" name="Equation" r:id="rId7" imgW="2412720" imgH="393480" progId="Equation.3">
              <p:embed/>
            </p:oleObj>
          </a:graphicData>
        </a:graphic>
      </p:graphicFrame>
      <p:sp>
        <p:nvSpPr>
          <p:cNvPr id="4188" name="Oval 92"/>
          <p:cNvSpPr>
            <a:spLocks noChangeArrowheads="1"/>
          </p:cNvSpPr>
          <p:nvPr/>
        </p:nvSpPr>
        <p:spPr bwMode="auto">
          <a:xfrm>
            <a:off x="6096000" y="4071938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89" name="Oval 93"/>
          <p:cNvSpPr>
            <a:spLocks noChangeArrowheads="1"/>
          </p:cNvSpPr>
          <p:nvPr/>
        </p:nvSpPr>
        <p:spPr bwMode="auto">
          <a:xfrm>
            <a:off x="7162800" y="40386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0" name="Oval 94"/>
          <p:cNvSpPr>
            <a:spLocks noChangeArrowheads="1"/>
          </p:cNvSpPr>
          <p:nvPr/>
        </p:nvSpPr>
        <p:spPr bwMode="auto">
          <a:xfrm>
            <a:off x="8251825" y="4071938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94" name="Group 98"/>
          <p:cNvGrpSpPr>
            <a:grpSpLocks/>
          </p:cNvGrpSpPr>
          <p:nvPr/>
        </p:nvGrpSpPr>
        <p:grpSpPr bwMode="auto">
          <a:xfrm>
            <a:off x="5715000" y="4648200"/>
            <a:ext cx="3200400" cy="392113"/>
            <a:chOff x="3600" y="2928"/>
            <a:chExt cx="2016" cy="247"/>
          </a:xfrm>
        </p:grpSpPr>
        <p:sp>
          <p:nvSpPr>
            <p:cNvPr id="4192" name="Text Box 96"/>
            <p:cNvSpPr txBox="1">
              <a:spLocks noChangeArrowheads="1"/>
            </p:cNvSpPr>
            <p:nvPr/>
          </p:nvSpPr>
          <p:spPr bwMode="auto">
            <a:xfrm>
              <a:off x="3600" y="2928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and </a:t>
              </a:r>
            </a:p>
          </p:txBody>
        </p:sp>
        <p:graphicFrame>
          <p:nvGraphicFramePr>
            <p:cNvPr id="4193" name="Object 97"/>
            <p:cNvGraphicFramePr>
              <a:graphicFrameLocks noChangeAspect="1"/>
            </p:cNvGraphicFramePr>
            <p:nvPr/>
          </p:nvGraphicFramePr>
          <p:xfrm>
            <a:off x="3980" y="2956"/>
            <a:ext cx="1636" cy="219"/>
          </p:xfrm>
          <a:graphic>
            <a:graphicData uri="http://schemas.openxmlformats.org/presentationml/2006/ole">
              <p:oleObj spid="_x0000_s4193" name="Equation" r:id="rId8" imgW="1803240" imgH="241200" progId="Equation.3">
                <p:embed/>
              </p:oleObj>
            </a:graphicData>
          </a:graphic>
        </p:graphicFrame>
      </p:grpSp>
      <p:graphicFrame>
        <p:nvGraphicFramePr>
          <p:cNvPr id="4206" name="Object 110"/>
          <p:cNvGraphicFramePr>
            <a:graphicFrameLocks noChangeAspect="1"/>
          </p:cNvGraphicFramePr>
          <p:nvPr/>
        </p:nvGraphicFramePr>
        <p:xfrm>
          <a:off x="3962400" y="4419600"/>
          <a:ext cx="1600200" cy="958850"/>
        </p:xfrm>
        <a:graphic>
          <a:graphicData uri="http://schemas.openxmlformats.org/presentationml/2006/ole">
            <p:oleObj spid="_x0000_s4206" name="Photo Editor Photo" r:id="rId9" imgW="2704762" imgH="1619476" progId="">
              <p:embed/>
            </p:oleObj>
          </a:graphicData>
        </a:graphic>
      </p:graphicFrame>
      <p:grpSp>
        <p:nvGrpSpPr>
          <p:cNvPr id="4216" name="Group 120"/>
          <p:cNvGrpSpPr>
            <a:grpSpLocks/>
          </p:cNvGrpSpPr>
          <p:nvPr/>
        </p:nvGrpSpPr>
        <p:grpSpPr bwMode="auto">
          <a:xfrm>
            <a:off x="1600200" y="3646488"/>
            <a:ext cx="2417763" cy="2514600"/>
            <a:chOff x="1008" y="2297"/>
            <a:chExt cx="1523" cy="1584"/>
          </a:xfrm>
        </p:grpSpPr>
        <p:sp>
          <p:nvSpPr>
            <p:cNvPr id="4202" name="Freeform 106"/>
            <p:cNvSpPr>
              <a:spLocks/>
            </p:cNvSpPr>
            <p:nvPr/>
          </p:nvSpPr>
          <p:spPr bwMode="auto">
            <a:xfrm>
              <a:off x="1667" y="2297"/>
              <a:ext cx="864" cy="1584"/>
            </a:xfrm>
            <a:custGeom>
              <a:avLst/>
              <a:gdLst/>
              <a:ahLst/>
              <a:cxnLst>
                <a:cxn ang="0">
                  <a:pos x="0" y="1776"/>
                </a:cxn>
                <a:cxn ang="0">
                  <a:pos x="336" y="1680"/>
                </a:cxn>
                <a:cxn ang="0">
                  <a:pos x="864" y="624"/>
                </a:cxn>
                <a:cxn ang="0">
                  <a:pos x="1104" y="0"/>
                </a:cxn>
              </a:cxnLst>
              <a:rect l="0" t="0" r="r" b="b"/>
              <a:pathLst>
                <a:path w="1104" h="1872">
                  <a:moveTo>
                    <a:pt x="0" y="1776"/>
                  </a:moveTo>
                  <a:cubicBezTo>
                    <a:pt x="96" y="1824"/>
                    <a:pt x="192" y="1872"/>
                    <a:pt x="336" y="1680"/>
                  </a:cubicBezTo>
                  <a:cubicBezTo>
                    <a:pt x="480" y="1488"/>
                    <a:pt x="736" y="904"/>
                    <a:pt x="864" y="624"/>
                  </a:cubicBezTo>
                  <a:cubicBezTo>
                    <a:pt x="992" y="344"/>
                    <a:pt x="1064" y="104"/>
                    <a:pt x="1104" y="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3" name="Freeform 107"/>
            <p:cNvSpPr>
              <a:spLocks/>
            </p:cNvSpPr>
            <p:nvPr/>
          </p:nvSpPr>
          <p:spPr bwMode="auto">
            <a:xfrm flipH="1">
              <a:off x="1008" y="2297"/>
              <a:ext cx="857" cy="1584"/>
            </a:xfrm>
            <a:custGeom>
              <a:avLst/>
              <a:gdLst/>
              <a:ahLst/>
              <a:cxnLst>
                <a:cxn ang="0">
                  <a:pos x="0" y="1776"/>
                </a:cxn>
                <a:cxn ang="0">
                  <a:pos x="336" y="1680"/>
                </a:cxn>
                <a:cxn ang="0">
                  <a:pos x="864" y="624"/>
                </a:cxn>
                <a:cxn ang="0">
                  <a:pos x="1104" y="0"/>
                </a:cxn>
              </a:cxnLst>
              <a:rect l="0" t="0" r="r" b="b"/>
              <a:pathLst>
                <a:path w="1104" h="1872">
                  <a:moveTo>
                    <a:pt x="0" y="1776"/>
                  </a:moveTo>
                  <a:cubicBezTo>
                    <a:pt x="96" y="1824"/>
                    <a:pt x="192" y="1872"/>
                    <a:pt x="336" y="1680"/>
                  </a:cubicBezTo>
                  <a:cubicBezTo>
                    <a:pt x="480" y="1488"/>
                    <a:pt x="736" y="904"/>
                    <a:pt x="864" y="624"/>
                  </a:cubicBezTo>
                  <a:cubicBezTo>
                    <a:pt x="992" y="344"/>
                    <a:pt x="1064" y="104"/>
                    <a:pt x="1104" y="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15" name="Group 119"/>
          <p:cNvGrpSpPr>
            <a:grpSpLocks/>
          </p:cNvGrpSpPr>
          <p:nvPr/>
        </p:nvGrpSpPr>
        <p:grpSpPr bwMode="auto">
          <a:xfrm>
            <a:off x="685800" y="6096000"/>
            <a:ext cx="4854575" cy="403225"/>
            <a:chOff x="432" y="3840"/>
            <a:chExt cx="3058" cy="254"/>
          </a:xfrm>
        </p:grpSpPr>
        <p:sp>
          <p:nvSpPr>
            <p:cNvPr id="4196" name="Line 100"/>
            <p:cNvSpPr>
              <a:spLocks noChangeShapeType="1"/>
            </p:cNvSpPr>
            <p:nvPr/>
          </p:nvSpPr>
          <p:spPr bwMode="auto">
            <a:xfrm>
              <a:off x="432" y="3840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5" name="Text Box 109"/>
            <p:cNvSpPr txBox="1">
              <a:spLocks noChangeArrowheads="1"/>
            </p:cNvSpPr>
            <p:nvPr/>
          </p:nvSpPr>
          <p:spPr bwMode="auto">
            <a:xfrm>
              <a:off x="3254" y="3863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k</a:t>
              </a:r>
              <a:r>
                <a:rPr lang="en-US"/>
                <a:t>x</a:t>
              </a:r>
              <a:endParaRPr lang="en-US" baseline="0"/>
            </a:p>
          </p:txBody>
        </p:sp>
      </p:grpSp>
      <p:grpSp>
        <p:nvGrpSpPr>
          <p:cNvPr id="4214" name="Group 118"/>
          <p:cNvGrpSpPr>
            <a:grpSpLocks/>
          </p:cNvGrpSpPr>
          <p:nvPr/>
        </p:nvGrpSpPr>
        <p:grpSpPr bwMode="auto">
          <a:xfrm>
            <a:off x="2819400" y="3200400"/>
            <a:ext cx="730250" cy="3276600"/>
            <a:chOff x="1776" y="2016"/>
            <a:chExt cx="460" cy="2064"/>
          </a:xfrm>
        </p:grpSpPr>
        <p:sp>
          <p:nvSpPr>
            <p:cNvPr id="4195" name="Line 99"/>
            <p:cNvSpPr>
              <a:spLocks noChangeShapeType="1"/>
            </p:cNvSpPr>
            <p:nvPr/>
          </p:nvSpPr>
          <p:spPr bwMode="auto">
            <a:xfrm>
              <a:off x="1776" y="2064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207" name="Object 111"/>
            <p:cNvGraphicFramePr>
              <a:graphicFrameLocks noChangeAspect="1"/>
            </p:cNvGraphicFramePr>
            <p:nvPr/>
          </p:nvGraphicFramePr>
          <p:xfrm>
            <a:off x="1824" y="2016"/>
            <a:ext cx="412" cy="412"/>
          </p:xfrm>
          <a:graphic>
            <a:graphicData uri="http://schemas.openxmlformats.org/presentationml/2006/ole">
              <p:oleObj spid="_x0000_s4207" name="Equation" r:id="rId10" imgW="431640" imgH="431640" progId="Equation.3">
                <p:embed/>
              </p:oleObj>
            </a:graphicData>
          </a:graphic>
        </p:graphicFrame>
      </p:grpSp>
      <p:sp>
        <p:nvSpPr>
          <p:cNvPr id="4208" name="Line 112"/>
          <p:cNvSpPr>
            <a:spLocks noChangeShapeType="1"/>
          </p:cNvSpPr>
          <p:nvPr/>
        </p:nvSpPr>
        <p:spPr bwMode="auto">
          <a:xfrm>
            <a:off x="3178175" y="5943600"/>
            <a:ext cx="0" cy="228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9" name="Line 113"/>
          <p:cNvSpPr>
            <a:spLocks noChangeShapeType="1"/>
          </p:cNvSpPr>
          <p:nvPr/>
        </p:nvSpPr>
        <p:spPr bwMode="auto">
          <a:xfrm>
            <a:off x="3352800" y="5943600"/>
            <a:ext cx="0" cy="228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10" name="Line 114"/>
          <p:cNvSpPr>
            <a:spLocks noChangeShapeType="1"/>
          </p:cNvSpPr>
          <p:nvPr/>
        </p:nvSpPr>
        <p:spPr bwMode="auto">
          <a:xfrm>
            <a:off x="3124200" y="5867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4211" name="Object 115"/>
          <p:cNvGraphicFramePr>
            <a:graphicFrameLocks noChangeAspect="1"/>
          </p:cNvGraphicFramePr>
          <p:nvPr/>
        </p:nvGraphicFramePr>
        <p:xfrm>
          <a:off x="3757613" y="5334000"/>
          <a:ext cx="866775" cy="538163"/>
        </p:xfrm>
        <a:graphic>
          <a:graphicData uri="http://schemas.openxmlformats.org/presentationml/2006/ole">
            <p:oleObj spid="_x0000_s4211" name="Equation" r:id="rId11" imgW="634680" imgH="393480" progId="Equation.3">
              <p:embed/>
            </p:oleObj>
          </a:graphicData>
        </a:graphic>
      </p:graphicFrame>
      <p:sp>
        <p:nvSpPr>
          <p:cNvPr id="4212" name="AutoShape 116"/>
          <p:cNvSpPr>
            <a:spLocks noChangeArrowheads="1"/>
          </p:cNvSpPr>
          <p:nvPr/>
        </p:nvSpPr>
        <p:spPr bwMode="auto">
          <a:xfrm rot="-4235183">
            <a:off x="990600" y="3581400"/>
            <a:ext cx="457200" cy="762000"/>
          </a:xfrm>
          <a:prstGeom prst="curvedRightArrow">
            <a:avLst>
              <a:gd name="adj1" fmla="val 33333"/>
              <a:gd name="adj2" fmla="val 6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3" name="Text Box 117"/>
          <p:cNvSpPr txBox="1">
            <a:spLocks noChangeArrowheads="1"/>
          </p:cNvSpPr>
          <p:nvPr/>
        </p:nvSpPr>
        <p:spPr bwMode="auto">
          <a:xfrm>
            <a:off x="136525" y="3236913"/>
            <a:ext cx="255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“free electron parabola”</a:t>
            </a:r>
          </a:p>
        </p:txBody>
      </p:sp>
      <p:sp>
        <p:nvSpPr>
          <p:cNvPr id="4218" name="Text Box 122"/>
          <p:cNvSpPr txBox="1">
            <a:spLocks noChangeArrowheads="1"/>
          </p:cNvSpPr>
          <p:nvPr/>
        </p:nvSpPr>
        <p:spPr bwMode="auto">
          <a:xfrm>
            <a:off x="5867400" y="59436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baseline="0">
                <a:solidFill>
                  <a:srgbClr val="FF0000"/>
                </a:solidFill>
              </a:rPr>
              <a:t>density of states</a:t>
            </a:r>
          </a:p>
        </p:txBody>
      </p:sp>
      <p:sp>
        <p:nvSpPr>
          <p:cNvPr id="4219" name="Text Box 123"/>
          <p:cNvSpPr txBox="1">
            <a:spLocks noChangeArrowheads="1"/>
          </p:cNvSpPr>
          <p:nvPr/>
        </p:nvSpPr>
        <p:spPr bwMode="auto">
          <a:xfrm>
            <a:off x="5867400" y="5486400"/>
            <a:ext cx="281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Remember the concept of</a:t>
            </a:r>
          </a:p>
        </p:txBody>
      </p:sp>
      <p:sp>
        <p:nvSpPr>
          <p:cNvPr id="4220" name="Line 124"/>
          <p:cNvSpPr>
            <a:spLocks noChangeShapeType="1"/>
          </p:cNvSpPr>
          <p:nvPr/>
        </p:nvSpPr>
        <p:spPr bwMode="auto">
          <a:xfrm>
            <a:off x="1752600" y="4143375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23" name="Line 127"/>
          <p:cNvSpPr>
            <a:spLocks noChangeShapeType="1"/>
          </p:cNvSpPr>
          <p:nvPr/>
        </p:nvSpPr>
        <p:spPr bwMode="auto">
          <a:xfrm>
            <a:off x="1752600" y="41148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24" name="Line 128"/>
          <p:cNvSpPr>
            <a:spLocks noChangeShapeType="1"/>
          </p:cNvSpPr>
          <p:nvPr/>
        </p:nvSpPr>
        <p:spPr bwMode="auto">
          <a:xfrm flipH="1">
            <a:off x="1981200" y="46482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25" name="Line 129"/>
          <p:cNvSpPr>
            <a:spLocks noChangeShapeType="1"/>
          </p:cNvSpPr>
          <p:nvPr/>
        </p:nvSpPr>
        <p:spPr bwMode="auto">
          <a:xfrm>
            <a:off x="1981200" y="46482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26" name="Line 130"/>
          <p:cNvSpPr>
            <a:spLocks noChangeShapeType="1"/>
          </p:cNvSpPr>
          <p:nvPr/>
        </p:nvSpPr>
        <p:spPr bwMode="auto">
          <a:xfrm>
            <a:off x="1790700" y="5943600"/>
            <a:ext cx="0" cy="228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27" name="Line 131"/>
          <p:cNvSpPr>
            <a:spLocks noChangeShapeType="1"/>
          </p:cNvSpPr>
          <p:nvPr/>
        </p:nvSpPr>
        <p:spPr bwMode="auto">
          <a:xfrm>
            <a:off x="1828800" y="5953125"/>
            <a:ext cx="0" cy="228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28" name="Line 132"/>
          <p:cNvSpPr>
            <a:spLocks noChangeShapeType="1"/>
          </p:cNvSpPr>
          <p:nvPr/>
        </p:nvSpPr>
        <p:spPr bwMode="auto">
          <a:xfrm>
            <a:off x="1866900" y="5953125"/>
            <a:ext cx="0" cy="228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29" name="Line 133"/>
          <p:cNvSpPr>
            <a:spLocks noChangeShapeType="1"/>
          </p:cNvSpPr>
          <p:nvPr/>
        </p:nvSpPr>
        <p:spPr bwMode="auto">
          <a:xfrm>
            <a:off x="1905000" y="5953125"/>
            <a:ext cx="0" cy="228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30" name="Line 134"/>
          <p:cNvSpPr>
            <a:spLocks noChangeShapeType="1"/>
          </p:cNvSpPr>
          <p:nvPr/>
        </p:nvSpPr>
        <p:spPr bwMode="auto">
          <a:xfrm>
            <a:off x="1943100" y="5953125"/>
            <a:ext cx="0" cy="228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4232" name="Object 136"/>
          <p:cNvGraphicFramePr>
            <a:graphicFrameLocks noChangeAspect="1"/>
          </p:cNvGraphicFramePr>
          <p:nvPr/>
        </p:nvGraphicFramePr>
        <p:xfrm>
          <a:off x="2906713" y="4256088"/>
          <a:ext cx="403225" cy="312737"/>
        </p:xfrm>
        <a:graphic>
          <a:graphicData uri="http://schemas.openxmlformats.org/presentationml/2006/ole">
            <p:oleObj spid="_x0000_s4232" name="Equation" r:id="rId12" imgW="228600" imgH="177480" progId="Equation.3">
              <p:embed/>
            </p:oleObj>
          </a:graphicData>
        </a:graphic>
      </p:graphicFrame>
      <p:grpSp>
        <p:nvGrpSpPr>
          <p:cNvPr id="4235" name="Group 139"/>
          <p:cNvGrpSpPr>
            <a:grpSpLocks/>
          </p:cNvGrpSpPr>
          <p:nvPr/>
        </p:nvGrpSpPr>
        <p:grpSpPr bwMode="auto">
          <a:xfrm>
            <a:off x="1295400" y="6096000"/>
            <a:ext cx="1238250" cy="641350"/>
            <a:chOff x="816" y="3840"/>
            <a:chExt cx="780" cy="404"/>
          </a:xfrm>
        </p:grpSpPr>
        <p:sp>
          <p:nvSpPr>
            <p:cNvPr id="4233" name="Text Box 137"/>
            <p:cNvSpPr txBox="1">
              <a:spLocks noChangeArrowheads="1"/>
            </p:cNvSpPr>
            <p:nvPr/>
          </p:nvSpPr>
          <p:spPr bwMode="auto">
            <a:xfrm>
              <a:off x="816" y="3840"/>
              <a:ext cx="78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# of states</a:t>
              </a:r>
            </a:p>
            <a:p>
              <a:r>
                <a:rPr lang="en-US" baseline="0"/>
                <a:t>in </a:t>
              </a:r>
            </a:p>
          </p:txBody>
        </p:sp>
        <p:graphicFrame>
          <p:nvGraphicFramePr>
            <p:cNvPr id="4234" name="Object 138"/>
            <p:cNvGraphicFramePr>
              <a:graphicFrameLocks noChangeAspect="1"/>
            </p:cNvGraphicFramePr>
            <p:nvPr/>
          </p:nvGraphicFramePr>
          <p:xfrm>
            <a:off x="1056" y="4068"/>
            <a:ext cx="528" cy="151"/>
          </p:xfrm>
          <a:graphic>
            <a:graphicData uri="http://schemas.openxmlformats.org/presentationml/2006/ole">
              <p:oleObj spid="_x0000_s4234" name="Equation" r:id="rId13" imgW="711000" imgH="203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C -0.06163 0.0831 -0.12326 0.16667 -0.14791 0.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3" presetClass="emph" presetSubtype="10" accel="50000" decel="5000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32" dur="2000" fill="hold"/>
                                        <p:tgtEl>
                                          <p:spTgt spid="4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000"/>
                            </p:stCondLst>
                            <p:childTnLst>
                              <p:par>
                                <p:cTn id="137" presetID="3" presetClass="emph" presetSubtype="10" autoRev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38" dur="2000" fill="hold"/>
                                        <p:tgtEl>
                                          <p:spTgt spid="4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500"/>
                            </p:stCondLst>
                            <p:childTnLst>
                              <p:par>
                                <p:cTn id="1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000"/>
                            </p:stCondLst>
                            <p:childTnLst>
                              <p:par>
                                <p:cTn id="1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500"/>
                            </p:stCondLst>
                            <p:childTnLst>
                              <p:par>
                                <p:cTn id="1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00"/>
                            </p:stCondLst>
                            <p:childTnLst>
                              <p:par>
                                <p:cTn id="1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0"/>
                            </p:stCondLst>
                            <p:childTnLst>
                              <p:par>
                                <p:cTn id="1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2" grpId="0" animBg="1"/>
      <p:bldP spid="4156" grpId="0"/>
      <p:bldP spid="4159" grpId="0" animBg="1"/>
      <p:bldP spid="4160" grpId="0"/>
      <p:bldP spid="4161" grpId="0" animBg="1"/>
      <p:bldP spid="4162" grpId="0"/>
      <p:bldP spid="4181" grpId="0"/>
      <p:bldP spid="4188" grpId="0" animBg="1"/>
      <p:bldP spid="4189" grpId="0" animBg="1"/>
      <p:bldP spid="4190" grpId="0" animBg="1"/>
      <p:bldP spid="4208" grpId="0" animBg="1"/>
      <p:bldP spid="4209" grpId="0" animBg="1"/>
      <p:bldP spid="4210" grpId="0" animBg="1"/>
      <p:bldP spid="4212" grpId="0" animBg="1"/>
      <p:bldP spid="4213" grpId="0"/>
      <p:bldP spid="4218" grpId="1"/>
      <p:bldP spid="4218" grpId="2"/>
      <p:bldP spid="4219" grpId="0"/>
      <p:bldP spid="4219" grpId="1"/>
      <p:bldP spid="4220" grpId="0" animBg="1"/>
      <p:bldP spid="4223" grpId="0" animBg="1"/>
      <p:bldP spid="4224" grpId="0" animBg="1"/>
      <p:bldP spid="4225" grpId="0" animBg="1"/>
      <p:bldP spid="4226" grpId="0" animBg="1"/>
      <p:bldP spid="4227" grpId="0" animBg="1"/>
      <p:bldP spid="4228" grpId="0" animBg="1"/>
      <p:bldP spid="4229" grpId="0" animBg="1"/>
      <p:bldP spid="42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4419600" y="4114800"/>
            <a:ext cx="2362200" cy="609600"/>
          </a:xfrm>
          <a:prstGeom prst="rect">
            <a:avLst/>
          </a:prstGeom>
          <a:solidFill>
            <a:srgbClr val="3366FF">
              <a:alpha val="35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64" name="Object 44"/>
          <p:cNvGraphicFramePr>
            <a:graphicFrameLocks noChangeAspect="1"/>
          </p:cNvGraphicFramePr>
          <p:nvPr/>
        </p:nvGraphicFramePr>
        <p:xfrm>
          <a:off x="3989388" y="2133600"/>
          <a:ext cx="3395662" cy="390525"/>
        </p:xfrm>
        <a:graphic>
          <a:graphicData uri="http://schemas.openxmlformats.org/presentationml/2006/ole">
            <p:oleObj spid="_x0000_s5164" name="Equation" r:id="rId4" imgW="1765080" imgH="203040" progId="Equation.3">
              <p:embed/>
            </p:oleObj>
          </a:graphicData>
        </a:graphic>
      </p:graphicFrame>
      <p:sp>
        <p:nvSpPr>
          <p:cNvPr id="5170" name="Oval 50"/>
          <p:cNvSpPr>
            <a:spLocks noChangeArrowheads="1"/>
          </p:cNvSpPr>
          <p:nvPr/>
        </p:nvSpPr>
        <p:spPr bwMode="auto">
          <a:xfrm>
            <a:off x="6648450" y="2162175"/>
            <a:ext cx="304800" cy="304800"/>
          </a:xfrm>
          <a:prstGeom prst="ellipse">
            <a:avLst/>
          </a:prstGeom>
          <a:solidFill>
            <a:srgbClr val="3366FF">
              <a:alpha val="67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9" name="Oval 49"/>
          <p:cNvSpPr>
            <a:spLocks noChangeArrowheads="1"/>
          </p:cNvSpPr>
          <p:nvPr/>
        </p:nvSpPr>
        <p:spPr bwMode="auto">
          <a:xfrm>
            <a:off x="5886450" y="2162175"/>
            <a:ext cx="304800" cy="304800"/>
          </a:xfrm>
          <a:prstGeom prst="ellipse">
            <a:avLst/>
          </a:prstGeom>
          <a:solidFill>
            <a:srgbClr val="3366FF">
              <a:alpha val="67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8" name="Oval 48"/>
          <p:cNvSpPr>
            <a:spLocks noChangeArrowheads="1"/>
          </p:cNvSpPr>
          <p:nvPr/>
        </p:nvSpPr>
        <p:spPr bwMode="auto">
          <a:xfrm>
            <a:off x="5105400" y="2162175"/>
            <a:ext cx="304800" cy="304800"/>
          </a:xfrm>
          <a:prstGeom prst="ellipse">
            <a:avLst/>
          </a:prstGeom>
          <a:solidFill>
            <a:srgbClr val="3366FF">
              <a:alpha val="67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7" name="Oval 47"/>
          <p:cNvSpPr>
            <a:spLocks noChangeArrowheads="1"/>
          </p:cNvSpPr>
          <p:nvPr/>
        </p:nvSpPr>
        <p:spPr bwMode="auto">
          <a:xfrm>
            <a:off x="4343400" y="2171700"/>
            <a:ext cx="304800" cy="304800"/>
          </a:xfrm>
          <a:prstGeom prst="ellipse">
            <a:avLst/>
          </a:prstGeom>
          <a:solidFill>
            <a:srgbClr val="3366FF">
              <a:alpha val="67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4267200" y="4278313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4800600" y="4202113"/>
            <a:ext cx="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4581525" y="4354513"/>
          <a:ext cx="590550" cy="346075"/>
        </p:xfrm>
        <a:graphic>
          <a:graphicData uri="http://schemas.openxmlformats.org/presentationml/2006/ole">
            <p:oleObj spid="_x0000_s5129" name="Equation" r:id="rId5" imgW="368280" imgH="215640" progId="Equation.3">
              <p:embed/>
            </p:oleObj>
          </a:graphicData>
        </a:graphic>
      </p:graphicFrame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5334000" y="4202113"/>
            <a:ext cx="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5216525" y="4356100"/>
          <a:ext cx="628650" cy="346075"/>
        </p:xfrm>
        <a:graphic>
          <a:graphicData uri="http://schemas.openxmlformats.org/presentationml/2006/ole">
            <p:oleObj spid="_x0000_s5131" name="Equation" r:id="rId6" imgW="393480" imgH="215640" progId="Equation.3">
              <p:embed/>
            </p:oleObj>
          </a:graphicData>
        </a:graphic>
      </p:graphicFrame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5867400" y="4202113"/>
            <a:ext cx="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6400800" y="4202113"/>
            <a:ext cx="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7059613" y="4395788"/>
          <a:ext cx="223837" cy="263525"/>
        </p:xfrm>
        <a:graphic>
          <a:graphicData uri="http://schemas.openxmlformats.org/presentationml/2006/ole">
            <p:oleObj spid="_x0000_s5134" name="Equation" r:id="rId7" imgW="139680" imgH="164880" progId="Equation.3">
              <p:embed/>
            </p:oleObj>
          </a:graphicData>
        </a:graphic>
      </p:graphicFrame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4614863" y="3135313"/>
            <a:ext cx="381000" cy="1173162"/>
            <a:chOff x="4464" y="344"/>
            <a:chExt cx="487" cy="739"/>
          </a:xfrm>
        </p:grpSpPr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4464" y="344"/>
              <a:ext cx="288" cy="728"/>
            </a:xfrm>
            <a:custGeom>
              <a:avLst/>
              <a:gdLst/>
              <a:ahLst/>
              <a:cxnLst>
                <a:cxn ang="0">
                  <a:pos x="0" y="712"/>
                </a:cxn>
                <a:cxn ang="0">
                  <a:pos x="144" y="616"/>
                </a:cxn>
                <a:cxn ang="0">
                  <a:pos x="240" y="40"/>
                </a:cxn>
                <a:cxn ang="0">
                  <a:pos x="288" y="376"/>
                </a:cxn>
              </a:cxnLst>
              <a:rect l="0" t="0" r="r" b="b"/>
              <a:pathLst>
                <a:path w="288" h="728">
                  <a:moveTo>
                    <a:pt x="0" y="712"/>
                  </a:moveTo>
                  <a:cubicBezTo>
                    <a:pt x="52" y="720"/>
                    <a:pt x="104" y="728"/>
                    <a:pt x="144" y="616"/>
                  </a:cubicBezTo>
                  <a:cubicBezTo>
                    <a:pt x="184" y="504"/>
                    <a:pt x="216" y="80"/>
                    <a:pt x="240" y="40"/>
                  </a:cubicBezTo>
                  <a:cubicBezTo>
                    <a:pt x="264" y="0"/>
                    <a:pt x="276" y="188"/>
                    <a:pt x="288" y="3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 flipH="1">
              <a:off x="4663" y="355"/>
              <a:ext cx="288" cy="728"/>
            </a:xfrm>
            <a:custGeom>
              <a:avLst/>
              <a:gdLst/>
              <a:ahLst/>
              <a:cxnLst>
                <a:cxn ang="0">
                  <a:pos x="0" y="712"/>
                </a:cxn>
                <a:cxn ang="0">
                  <a:pos x="144" y="616"/>
                </a:cxn>
                <a:cxn ang="0">
                  <a:pos x="240" y="40"/>
                </a:cxn>
                <a:cxn ang="0">
                  <a:pos x="288" y="376"/>
                </a:cxn>
              </a:cxnLst>
              <a:rect l="0" t="0" r="r" b="b"/>
              <a:pathLst>
                <a:path w="288" h="728">
                  <a:moveTo>
                    <a:pt x="0" y="712"/>
                  </a:moveTo>
                  <a:cubicBezTo>
                    <a:pt x="52" y="720"/>
                    <a:pt x="104" y="728"/>
                    <a:pt x="144" y="616"/>
                  </a:cubicBezTo>
                  <a:cubicBezTo>
                    <a:pt x="184" y="504"/>
                    <a:pt x="216" y="80"/>
                    <a:pt x="240" y="40"/>
                  </a:cubicBezTo>
                  <a:cubicBezTo>
                    <a:pt x="264" y="0"/>
                    <a:pt x="276" y="188"/>
                    <a:pt x="288" y="3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5172075" y="3124200"/>
            <a:ext cx="381000" cy="1173163"/>
            <a:chOff x="4464" y="344"/>
            <a:chExt cx="487" cy="739"/>
          </a:xfrm>
        </p:grpSpPr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4464" y="344"/>
              <a:ext cx="288" cy="728"/>
            </a:xfrm>
            <a:custGeom>
              <a:avLst/>
              <a:gdLst/>
              <a:ahLst/>
              <a:cxnLst>
                <a:cxn ang="0">
                  <a:pos x="0" y="712"/>
                </a:cxn>
                <a:cxn ang="0">
                  <a:pos x="144" y="616"/>
                </a:cxn>
                <a:cxn ang="0">
                  <a:pos x="240" y="40"/>
                </a:cxn>
                <a:cxn ang="0">
                  <a:pos x="288" y="376"/>
                </a:cxn>
              </a:cxnLst>
              <a:rect l="0" t="0" r="r" b="b"/>
              <a:pathLst>
                <a:path w="288" h="728">
                  <a:moveTo>
                    <a:pt x="0" y="712"/>
                  </a:moveTo>
                  <a:cubicBezTo>
                    <a:pt x="52" y="720"/>
                    <a:pt x="104" y="728"/>
                    <a:pt x="144" y="616"/>
                  </a:cubicBezTo>
                  <a:cubicBezTo>
                    <a:pt x="184" y="504"/>
                    <a:pt x="216" y="80"/>
                    <a:pt x="240" y="40"/>
                  </a:cubicBezTo>
                  <a:cubicBezTo>
                    <a:pt x="264" y="0"/>
                    <a:pt x="276" y="188"/>
                    <a:pt x="288" y="3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 flipH="1">
              <a:off x="4663" y="355"/>
              <a:ext cx="288" cy="728"/>
            </a:xfrm>
            <a:custGeom>
              <a:avLst/>
              <a:gdLst/>
              <a:ahLst/>
              <a:cxnLst>
                <a:cxn ang="0">
                  <a:pos x="0" y="712"/>
                </a:cxn>
                <a:cxn ang="0">
                  <a:pos x="144" y="616"/>
                </a:cxn>
                <a:cxn ang="0">
                  <a:pos x="240" y="40"/>
                </a:cxn>
                <a:cxn ang="0">
                  <a:pos x="288" y="376"/>
                </a:cxn>
              </a:cxnLst>
              <a:rect l="0" t="0" r="r" b="b"/>
              <a:pathLst>
                <a:path w="288" h="728">
                  <a:moveTo>
                    <a:pt x="0" y="712"/>
                  </a:moveTo>
                  <a:cubicBezTo>
                    <a:pt x="52" y="720"/>
                    <a:pt x="104" y="728"/>
                    <a:pt x="144" y="616"/>
                  </a:cubicBezTo>
                  <a:cubicBezTo>
                    <a:pt x="184" y="504"/>
                    <a:pt x="216" y="80"/>
                    <a:pt x="240" y="40"/>
                  </a:cubicBezTo>
                  <a:cubicBezTo>
                    <a:pt x="264" y="0"/>
                    <a:pt x="276" y="188"/>
                    <a:pt x="288" y="3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5694363" y="3135313"/>
            <a:ext cx="381000" cy="1173162"/>
            <a:chOff x="4464" y="344"/>
            <a:chExt cx="487" cy="739"/>
          </a:xfrm>
        </p:grpSpPr>
        <p:sp>
          <p:nvSpPr>
            <p:cNvPr id="5142" name="Freeform 22"/>
            <p:cNvSpPr>
              <a:spLocks/>
            </p:cNvSpPr>
            <p:nvPr/>
          </p:nvSpPr>
          <p:spPr bwMode="auto">
            <a:xfrm>
              <a:off x="4464" y="344"/>
              <a:ext cx="288" cy="728"/>
            </a:xfrm>
            <a:custGeom>
              <a:avLst/>
              <a:gdLst/>
              <a:ahLst/>
              <a:cxnLst>
                <a:cxn ang="0">
                  <a:pos x="0" y="712"/>
                </a:cxn>
                <a:cxn ang="0">
                  <a:pos x="144" y="616"/>
                </a:cxn>
                <a:cxn ang="0">
                  <a:pos x="240" y="40"/>
                </a:cxn>
                <a:cxn ang="0">
                  <a:pos x="288" y="376"/>
                </a:cxn>
              </a:cxnLst>
              <a:rect l="0" t="0" r="r" b="b"/>
              <a:pathLst>
                <a:path w="288" h="728">
                  <a:moveTo>
                    <a:pt x="0" y="712"/>
                  </a:moveTo>
                  <a:cubicBezTo>
                    <a:pt x="52" y="720"/>
                    <a:pt x="104" y="728"/>
                    <a:pt x="144" y="616"/>
                  </a:cubicBezTo>
                  <a:cubicBezTo>
                    <a:pt x="184" y="504"/>
                    <a:pt x="216" y="80"/>
                    <a:pt x="240" y="40"/>
                  </a:cubicBezTo>
                  <a:cubicBezTo>
                    <a:pt x="264" y="0"/>
                    <a:pt x="276" y="188"/>
                    <a:pt x="288" y="3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auto">
            <a:xfrm flipH="1">
              <a:off x="4663" y="355"/>
              <a:ext cx="288" cy="728"/>
            </a:xfrm>
            <a:custGeom>
              <a:avLst/>
              <a:gdLst/>
              <a:ahLst/>
              <a:cxnLst>
                <a:cxn ang="0">
                  <a:pos x="0" y="712"/>
                </a:cxn>
                <a:cxn ang="0">
                  <a:pos x="144" y="616"/>
                </a:cxn>
                <a:cxn ang="0">
                  <a:pos x="240" y="40"/>
                </a:cxn>
                <a:cxn ang="0">
                  <a:pos x="288" y="376"/>
                </a:cxn>
              </a:cxnLst>
              <a:rect l="0" t="0" r="r" b="b"/>
              <a:pathLst>
                <a:path w="288" h="728">
                  <a:moveTo>
                    <a:pt x="0" y="712"/>
                  </a:moveTo>
                  <a:cubicBezTo>
                    <a:pt x="52" y="720"/>
                    <a:pt x="104" y="728"/>
                    <a:pt x="144" y="616"/>
                  </a:cubicBezTo>
                  <a:cubicBezTo>
                    <a:pt x="184" y="504"/>
                    <a:pt x="216" y="80"/>
                    <a:pt x="240" y="40"/>
                  </a:cubicBezTo>
                  <a:cubicBezTo>
                    <a:pt x="264" y="0"/>
                    <a:pt x="276" y="188"/>
                    <a:pt x="288" y="3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44" name="Group 24"/>
          <p:cNvGrpSpPr>
            <a:grpSpLocks/>
          </p:cNvGrpSpPr>
          <p:nvPr/>
        </p:nvGrpSpPr>
        <p:grpSpPr bwMode="auto">
          <a:xfrm>
            <a:off x="6215063" y="3124200"/>
            <a:ext cx="381000" cy="1173163"/>
            <a:chOff x="4464" y="344"/>
            <a:chExt cx="487" cy="739"/>
          </a:xfrm>
        </p:grpSpPr>
        <p:sp>
          <p:nvSpPr>
            <p:cNvPr id="5145" name="Freeform 25"/>
            <p:cNvSpPr>
              <a:spLocks/>
            </p:cNvSpPr>
            <p:nvPr/>
          </p:nvSpPr>
          <p:spPr bwMode="auto">
            <a:xfrm>
              <a:off x="4464" y="344"/>
              <a:ext cx="288" cy="728"/>
            </a:xfrm>
            <a:custGeom>
              <a:avLst/>
              <a:gdLst/>
              <a:ahLst/>
              <a:cxnLst>
                <a:cxn ang="0">
                  <a:pos x="0" y="712"/>
                </a:cxn>
                <a:cxn ang="0">
                  <a:pos x="144" y="616"/>
                </a:cxn>
                <a:cxn ang="0">
                  <a:pos x="240" y="40"/>
                </a:cxn>
                <a:cxn ang="0">
                  <a:pos x="288" y="376"/>
                </a:cxn>
              </a:cxnLst>
              <a:rect l="0" t="0" r="r" b="b"/>
              <a:pathLst>
                <a:path w="288" h="728">
                  <a:moveTo>
                    <a:pt x="0" y="712"/>
                  </a:moveTo>
                  <a:cubicBezTo>
                    <a:pt x="52" y="720"/>
                    <a:pt x="104" y="728"/>
                    <a:pt x="144" y="616"/>
                  </a:cubicBezTo>
                  <a:cubicBezTo>
                    <a:pt x="184" y="504"/>
                    <a:pt x="216" y="80"/>
                    <a:pt x="240" y="40"/>
                  </a:cubicBezTo>
                  <a:cubicBezTo>
                    <a:pt x="264" y="0"/>
                    <a:pt x="276" y="188"/>
                    <a:pt x="288" y="3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 flipH="1">
              <a:off x="4663" y="355"/>
              <a:ext cx="288" cy="728"/>
            </a:xfrm>
            <a:custGeom>
              <a:avLst/>
              <a:gdLst/>
              <a:ahLst/>
              <a:cxnLst>
                <a:cxn ang="0">
                  <a:pos x="0" y="712"/>
                </a:cxn>
                <a:cxn ang="0">
                  <a:pos x="144" y="616"/>
                </a:cxn>
                <a:cxn ang="0">
                  <a:pos x="240" y="40"/>
                </a:cxn>
                <a:cxn ang="0">
                  <a:pos x="288" y="376"/>
                </a:cxn>
              </a:cxnLst>
              <a:rect l="0" t="0" r="r" b="b"/>
              <a:pathLst>
                <a:path w="288" h="728">
                  <a:moveTo>
                    <a:pt x="0" y="712"/>
                  </a:moveTo>
                  <a:cubicBezTo>
                    <a:pt x="52" y="720"/>
                    <a:pt x="104" y="728"/>
                    <a:pt x="144" y="616"/>
                  </a:cubicBezTo>
                  <a:cubicBezTo>
                    <a:pt x="184" y="504"/>
                    <a:pt x="216" y="80"/>
                    <a:pt x="240" y="40"/>
                  </a:cubicBezTo>
                  <a:cubicBezTo>
                    <a:pt x="264" y="0"/>
                    <a:pt x="276" y="188"/>
                    <a:pt x="288" y="3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3505200" y="3048000"/>
            <a:ext cx="990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49" name="Object 29"/>
          <p:cNvGraphicFramePr>
            <a:graphicFrameLocks noChangeAspect="1"/>
          </p:cNvGraphicFramePr>
          <p:nvPr/>
        </p:nvGraphicFramePr>
        <p:xfrm>
          <a:off x="3587750" y="3124200"/>
          <a:ext cx="787400" cy="215900"/>
        </p:xfrm>
        <a:graphic>
          <a:graphicData uri="http://schemas.openxmlformats.org/presentationml/2006/ole">
            <p:oleObj spid="_x0000_s5149" name="Equation" r:id="rId8" imgW="787320" imgH="215640" progId="Equation.3">
              <p:embed/>
            </p:oleObj>
          </a:graphicData>
        </a:graphic>
      </p:graphicFrame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4495800" y="3352800"/>
            <a:ext cx="304800" cy="315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5151" name="Object 31"/>
          <p:cNvGraphicFramePr>
            <a:graphicFrameLocks noChangeAspect="1"/>
          </p:cNvGraphicFramePr>
          <p:nvPr/>
        </p:nvGraphicFramePr>
        <p:xfrm>
          <a:off x="4600575" y="3124200"/>
          <a:ext cx="428625" cy="1200150"/>
        </p:xfrm>
        <a:graphic>
          <a:graphicData uri="http://schemas.openxmlformats.org/presentationml/2006/ole">
            <p:oleObj spid="_x0000_s5151" name="Photo Editor Photo" r:id="rId9" imgW="428798" imgH="1200318" progId="">
              <p:embed/>
            </p:oleObj>
          </a:graphicData>
        </a:graphic>
      </p:graphicFrame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136525" y="265113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1. approach</a:t>
            </a:r>
          </a:p>
        </p:txBody>
      </p:sp>
      <p:sp>
        <p:nvSpPr>
          <p:cNvPr id="5154" name="AutoShape 34"/>
          <p:cNvSpPr>
            <a:spLocks noChangeArrowheads="1"/>
          </p:cNvSpPr>
          <p:nvPr/>
        </p:nvSpPr>
        <p:spPr bwMode="auto">
          <a:xfrm>
            <a:off x="1524000" y="352425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1885950" y="271463"/>
            <a:ext cx="647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 dirty="0"/>
              <a:t>use the technique already applied for phonon density of states</a:t>
            </a:r>
          </a:p>
        </p:txBody>
      </p:sp>
      <p:graphicFrame>
        <p:nvGraphicFramePr>
          <p:cNvPr id="5156" name="Object 36"/>
          <p:cNvGraphicFramePr>
            <a:graphicFrameLocks noChangeAspect="1"/>
          </p:cNvGraphicFramePr>
          <p:nvPr/>
        </p:nvGraphicFramePr>
        <p:xfrm>
          <a:off x="2971800" y="920750"/>
          <a:ext cx="2362200" cy="679450"/>
        </p:xfrm>
        <a:graphic>
          <a:graphicData uri="http://schemas.openxmlformats.org/presentationml/2006/ole">
            <p:oleObj spid="_x0000_s5156" name="Equation" r:id="rId10" imgW="1371600" imgH="393480" progId="Equation.3">
              <p:embed/>
            </p:oleObj>
          </a:graphicData>
        </a:graphic>
      </p:graphicFrame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4419600" y="48768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5161" name="Object 41"/>
          <p:cNvGraphicFramePr>
            <a:graphicFrameLocks noChangeAspect="1"/>
          </p:cNvGraphicFramePr>
          <p:nvPr/>
        </p:nvGraphicFramePr>
        <p:xfrm>
          <a:off x="5257800" y="5014913"/>
          <a:ext cx="425450" cy="290512"/>
        </p:xfrm>
        <a:graphic>
          <a:graphicData uri="http://schemas.openxmlformats.org/presentationml/2006/ole">
            <p:oleObj spid="_x0000_s5161" name="Equation" r:id="rId11" imgW="241200" imgH="164880" progId="Equation.3">
              <p:embed/>
            </p:oleObj>
          </a:graphicData>
        </a:graphic>
      </p:graphicFrame>
      <p:graphicFrame>
        <p:nvGraphicFramePr>
          <p:cNvPr id="5162" name="Object 42"/>
          <p:cNvGraphicFramePr>
            <a:graphicFrameLocks noChangeAspect="1"/>
          </p:cNvGraphicFramePr>
          <p:nvPr/>
        </p:nvGraphicFramePr>
        <p:xfrm>
          <a:off x="552450" y="1933575"/>
          <a:ext cx="1209675" cy="855663"/>
        </p:xfrm>
        <a:graphic>
          <a:graphicData uri="http://schemas.openxmlformats.org/presentationml/2006/ole">
            <p:oleObj spid="_x0000_s5162" name="Equation" r:id="rId12" imgW="736560" imgH="520560" progId="Equation.3">
              <p:embed/>
            </p:oleObj>
          </a:graphicData>
        </a:graphic>
      </p:graphicFrame>
      <p:graphicFrame>
        <p:nvGraphicFramePr>
          <p:cNvPr id="5163" name="Object 43"/>
          <p:cNvGraphicFramePr>
            <a:graphicFrameLocks noChangeAspect="1"/>
          </p:cNvGraphicFramePr>
          <p:nvPr/>
        </p:nvGraphicFramePr>
        <p:xfrm>
          <a:off x="1905000" y="1981200"/>
          <a:ext cx="2133600" cy="754063"/>
        </p:xfrm>
        <a:graphic>
          <a:graphicData uri="http://schemas.openxmlformats.org/presentationml/2006/ole">
            <p:oleObj spid="_x0000_s5163" name="Equation" r:id="rId13" imgW="1473120" imgH="520560" progId="Equation.3">
              <p:embed/>
            </p:oleObj>
          </a:graphicData>
        </a:graphic>
      </p:graphicFrame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2743200" y="685800"/>
            <a:ext cx="2895600" cy="10668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1" name="Line 51"/>
          <p:cNvSpPr>
            <a:spLocks noChangeShapeType="1"/>
          </p:cNvSpPr>
          <p:nvPr/>
        </p:nvSpPr>
        <p:spPr bwMode="auto">
          <a:xfrm>
            <a:off x="4572000" y="2514600"/>
            <a:ext cx="228600" cy="60960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>
            <a:off x="5257800" y="2514600"/>
            <a:ext cx="76200" cy="60960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73" name="Line 53"/>
          <p:cNvSpPr>
            <a:spLocks noChangeShapeType="1"/>
          </p:cNvSpPr>
          <p:nvPr/>
        </p:nvSpPr>
        <p:spPr bwMode="auto">
          <a:xfrm flipH="1">
            <a:off x="5943600" y="2514600"/>
            <a:ext cx="76200" cy="60960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74" name="Line 54"/>
          <p:cNvSpPr>
            <a:spLocks noChangeShapeType="1"/>
          </p:cNvSpPr>
          <p:nvPr/>
        </p:nvSpPr>
        <p:spPr bwMode="auto">
          <a:xfrm flipH="1">
            <a:off x="6477000" y="2514600"/>
            <a:ext cx="228600" cy="68580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178" name="Group 58"/>
          <p:cNvGrpSpPr>
            <a:grpSpLocks/>
          </p:cNvGrpSpPr>
          <p:nvPr/>
        </p:nvGrpSpPr>
        <p:grpSpPr bwMode="auto">
          <a:xfrm>
            <a:off x="5715000" y="904875"/>
            <a:ext cx="3498850" cy="833438"/>
            <a:chOff x="3600" y="570"/>
            <a:chExt cx="2204" cy="525"/>
          </a:xfrm>
        </p:grpSpPr>
        <p:sp>
          <p:nvSpPr>
            <p:cNvPr id="5175" name="Text Box 55"/>
            <p:cNvSpPr txBox="1">
              <a:spLocks noChangeArrowheads="1"/>
            </p:cNvSpPr>
            <p:nvPr/>
          </p:nvSpPr>
          <p:spPr bwMode="auto">
            <a:xfrm>
              <a:off x="3600" y="599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where </a:t>
              </a:r>
            </a:p>
          </p:txBody>
        </p:sp>
        <p:graphicFrame>
          <p:nvGraphicFramePr>
            <p:cNvPr id="5176" name="Object 56"/>
            <p:cNvGraphicFramePr>
              <a:graphicFrameLocks noChangeAspect="1"/>
            </p:cNvGraphicFramePr>
            <p:nvPr/>
          </p:nvGraphicFramePr>
          <p:xfrm>
            <a:off x="4128" y="570"/>
            <a:ext cx="768" cy="309"/>
          </p:xfrm>
          <a:graphic>
            <a:graphicData uri="http://schemas.openxmlformats.org/presentationml/2006/ole">
              <p:oleObj spid="_x0000_s5176" name="Equation" r:id="rId14" imgW="977760" imgH="393480" progId="Equation.3">
                <p:embed/>
              </p:oleObj>
            </a:graphicData>
          </a:graphic>
        </p:graphicFrame>
        <p:sp>
          <p:nvSpPr>
            <p:cNvPr id="5177" name="Text Box 57"/>
            <p:cNvSpPr txBox="1">
              <a:spLocks noChangeArrowheads="1"/>
            </p:cNvSpPr>
            <p:nvPr/>
          </p:nvSpPr>
          <p:spPr bwMode="auto">
            <a:xfrm>
              <a:off x="3600" y="864"/>
              <a:ext cx="2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Density of states per unit volume</a:t>
              </a:r>
            </a:p>
          </p:txBody>
        </p:sp>
      </p:grpSp>
      <p:sp>
        <p:nvSpPr>
          <p:cNvPr id="49" name="Text Box 35"/>
          <p:cNvSpPr txBox="1">
            <a:spLocks noChangeArrowheads="1"/>
          </p:cNvSpPr>
          <p:nvPr/>
        </p:nvSpPr>
        <p:spPr bwMode="auto">
          <a:xfrm>
            <a:off x="228600" y="5410200"/>
            <a:ext cx="8686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aseline="0" dirty="0" smtClean="0">
                <a:solidFill>
                  <a:srgbClr val="00B050"/>
                </a:solidFill>
              </a:rPr>
              <a:t>Because I copy this part of the lecture from my solid state slides, I use E as the single particle energy.</a:t>
            </a:r>
          </a:p>
          <a:p>
            <a:r>
              <a:rPr lang="en-US" sz="1600" baseline="0" dirty="0" smtClean="0">
                <a:solidFill>
                  <a:srgbClr val="00B050"/>
                </a:solidFill>
              </a:rPr>
              <a:t> </a:t>
            </a:r>
            <a:r>
              <a:rPr lang="en-US" sz="1600" baseline="0" dirty="0" smtClean="0">
                <a:solidFill>
                  <a:srgbClr val="00B050"/>
                </a:solidFill>
              </a:rPr>
              <a:t>I</a:t>
            </a:r>
            <a:r>
              <a:rPr lang="en-US" sz="1600" baseline="0" dirty="0" smtClean="0">
                <a:solidFill>
                  <a:srgbClr val="00B050"/>
                </a:solidFill>
              </a:rPr>
              <a:t>n our stat. </a:t>
            </a:r>
            <a:r>
              <a:rPr lang="en-US" sz="1600" baseline="0" dirty="0" smtClean="0">
                <a:solidFill>
                  <a:srgbClr val="00B050"/>
                </a:solidFill>
              </a:rPr>
              <a:t>phys.</a:t>
            </a:r>
            <a:r>
              <a:rPr lang="en-US" sz="1600" baseline="0" dirty="0" smtClean="0">
                <a:solidFill>
                  <a:srgbClr val="00B050"/>
                </a:solidFill>
              </a:rPr>
              <a:t> lecture we labeled the single particle energy  </a:t>
            </a:r>
            <a:r>
              <a:rPr lang="en-US" sz="1600" baseline="0" dirty="0" smtClean="0">
                <a:solidFill>
                  <a:srgbClr val="00B050"/>
                </a:solidFill>
                <a:sym typeface="Symbol"/>
              </a:rPr>
              <a:t> to distinguish it from the </a:t>
            </a:r>
            <a:r>
              <a:rPr lang="en-US" sz="1600" baseline="0" dirty="0" smtClean="0">
                <a:solidFill>
                  <a:srgbClr val="00B050"/>
                </a:solidFill>
                <a:sym typeface="Symbol"/>
              </a:rPr>
              <a:t>t</a:t>
            </a:r>
            <a:r>
              <a:rPr lang="en-US" sz="1600" baseline="0" dirty="0" smtClean="0">
                <a:solidFill>
                  <a:srgbClr val="00B050"/>
                </a:solidFill>
                <a:sym typeface="Symbol"/>
              </a:rPr>
              <a:t>otal energy of the </a:t>
            </a:r>
            <a:r>
              <a:rPr lang="en-US" sz="1600" i="1" baseline="0" dirty="0" smtClean="0">
                <a:solidFill>
                  <a:srgbClr val="00B050"/>
                </a:solidFill>
                <a:sym typeface="Symbol"/>
              </a:rPr>
              <a:t>N</a:t>
            </a:r>
            <a:r>
              <a:rPr lang="en-US" sz="1600" baseline="0" dirty="0" smtClean="0">
                <a:solidFill>
                  <a:srgbClr val="00B050"/>
                </a:solidFill>
                <a:sym typeface="Symbol"/>
              </a:rPr>
              <a:t>-particle system. </a:t>
            </a:r>
          </a:p>
          <a:p>
            <a:r>
              <a:rPr lang="en-US" sz="1600" baseline="0" dirty="0" smtClean="0">
                <a:solidFill>
                  <a:srgbClr val="00B050"/>
                </a:solidFill>
                <a:sym typeface="Symbol"/>
              </a:rPr>
              <a:t>Please don’t be confused due to this inconsistency</a:t>
            </a:r>
            <a:r>
              <a:rPr lang="en-US" sz="1600" baseline="0" dirty="0" smtClean="0">
                <a:sym typeface="Symbol"/>
              </a:rPr>
              <a:t>. </a:t>
            </a:r>
            <a:endParaRPr lang="en-US" sz="1600" baseline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9" grpId="0" animBg="1"/>
      <p:bldP spid="5170" grpId="0" animBg="1"/>
      <p:bldP spid="5169" grpId="0" animBg="1"/>
      <p:bldP spid="5168" grpId="0" animBg="1"/>
      <p:bldP spid="5167" grpId="0" animBg="1"/>
      <p:bldP spid="5127" grpId="0" animBg="1"/>
      <p:bldP spid="5128" grpId="0" animBg="1"/>
      <p:bldP spid="5130" grpId="0" animBg="1"/>
      <p:bldP spid="5132" grpId="0" animBg="1"/>
      <p:bldP spid="5133" grpId="0" animBg="1"/>
      <p:bldP spid="5148" grpId="0" animBg="1"/>
      <p:bldP spid="5150" grpId="0" animBg="1"/>
      <p:bldP spid="5153" grpId="0"/>
      <p:bldP spid="5154" grpId="0" animBg="1"/>
      <p:bldP spid="5155" grpId="0"/>
      <p:bldP spid="5160" grpId="0" animBg="1"/>
      <p:bldP spid="5165" grpId="0" animBg="1"/>
      <p:bldP spid="5171" grpId="0" animBg="1"/>
      <p:bldP spid="5172" grpId="0" animBg="1"/>
      <p:bldP spid="5173" grpId="0" animBg="1"/>
      <p:bldP spid="5174" grpId="0" animBg="1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794250" y="304800"/>
            <a:ext cx="685800" cy="1143000"/>
          </a:xfrm>
          <a:prstGeom prst="wedgeEllipseCallout">
            <a:avLst>
              <a:gd name="adj1" fmla="val -63194"/>
              <a:gd name="adj2" fmla="val 780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baseline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3956050" y="457200"/>
          <a:ext cx="2133600" cy="812800"/>
        </p:xfrm>
        <a:graphic>
          <a:graphicData uri="http://schemas.openxmlformats.org/presentationml/2006/ole">
            <p:oleObj spid="_x0000_s6149" name="Formel" r:id="rId4" imgW="1231560" imgH="469800" progId="Equation.DSMT4">
              <p:embed/>
            </p:oleObj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641850" y="1600200"/>
            <a:ext cx="434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1/ Volume occupied by a state in k-space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381000" y="4067175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304800" y="511175"/>
          <a:ext cx="2362200" cy="679450"/>
        </p:xfrm>
        <a:graphic>
          <a:graphicData uri="http://schemas.openxmlformats.org/presentationml/2006/ole">
            <p:oleObj spid="_x0000_s6151" name="Equation" r:id="rId5" imgW="1371600" imgH="393480" progId="Equation.3">
              <p:embed/>
            </p:oleObj>
          </a:graphicData>
        </a:graphic>
      </p:graphicFrame>
      <p:grpSp>
        <p:nvGrpSpPr>
          <p:cNvPr id="6590" name="Group 446"/>
          <p:cNvGrpSpPr>
            <a:grpSpLocks/>
          </p:cNvGrpSpPr>
          <p:nvPr/>
        </p:nvGrpSpPr>
        <p:grpSpPr bwMode="auto">
          <a:xfrm>
            <a:off x="990600" y="1371600"/>
            <a:ext cx="2743200" cy="2743200"/>
            <a:chOff x="624" y="864"/>
            <a:chExt cx="1728" cy="1728"/>
          </a:xfrm>
        </p:grpSpPr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206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8" name="Oval 74"/>
            <p:cNvSpPr>
              <a:spLocks noChangeArrowheads="1"/>
            </p:cNvSpPr>
            <p:nvPr/>
          </p:nvSpPr>
          <p:spPr bwMode="auto">
            <a:xfrm>
              <a:off x="230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182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0" name="Oval 56"/>
            <p:cNvSpPr>
              <a:spLocks noChangeArrowheads="1"/>
            </p:cNvSpPr>
            <p:nvPr/>
          </p:nvSpPr>
          <p:spPr bwMode="auto">
            <a:xfrm>
              <a:off x="182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2" name="Oval 68"/>
            <p:cNvSpPr>
              <a:spLocks noChangeArrowheads="1"/>
            </p:cNvSpPr>
            <p:nvPr/>
          </p:nvSpPr>
          <p:spPr bwMode="auto">
            <a:xfrm>
              <a:off x="182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6" name="Oval 72"/>
            <p:cNvSpPr>
              <a:spLocks noChangeArrowheads="1"/>
            </p:cNvSpPr>
            <p:nvPr/>
          </p:nvSpPr>
          <p:spPr bwMode="auto">
            <a:xfrm>
              <a:off x="182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62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86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110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134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62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86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110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134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158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206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230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158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182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230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62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86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110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134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62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86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110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134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158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182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206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230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158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auto">
            <a:xfrm>
              <a:off x="182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Oval 41"/>
            <p:cNvSpPr>
              <a:spLocks noChangeArrowheads="1"/>
            </p:cNvSpPr>
            <p:nvPr/>
          </p:nvSpPr>
          <p:spPr bwMode="auto">
            <a:xfrm>
              <a:off x="206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auto">
            <a:xfrm>
              <a:off x="230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Oval 43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Oval 44"/>
            <p:cNvSpPr>
              <a:spLocks noChangeArrowheads="1"/>
            </p:cNvSpPr>
            <p:nvPr/>
          </p:nvSpPr>
          <p:spPr bwMode="auto">
            <a:xfrm>
              <a:off x="86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Oval 45"/>
            <p:cNvSpPr>
              <a:spLocks noChangeArrowheads="1"/>
            </p:cNvSpPr>
            <p:nvPr/>
          </p:nvSpPr>
          <p:spPr bwMode="auto">
            <a:xfrm>
              <a:off x="110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0" name="Oval 46"/>
            <p:cNvSpPr>
              <a:spLocks noChangeArrowheads="1"/>
            </p:cNvSpPr>
            <p:nvPr/>
          </p:nvSpPr>
          <p:spPr bwMode="auto">
            <a:xfrm>
              <a:off x="134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1" name="Oval 47"/>
            <p:cNvSpPr>
              <a:spLocks noChangeArrowheads="1"/>
            </p:cNvSpPr>
            <p:nvPr/>
          </p:nvSpPr>
          <p:spPr bwMode="auto">
            <a:xfrm>
              <a:off x="62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2" name="Oval 48"/>
            <p:cNvSpPr>
              <a:spLocks noChangeArrowheads="1"/>
            </p:cNvSpPr>
            <p:nvPr/>
          </p:nvSpPr>
          <p:spPr bwMode="auto">
            <a:xfrm>
              <a:off x="86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Oval 49"/>
            <p:cNvSpPr>
              <a:spLocks noChangeArrowheads="1"/>
            </p:cNvSpPr>
            <p:nvPr/>
          </p:nvSpPr>
          <p:spPr bwMode="auto">
            <a:xfrm>
              <a:off x="110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Oval 50"/>
            <p:cNvSpPr>
              <a:spLocks noChangeArrowheads="1"/>
            </p:cNvSpPr>
            <p:nvPr/>
          </p:nvSpPr>
          <p:spPr bwMode="auto">
            <a:xfrm>
              <a:off x="134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Oval 51"/>
            <p:cNvSpPr>
              <a:spLocks noChangeArrowheads="1"/>
            </p:cNvSpPr>
            <p:nvPr/>
          </p:nvSpPr>
          <p:spPr bwMode="auto">
            <a:xfrm>
              <a:off x="158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6" name="Oval 52"/>
            <p:cNvSpPr>
              <a:spLocks noChangeArrowheads="1"/>
            </p:cNvSpPr>
            <p:nvPr/>
          </p:nvSpPr>
          <p:spPr bwMode="auto">
            <a:xfrm>
              <a:off x="182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Oval 53"/>
            <p:cNvSpPr>
              <a:spLocks noChangeArrowheads="1"/>
            </p:cNvSpPr>
            <p:nvPr/>
          </p:nvSpPr>
          <p:spPr bwMode="auto">
            <a:xfrm>
              <a:off x="206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8" name="Oval 54"/>
            <p:cNvSpPr>
              <a:spLocks noChangeArrowheads="1"/>
            </p:cNvSpPr>
            <p:nvPr/>
          </p:nvSpPr>
          <p:spPr bwMode="auto">
            <a:xfrm>
              <a:off x="230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9" name="Oval 55"/>
            <p:cNvSpPr>
              <a:spLocks noChangeArrowheads="1"/>
            </p:cNvSpPr>
            <p:nvPr/>
          </p:nvSpPr>
          <p:spPr bwMode="auto">
            <a:xfrm>
              <a:off x="158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1" name="Oval 57"/>
            <p:cNvSpPr>
              <a:spLocks noChangeArrowheads="1"/>
            </p:cNvSpPr>
            <p:nvPr/>
          </p:nvSpPr>
          <p:spPr bwMode="auto">
            <a:xfrm>
              <a:off x="206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2" name="Oval 58"/>
            <p:cNvSpPr>
              <a:spLocks noChangeArrowheads="1"/>
            </p:cNvSpPr>
            <p:nvPr/>
          </p:nvSpPr>
          <p:spPr bwMode="auto">
            <a:xfrm>
              <a:off x="230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Oval 59"/>
            <p:cNvSpPr>
              <a:spLocks noChangeArrowheads="1"/>
            </p:cNvSpPr>
            <p:nvPr/>
          </p:nvSpPr>
          <p:spPr bwMode="auto">
            <a:xfrm>
              <a:off x="62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Oval 60"/>
            <p:cNvSpPr>
              <a:spLocks noChangeArrowheads="1"/>
            </p:cNvSpPr>
            <p:nvPr/>
          </p:nvSpPr>
          <p:spPr bwMode="auto">
            <a:xfrm>
              <a:off x="86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" name="Oval 61"/>
            <p:cNvSpPr>
              <a:spLocks noChangeArrowheads="1"/>
            </p:cNvSpPr>
            <p:nvPr/>
          </p:nvSpPr>
          <p:spPr bwMode="auto">
            <a:xfrm>
              <a:off x="110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6" name="Oval 62"/>
            <p:cNvSpPr>
              <a:spLocks noChangeArrowheads="1"/>
            </p:cNvSpPr>
            <p:nvPr/>
          </p:nvSpPr>
          <p:spPr bwMode="auto">
            <a:xfrm>
              <a:off x="134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7" name="Oval 63"/>
            <p:cNvSpPr>
              <a:spLocks noChangeArrowheads="1"/>
            </p:cNvSpPr>
            <p:nvPr/>
          </p:nvSpPr>
          <p:spPr bwMode="auto">
            <a:xfrm>
              <a:off x="62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8" name="Oval 64"/>
            <p:cNvSpPr>
              <a:spLocks noChangeArrowheads="1"/>
            </p:cNvSpPr>
            <p:nvPr/>
          </p:nvSpPr>
          <p:spPr bwMode="auto">
            <a:xfrm>
              <a:off x="86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9" name="Oval 65"/>
            <p:cNvSpPr>
              <a:spLocks noChangeArrowheads="1"/>
            </p:cNvSpPr>
            <p:nvPr/>
          </p:nvSpPr>
          <p:spPr bwMode="auto">
            <a:xfrm>
              <a:off x="110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0" name="Oval 66"/>
            <p:cNvSpPr>
              <a:spLocks noChangeArrowheads="1"/>
            </p:cNvSpPr>
            <p:nvPr/>
          </p:nvSpPr>
          <p:spPr bwMode="auto">
            <a:xfrm>
              <a:off x="134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1" name="Oval 67"/>
            <p:cNvSpPr>
              <a:spLocks noChangeArrowheads="1"/>
            </p:cNvSpPr>
            <p:nvPr/>
          </p:nvSpPr>
          <p:spPr bwMode="auto">
            <a:xfrm>
              <a:off x="158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3" name="Oval 69"/>
            <p:cNvSpPr>
              <a:spLocks noChangeArrowheads="1"/>
            </p:cNvSpPr>
            <p:nvPr/>
          </p:nvSpPr>
          <p:spPr bwMode="auto">
            <a:xfrm>
              <a:off x="206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4" name="Oval 70"/>
            <p:cNvSpPr>
              <a:spLocks noChangeArrowheads="1"/>
            </p:cNvSpPr>
            <p:nvPr/>
          </p:nvSpPr>
          <p:spPr bwMode="auto">
            <a:xfrm>
              <a:off x="230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" name="Oval 71"/>
            <p:cNvSpPr>
              <a:spLocks noChangeArrowheads="1"/>
            </p:cNvSpPr>
            <p:nvPr/>
          </p:nvSpPr>
          <p:spPr bwMode="auto">
            <a:xfrm>
              <a:off x="158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7" name="Oval 73"/>
            <p:cNvSpPr>
              <a:spLocks noChangeArrowheads="1"/>
            </p:cNvSpPr>
            <p:nvPr/>
          </p:nvSpPr>
          <p:spPr bwMode="auto">
            <a:xfrm>
              <a:off x="206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86" name="Group 442"/>
          <p:cNvGrpSpPr>
            <a:grpSpLocks/>
          </p:cNvGrpSpPr>
          <p:nvPr/>
        </p:nvGrpSpPr>
        <p:grpSpPr bwMode="auto">
          <a:xfrm>
            <a:off x="304800" y="1600200"/>
            <a:ext cx="3200400" cy="3248025"/>
            <a:chOff x="192" y="1008"/>
            <a:chExt cx="2016" cy="2046"/>
          </a:xfrm>
        </p:grpSpPr>
        <p:grpSp>
          <p:nvGrpSpPr>
            <p:cNvPr id="6284" name="Group 140"/>
            <p:cNvGrpSpPr>
              <a:grpSpLocks/>
            </p:cNvGrpSpPr>
            <p:nvPr/>
          </p:nvGrpSpPr>
          <p:grpSpPr bwMode="auto">
            <a:xfrm>
              <a:off x="480" y="1008"/>
              <a:ext cx="1728" cy="1728"/>
              <a:chOff x="2928" y="1632"/>
              <a:chExt cx="1728" cy="1728"/>
            </a:xfrm>
          </p:grpSpPr>
          <p:sp>
            <p:nvSpPr>
              <p:cNvPr id="6220" name="Oval 76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1" name="Oval 77"/>
              <p:cNvSpPr>
                <a:spLocks noChangeArrowheads="1"/>
              </p:cNvSpPr>
              <p:nvPr/>
            </p:nvSpPr>
            <p:spPr bwMode="auto">
              <a:xfrm>
                <a:off x="316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2" name="Oval 78"/>
              <p:cNvSpPr>
                <a:spLocks noChangeArrowheads="1"/>
              </p:cNvSpPr>
              <p:nvPr/>
            </p:nvSpPr>
            <p:spPr bwMode="auto">
              <a:xfrm>
                <a:off x="340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3" name="Oval 79"/>
              <p:cNvSpPr>
                <a:spLocks noChangeArrowheads="1"/>
              </p:cNvSpPr>
              <p:nvPr/>
            </p:nvSpPr>
            <p:spPr bwMode="auto">
              <a:xfrm>
                <a:off x="364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4" name="Oval 80"/>
              <p:cNvSpPr>
                <a:spLocks noChangeArrowheads="1"/>
              </p:cNvSpPr>
              <p:nvPr/>
            </p:nvSpPr>
            <p:spPr bwMode="auto">
              <a:xfrm>
                <a:off x="292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5" name="Oval 81"/>
              <p:cNvSpPr>
                <a:spLocks noChangeArrowheads="1"/>
              </p:cNvSpPr>
              <p:nvPr/>
            </p:nvSpPr>
            <p:spPr bwMode="auto">
              <a:xfrm>
                <a:off x="316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6" name="Oval 82"/>
              <p:cNvSpPr>
                <a:spLocks noChangeArrowheads="1"/>
              </p:cNvSpPr>
              <p:nvPr/>
            </p:nvSpPr>
            <p:spPr bwMode="auto">
              <a:xfrm>
                <a:off x="340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7" name="Oval 83"/>
              <p:cNvSpPr>
                <a:spLocks noChangeArrowheads="1"/>
              </p:cNvSpPr>
              <p:nvPr/>
            </p:nvSpPr>
            <p:spPr bwMode="auto">
              <a:xfrm>
                <a:off x="364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8" name="Oval 84"/>
              <p:cNvSpPr>
                <a:spLocks noChangeArrowheads="1"/>
              </p:cNvSpPr>
              <p:nvPr/>
            </p:nvSpPr>
            <p:spPr bwMode="auto">
              <a:xfrm>
                <a:off x="388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9" name="Oval 85"/>
              <p:cNvSpPr>
                <a:spLocks noChangeArrowheads="1"/>
              </p:cNvSpPr>
              <p:nvPr/>
            </p:nvSpPr>
            <p:spPr bwMode="auto">
              <a:xfrm>
                <a:off x="412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0" name="Oval 86"/>
              <p:cNvSpPr>
                <a:spLocks noChangeArrowheads="1"/>
              </p:cNvSpPr>
              <p:nvPr/>
            </p:nvSpPr>
            <p:spPr bwMode="auto">
              <a:xfrm>
                <a:off x="436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1" name="Oval 87"/>
              <p:cNvSpPr>
                <a:spLocks noChangeArrowheads="1"/>
              </p:cNvSpPr>
              <p:nvPr/>
            </p:nvSpPr>
            <p:spPr bwMode="auto">
              <a:xfrm>
                <a:off x="460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2" name="Oval 88"/>
              <p:cNvSpPr>
                <a:spLocks noChangeArrowheads="1"/>
              </p:cNvSpPr>
              <p:nvPr/>
            </p:nvSpPr>
            <p:spPr bwMode="auto">
              <a:xfrm>
                <a:off x="388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3" name="Oval 89"/>
              <p:cNvSpPr>
                <a:spLocks noChangeArrowheads="1"/>
              </p:cNvSpPr>
              <p:nvPr/>
            </p:nvSpPr>
            <p:spPr bwMode="auto">
              <a:xfrm>
                <a:off x="412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4" name="Oval 90"/>
              <p:cNvSpPr>
                <a:spLocks noChangeArrowheads="1"/>
              </p:cNvSpPr>
              <p:nvPr/>
            </p:nvSpPr>
            <p:spPr bwMode="auto">
              <a:xfrm>
                <a:off x="436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5" name="Oval 91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6" name="Oval 92"/>
              <p:cNvSpPr>
                <a:spLocks noChangeArrowheads="1"/>
              </p:cNvSpPr>
              <p:nvPr/>
            </p:nvSpPr>
            <p:spPr bwMode="auto">
              <a:xfrm>
                <a:off x="292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7" name="Oval 93"/>
              <p:cNvSpPr>
                <a:spLocks noChangeArrowheads="1"/>
              </p:cNvSpPr>
              <p:nvPr/>
            </p:nvSpPr>
            <p:spPr bwMode="auto">
              <a:xfrm>
                <a:off x="316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8" name="Oval 94"/>
              <p:cNvSpPr>
                <a:spLocks noChangeArrowheads="1"/>
              </p:cNvSpPr>
              <p:nvPr/>
            </p:nvSpPr>
            <p:spPr bwMode="auto">
              <a:xfrm>
                <a:off x="340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9" name="Oval 95"/>
              <p:cNvSpPr>
                <a:spLocks noChangeArrowheads="1"/>
              </p:cNvSpPr>
              <p:nvPr/>
            </p:nvSpPr>
            <p:spPr bwMode="auto">
              <a:xfrm>
                <a:off x="364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0" name="Oval 96"/>
              <p:cNvSpPr>
                <a:spLocks noChangeArrowheads="1"/>
              </p:cNvSpPr>
              <p:nvPr/>
            </p:nvSpPr>
            <p:spPr bwMode="auto">
              <a:xfrm>
                <a:off x="292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1" name="Oval 97"/>
              <p:cNvSpPr>
                <a:spLocks noChangeArrowheads="1"/>
              </p:cNvSpPr>
              <p:nvPr/>
            </p:nvSpPr>
            <p:spPr bwMode="auto">
              <a:xfrm>
                <a:off x="316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2" name="Oval 98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3" name="Oval 99"/>
              <p:cNvSpPr>
                <a:spLocks noChangeArrowheads="1"/>
              </p:cNvSpPr>
              <p:nvPr/>
            </p:nvSpPr>
            <p:spPr bwMode="auto">
              <a:xfrm>
                <a:off x="364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4" name="Oval 100"/>
              <p:cNvSpPr>
                <a:spLocks noChangeArrowheads="1"/>
              </p:cNvSpPr>
              <p:nvPr/>
            </p:nvSpPr>
            <p:spPr bwMode="auto">
              <a:xfrm>
                <a:off x="388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5" name="Oval 101"/>
              <p:cNvSpPr>
                <a:spLocks noChangeArrowheads="1"/>
              </p:cNvSpPr>
              <p:nvPr/>
            </p:nvSpPr>
            <p:spPr bwMode="auto">
              <a:xfrm>
                <a:off x="412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6" name="Oval 102"/>
              <p:cNvSpPr>
                <a:spLocks noChangeArrowheads="1"/>
              </p:cNvSpPr>
              <p:nvPr/>
            </p:nvSpPr>
            <p:spPr bwMode="auto">
              <a:xfrm>
                <a:off x="436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" name="Oval 103"/>
              <p:cNvSpPr>
                <a:spLocks noChangeArrowheads="1"/>
              </p:cNvSpPr>
              <p:nvPr/>
            </p:nvSpPr>
            <p:spPr bwMode="auto">
              <a:xfrm>
                <a:off x="460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" name="Oval 104"/>
              <p:cNvSpPr>
                <a:spLocks noChangeArrowheads="1"/>
              </p:cNvSpPr>
              <p:nvPr/>
            </p:nvSpPr>
            <p:spPr bwMode="auto">
              <a:xfrm>
                <a:off x="388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" name="Oval 105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" name="Oval 106"/>
              <p:cNvSpPr>
                <a:spLocks noChangeArrowheads="1"/>
              </p:cNvSpPr>
              <p:nvPr/>
            </p:nvSpPr>
            <p:spPr bwMode="auto">
              <a:xfrm>
                <a:off x="436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" name="Oval 107"/>
              <p:cNvSpPr>
                <a:spLocks noChangeArrowheads="1"/>
              </p:cNvSpPr>
              <p:nvPr/>
            </p:nvSpPr>
            <p:spPr bwMode="auto">
              <a:xfrm>
                <a:off x="460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" name="Oval 108"/>
              <p:cNvSpPr>
                <a:spLocks noChangeArrowheads="1"/>
              </p:cNvSpPr>
              <p:nvPr/>
            </p:nvSpPr>
            <p:spPr bwMode="auto">
              <a:xfrm>
                <a:off x="292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" name="Oval 109"/>
              <p:cNvSpPr>
                <a:spLocks noChangeArrowheads="1"/>
              </p:cNvSpPr>
              <p:nvPr/>
            </p:nvSpPr>
            <p:spPr bwMode="auto">
              <a:xfrm>
                <a:off x="316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" name="Oval 110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" name="Oval 111"/>
              <p:cNvSpPr>
                <a:spLocks noChangeArrowheads="1"/>
              </p:cNvSpPr>
              <p:nvPr/>
            </p:nvSpPr>
            <p:spPr bwMode="auto">
              <a:xfrm>
                <a:off x="364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" name="Oval 112"/>
              <p:cNvSpPr>
                <a:spLocks noChangeArrowheads="1"/>
              </p:cNvSpPr>
              <p:nvPr/>
            </p:nvSpPr>
            <p:spPr bwMode="auto">
              <a:xfrm>
                <a:off x="292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" name="Oval 113"/>
              <p:cNvSpPr>
                <a:spLocks noChangeArrowheads="1"/>
              </p:cNvSpPr>
              <p:nvPr/>
            </p:nvSpPr>
            <p:spPr bwMode="auto">
              <a:xfrm>
                <a:off x="316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" name="Oval 114"/>
              <p:cNvSpPr>
                <a:spLocks noChangeArrowheads="1"/>
              </p:cNvSpPr>
              <p:nvPr/>
            </p:nvSpPr>
            <p:spPr bwMode="auto">
              <a:xfrm>
                <a:off x="340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" name="Oval 115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0" name="Oval 116"/>
              <p:cNvSpPr>
                <a:spLocks noChangeArrowheads="1"/>
              </p:cNvSpPr>
              <p:nvPr/>
            </p:nvSpPr>
            <p:spPr bwMode="auto">
              <a:xfrm>
                <a:off x="388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1" name="Oval 117"/>
              <p:cNvSpPr>
                <a:spLocks noChangeArrowheads="1"/>
              </p:cNvSpPr>
              <p:nvPr/>
            </p:nvSpPr>
            <p:spPr bwMode="auto">
              <a:xfrm>
                <a:off x="412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2" name="Oval 118"/>
              <p:cNvSpPr>
                <a:spLocks noChangeArrowheads="1"/>
              </p:cNvSpPr>
              <p:nvPr/>
            </p:nvSpPr>
            <p:spPr bwMode="auto">
              <a:xfrm>
                <a:off x="436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3" name="Oval 119"/>
              <p:cNvSpPr>
                <a:spLocks noChangeArrowheads="1"/>
              </p:cNvSpPr>
              <p:nvPr/>
            </p:nvSpPr>
            <p:spPr bwMode="auto">
              <a:xfrm>
                <a:off x="460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4" name="Oval 120"/>
              <p:cNvSpPr>
                <a:spLocks noChangeArrowheads="1"/>
              </p:cNvSpPr>
              <p:nvPr/>
            </p:nvSpPr>
            <p:spPr bwMode="auto">
              <a:xfrm>
                <a:off x="388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5" name="Oval 121"/>
              <p:cNvSpPr>
                <a:spLocks noChangeArrowheads="1"/>
              </p:cNvSpPr>
              <p:nvPr/>
            </p:nvSpPr>
            <p:spPr bwMode="auto">
              <a:xfrm>
                <a:off x="412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6" name="Oval 122"/>
              <p:cNvSpPr>
                <a:spLocks noChangeArrowheads="1"/>
              </p:cNvSpPr>
              <p:nvPr/>
            </p:nvSpPr>
            <p:spPr bwMode="auto">
              <a:xfrm>
                <a:off x="436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7" name="Oval 123"/>
              <p:cNvSpPr>
                <a:spLocks noChangeArrowheads="1"/>
              </p:cNvSpPr>
              <p:nvPr/>
            </p:nvSpPr>
            <p:spPr bwMode="auto">
              <a:xfrm>
                <a:off x="460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8" name="Oval 124"/>
              <p:cNvSpPr>
                <a:spLocks noChangeArrowheads="1"/>
              </p:cNvSpPr>
              <p:nvPr/>
            </p:nvSpPr>
            <p:spPr bwMode="auto">
              <a:xfrm>
                <a:off x="292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9" name="Oval 125"/>
              <p:cNvSpPr>
                <a:spLocks noChangeArrowheads="1"/>
              </p:cNvSpPr>
              <p:nvPr/>
            </p:nvSpPr>
            <p:spPr bwMode="auto">
              <a:xfrm>
                <a:off x="316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0" name="Oval 126"/>
              <p:cNvSpPr>
                <a:spLocks noChangeArrowheads="1"/>
              </p:cNvSpPr>
              <p:nvPr/>
            </p:nvSpPr>
            <p:spPr bwMode="auto">
              <a:xfrm>
                <a:off x="340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1" name="Oval 127"/>
              <p:cNvSpPr>
                <a:spLocks noChangeArrowheads="1"/>
              </p:cNvSpPr>
              <p:nvPr/>
            </p:nvSpPr>
            <p:spPr bwMode="auto">
              <a:xfrm>
                <a:off x="364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2" name="Oval 128"/>
              <p:cNvSpPr>
                <a:spLocks noChangeArrowheads="1"/>
              </p:cNvSpPr>
              <p:nvPr/>
            </p:nvSpPr>
            <p:spPr bwMode="auto">
              <a:xfrm>
                <a:off x="292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3" name="Oval 129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4" name="Oval 130"/>
              <p:cNvSpPr>
                <a:spLocks noChangeArrowheads="1"/>
              </p:cNvSpPr>
              <p:nvPr/>
            </p:nvSpPr>
            <p:spPr bwMode="auto">
              <a:xfrm>
                <a:off x="340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5" name="Oval 131"/>
              <p:cNvSpPr>
                <a:spLocks noChangeArrowheads="1"/>
              </p:cNvSpPr>
              <p:nvPr/>
            </p:nvSpPr>
            <p:spPr bwMode="auto">
              <a:xfrm>
                <a:off x="364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6" name="Oval 132"/>
              <p:cNvSpPr>
                <a:spLocks noChangeArrowheads="1"/>
              </p:cNvSpPr>
              <p:nvPr/>
            </p:nvSpPr>
            <p:spPr bwMode="auto">
              <a:xfrm>
                <a:off x="388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7" name="Oval 133"/>
              <p:cNvSpPr>
                <a:spLocks noChangeArrowheads="1"/>
              </p:cNvSpPr>
              <p:nvPr/>
            </p:nvSpPr>
            <p:spPr bwMode="auto">
              <a:xfrm>
                <a:off x="412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8" name="Oval 134"/>
              <p:cNvSpPr>
                <a:spLocks noChangeArrowheads="1"/>
              </p:cNvSpPr>
              <p:nvPr/>
            </p:nvSpPr>
            <p:spPr bwMode="auto">
              <a:xfrm>
                <a:off x="436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9" name="Oval 135"/>
              <p:cNvSpPr>
                <a:spLocks noChangeArrowheads="1"/>
              </p:cNvSpPr>
              <p:nvPr/>
            </p:nvSpPr>
            <p:spPr bwMode="auto">
              <a:xfrm>
                <a:off x="460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0" name="Oval 136"/>
              <p:cNvSpPr>
                <a:spLocks noChangeArrowheads="1"/>
              </p:cNvSpPr>
              <p:nvPr/>
            </p:nvSpPr>
            <p:spPr bwMode="auto">
              <a:xfrm>
                <a:off x="388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1" name="Oval 137"/>
              <p:cNvSpPr>
                <a:spLocks noChangeArrowheads="1"/>
              </p:cNvSpPr>
              <p:nvPr/>
            </p:nvSpPr>
            <p:spPr bwMode="auto">
              <a:xfrm>
                <a:off x="412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2" name="Oval 138"/>
              <p:cNvSpPr>
                <a:spLocks noChangeArrowheads="1"/>
              </p:cNvSpPr>
              <p:nvPr/>
            </p:nvSpPr>
            <p:spPr bwMode="auto">
              <a:xfrm>
                <a:off x="436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3" name="Oval 139"/>
              <p:cNvSpPr>
                <a:spLocks noChangeArrowheads="1"/>
              </p:cNvSpPr>
              <p:nvPr/>
            </p:nvSpPr>
            <p:spPr bwMode="auto">
              <a:xfrm>
                <a:off x="460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15" name="Group 271"/>
            <p:cNvGrpSpPr>
              <a:grpSpLocks/>
            </p:cNvGrpSpPr>
            <p:nvPr/>
          </p:nvGrpSpPr>
          <p:grpSpPr bwMode="auto">
            <a:xfrm>
              <a:off x="336" y="1152"/>
              <a:ext cx="1728" cy="1728"/>
              <a:chOff x="2928" y="1632"/>
              <a:chExt cx="1728" cy="1728"/>
            </a:xfrm>
          </p:grpSpPr>
          <p:sp>
            <p:nvSpPr>
              <p:cNvPr id="6416" name="Oval 272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17" name="Oval 273"/>
              <p:cNvSpPr>
                <a:spLocks noChangeArrowheads="1"/>
              </p:cNvSpPr>
              <p:nvPr/>
            </p:nvSpPr>
            <p:spPr bwMode="auto">
              <a:xfrm>
                <a:off x="316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18" name="Oval 274"/>
              <p:cNvSpPr>
                <a:spLocks noChangeArrowheads="1"/>
              </p:cNvSpPr>
              <p:nvPr/>
            </p:nvSpPr>
            <p:spPr bwMode="auto">
              <a:xfrm>
                <a:off x="340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19" name="Oval 275"/>
              <p:cNvSpPr>
                <a:spLocks noChangeArrowheads="1"/>
              </p:cNvSpPr>
              <p:nvPr/>
            </p:nvSpPr>
            <p:spPr bwMode="auto">
              <a:xfrm>
                <a:off x="364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0" name="Oval 276"/>
              <p:cNvSpPr>
                <a:spLocks noChangeArrowheads="1"/>
              </p:cNvSpPr>
              <p:nvPr/>
            </p:nvSpPr>
            <p:spPr bwMode="auto">
              <a:xfrm>
                <a:off x="292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1" name="Oval 277"/>
              <p:cNvSpPr>
                <a:spLocks noChangeArrowheads="1"/>
              </p:cNvSpPr>
              <p:nvPr/>
            </p:nvSpPr>
            <p:spPr bwMode="auto">
              <a:xfrm>
                <a:off x="316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2" name="Oval 278"/>
              <p:cNvSpPr>
                <a:spLocks noChangeArrowheads="1"/>
              </p:cNvSpPr>
              <p:nvPr/>
            </p:nvSpPr>
            <p:spPr bwMode="auto">
              <a:xfrm>
                <a:off x="340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3" name="Oval 279"/>
              <p:cNvSpPr>
                <a:spLocks noChangeArrowheads="1"/>
              </p:cNvSpPr>
              <p:nvPr/>
            </p:nvSpPr>
            <p:spPr bwMode="auto">
              <a:xfrm>
                <a:off x="364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4" name="Oval 280"/>
              <p:cNvSpPr>
                <a:spLocks noChangeArrowheads="1"/>
              </p:cNvSpPr>
              <p:nvPr/>
            </p:nvSpPr>
            <p:spPr bwMode="auto">
              <a:xfrm>
                <a:off x="388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5" name="Oval 281"/>
              <p:cNvSpPr>
                <a:spLocks noChangeArrowheads="1"/>
              </p:cNvSpPr>
              <p:nvPr/>
            </p:nvSpPr>
            <p:spPr bwMode="auto">
              <a:xfrm>
                <a:off x="412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6" name="Oval 282"/>
              <p:cNvSpPr>
                <a:spLocks noChangeArrowheads="1"/>
              </p:cNvSpPr>
              <p:nvPr/>
            </p:nvSpPr>
            <p:spPr bwMode="auto">
              <a:xfrm>
                <a:off x="436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7" name="Oval 283"/>
              <p:cNvSpPr>
                <a:spLocks noChangeArrowheads="1"/>
              </p:cNvSpPr>
              <p:nvPr/>
            </p:nvSpPr>
            <p:spPr bwMode="auto">
              <a:xfrm>
                <a:off x="460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8" name="Oval 284"/>
              <p:cNvSpPr>
                <a:spLocks noChangeArrowheads="1"/>
              </p:cNvSpPr>
              <p:nvPr/>
            </p:nvSpPr>
            <p:spPr bwMode="auto">
              <a:xfrm>
                <a:off x="388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9" name="Oval 285"/>
              <p:cNvSpPr>
                <a:spLocks noChangeArrowheads="1"/>
              </p:cNvSpPr>
              <p:nvPr/>
            </p:nvSpPr>
            <p:spPr bwMode="auto">
              <a:xfrm>
                <a:off x="412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0" name="Oval 286"/>
              <p:cNvSpPr>
                <a:spLocks noChangeArrowheads="1"/>
              </p:cNvSpPr>
              <p:nvPr/>
            </p:nvSpPr>
            <p:spPr bwMode="auto">
              <a:xfrm>
                <a:off x="436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1" name="Oval 287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2" name="Oval 288"/>
              <p:cNvSpPr>
                <a:spLocks noChangeArrowheads="1"/>
              </p:cNvSpPr>
              <p:nvPr/>
            </p:nvSpPr>
            <p:spPr bwMode="auto">
              <a:xfrm>
                <a:off x="292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3" name="Oval 289"/>
              <p:cNvSpPr>
                <a:spLocks noChangeArrowheads="1"/>
              </p:cNvSpPr>
              <p:nvPr/>
            </p:nvSpPr>
            <p:spPr bwMode="auto">
              <a:xfrm>
                <a:off x="316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4" name="Oval 290"/>
              <p:cNvSpPr>
                <a:spLocks noChangeArrowheads="1"/>
              </p:cNvSpPr>
              <p:nvPr/>
            </p:nvSpPr>
            <p:spPr bwMode="auto">
              <a:xfrm>
                <a:off x="340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5" name="Oval 291"/>
              <p:cNvSpPr>
                <a:spLocks noChangeArrowheads="1"/>
              </p:cNvSpPr>
              <p:nvPr/>
            </p:nvSpPr>
            <p:spPr bwMode="auto">
              <a:xfrm>
                <a:off x="364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6" name="Oval 292"/>
              <p:cNvSpPr>
                <a:spLocks noChangeArrowheads="1"/>
              </p:cNvSpPr>
              <p:nvPr/>
            </p:nvSpPr>
            <p:spPr bwMode="auto">
              <a:xfrm>
                <a:off x="292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7" name="Oval 293"/>
              <p:cNvSpPr>
                <a:spLocks noChangeArrowheads="1"/>
              </p:cNvSpPr>
              <p:nvPr/>
            </p:nvSpPr>
            <p:spPr bwMode="auto">
              <a:xfrm>
                <a:off x="316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8" name="Oval 294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9" name="Oval 295"/>
              <p:cNvSpPr>
                <a:spLocks noChangeArrowheads="1"/>
              </p:cNvSpPr>
              <p:nvPr/>
            </p:nvSpPr>
            <p:spPr bwMode="auto">
              <a:xfrm>
                <a:off x="364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0" name="Oval 296"/>
              <p:cNvSpPr>
                <a:spLocks noChangeArrowheads="1"/>
              </p:cNvSpPr>
              <p:nvPr/>
            </p:nvSpPr>
            <p:spPr bwMode="auto">
              <a:xfrm>
                <a:off x="388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1" name="Oval 297"/>
              <p:cNvSpPr>
                <a:spLocks noChangeArrowheads="1"/>
              </p:cNvSpPr>
              <p:nvPr/>
            </p:nvSpPr>
            <p:spPr bwMode="auto">
              <a:xfrm>
                <a:off x="412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2" name="Oval 298"/>
              <p:cNvSpPr>
                <a:spLocks noChangeArrowheads="1"/>
              </p:cNvSpPr>
              <p:nvPr/>
            </p:nvSpPr>
            <p:spPr bwMode="auto">
              <a:xfrm>
                <a:off x="436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3" name="Oval 299"/>
              <p:cNvSpPr>
                <a:spLocks noChangeArrowheads="1"/>
              </p:cNvSpPr>
              <p:nvPr/>
            </p:nvSpPr>
            <p:spPr bwMode="auto">
              <a:xfrm>
                <a:off x="460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4" name="Oval 300"/>
              <p:cNvSpPr>
                <a:spLocks noChangeArrowheads="1"/>
              </p:cNvSpPr>
              <p:nvPr/>
            </p:nvSpPr>
            <p:spPr bwMode="auto">
              <a:xfrm>
                <a:off x="388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5" name="Oval 301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6" name="Oval 302"/>
              <p:cNvSpPr>
                <a:spLocks noChangeArrowheads="1"/>
              </p:cNvSpPr>
              <p:nvPr/>
            </p:nvSpPr>
            <p:spPr bwMode="auto">
              <a:xfrm>
                <a:off x="436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7" name="Oval 303"/>
              <p:cNvSpPr>
                <a:spLocks noChangeArrowheads="1"/>
              </p:cNvSpPr>
              <p:nvPr/>
            </p:nvSpPr>
            <p:spPr bwMode="auto">
              <a:xfrm>
                <a:off x="460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8" name="Oval 304"/>
              <p:cNvSpPr>
                <a:spLocks noChangeArrowheads="1"/>
              </p:cNvSpPr>
              <p:nvPr/>
            </p:nvSpPr>
            <p:spPr bwMode="auto">
              <a:xfrm>
                <a:off x="292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9" name="Oval 305"/>
              <p:cNvSpPr>
                <a:spLocks noChangeArrowheads="1"/>
              </p:cNvSpPr>
              <p:nvPr/>
            </p:nvSpPr>
            <p:spPr bwMode="auto">
              <a:xfrm>
                <a:off x="316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0" name="Oval 306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1" name="Oval 307"/>
              <p:cNvSpPr>
                <a:spLocks noChangeArrowheads="1"/>
              </p:cNvSpPr>
              <p:nvPr/>
            </p:nvSpPr>
            <p:spPr bwMode="auto">
              <a:xfrm>
                <a:off x="364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" name="Oval 308"/>
              <p:cNvSpPr>
                <a:spLocks noChangeArrowheads="1"/>
              </p:cNvSpPr>
              <p:nvPr/>
            </p:nvSpPr>
            <p:spPr bwMode="auto">
              <a:xfrm>
                <a:off x="292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" name="Oval 309"/>
              <p:cNvSpPr>
                <a:spLocks noChangeArrowheads="1"/>
              </p:cNvSpPr>
              <p:nvPr/>
            </p:nvSpPr>
            <p:spPr bwMode="auto">
              <a:xfrm>
                <a:off x="316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" name="Oval 310"/>
              <p:cNvSpPr>
                <a:spLocks noChangeArrowheads="1"/>
              </p:cNvSpPr>
              <p:nvPr/>
            </p:nvSpPr>
            <p:spPr bwMode="auto">
              <a:xfrm>
                <a:off x="340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5" name="Oval 311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6" name="Oval 312"/>
              <p:cNvSpPr>
                <a:spLocks noChangeArrowheads="1"/>
              </p:cNvSpPr>
              <p:nvPr/>
            </p:nvSpPr>
            <p:spPr bwMode="auto">
              <a:xfrm>
                <a:off x="388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" name="Oval 313"/>
              <p:cNvSpPr>
                <a:spLocks noChangeArrowheads="1"/>
              </p:cNvSpPr>
              <p:nvPr/>
            </p:nvSpPr>
            <p:spPr bwMode="auto">
              <a:xfrm>
                <a:off x="412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8" name="Oval 314"/>
              <p:cNvSpPr>
                <a:spLocks noChangeArrowheads="1"/>
              </p:cNvSpPr>
              <p:nvPr/>
            </p:nvSpPr>
            <p:spPr bwMode="auto">
              <a:xfrm>
                <a:off x="436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9" name="Oval 315"/>
              <p:cNvSpPr>
                <a:spLocks noChangeArrowheads="1"/>
              </p:cNvSpPr>
              <p:nvPr/>
            </p:nvSpPr>
            <p:spPr bwMode="auto">
              <a:xfrm>
                <a:off x="460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0" name="Oval 316"/>
              <p:cNvSpPr>
                <a:spLocks noChangeArrowheads="1"/>
              </p:cNvSpPr>
              <p:nvPr/>
            </p:nvSpPr>
            <p:spPr bwMode="auto">
              <a:xfrm>
                <a:off x="388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1" name="Oval 317"/>
              <p:cNvSpPr>
                <a:spLocks noChangeArrowheads="1"/>
              </p:cNvSpPr>
              <p:nvPr/>
            </p:nvSpPr>
            <p:spPr bwMode="auto">
              <a:xfrm>
                <a:off x="412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2" name="Oval 318"/>
              <p:cNvSpPr>
                <a:spLocks noChangeArrowheads="1"/>
              </p:cNvSpPr>
              <p:nvPr/>
            </p:nvSpPr>
            <p:spPr bwMode="auto">
              <a:xfrm>
                <a:off x="436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3" name="Oval 319"/>
              <p:cNvSpPr>
                <a:spLocks noChangeArrowheads="1"/>
              </p:cNvSpPr>
              <p:nvPr/>
            </p:nvSpPr>
            <p:spPr bwMode="auto">
              <a:xfrm>
                <a:off x="460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4" name="Oval 320"/>
              <p:cNvSpPr>
                <a:spLocks noChangeArrowheads="1"/>
              </p:cNvSpPr>
              <p:nvPr/>
            </p:nvSpPr>
            <p:spPr bwMode="auto">
              <a:xfrm>
                <a:off x="292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5" name="Oval 321"/>
              <p:cNvSpPr>
                <a:spLocks noChangeArrowheads="1"/>
              </p:cNvSpPr>
              <p:nvPr/>
            </p:nvSpPr>
            <p:spPr bwMode="auto">
              <a:xfrm>
                <a:off x="316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6" name="Oval 322"/>
              <p:cNvSpPr>
                <a:spLocks noChangeArrowheads="1"/>
              </p:cNvSpPr>
              <p:nvPr/>
            </p:nvSpPr>
            <p:spPr bwMode="auto">
              <a:xfrm>
                <a:off x="340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7" name="Oval 323"/>
              <p:cNvSpPr>
                <a:spLocks noChangeArrowheads="1"/>
              </p:cNvSpPr>
              <p:nvPr/>
            </p:nvSpPr>
            <p:spPr bwMode="auto">
              <a:xfrm>
                <a:off x="364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8" name="Oval 324"/>
              <p:cNvSpPr>
                <a:spLocks noChangeArrowheads="1"/>
              </p:cNvSpPr>
              <p:nvPr/>
            </p:nvSpPr>
            <p:spPr bwMode="auto">
              <a:xfrm>
                <a:off x="292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9" name="Oval 325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0" name="Oval 326"/>
              <p:cNvSpPr>
                <a:spLocks noChangeArrowheads="1"/>
              </p:cNvSpPr>
              <p:nvPr/>
            </p:nvSpPr>
            <p:spPr bwMode="auto">
              <a:xfrm>
                <a:off x="340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1" name="Oval 327"/>
              <p:cNvSpPr>
                <a:spLocks noChangeArrowheads="1"/>
              </p:cNvSpPr>
              <p:nvPr/>
            </p:nvSpPr>
            <p:spPr bwMode="auto">
              <a:xfrm>
                <a:off x="364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2" name="Oval 328"/>
              <p:cNvSpPr>
                <a:spLocks noChangeArrowheads="1"/>
              </p:cNvSpPr>
              <p:nvPr/>
            </p:nvSpPr>
            <p:spPr bwMode="auto">
              <a:xfrm>
                <a:off x="388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3" name="Oval 329"/>
              <p:cNvSpPr>
                <a:spLocks noChangeArrowheads="1"/>
              </p:cNvSpPr>
              <p:nvPr/>
            </p:nvSpPr>
            <p:spPr bwMode="auto">
              <a:xfrm>
                <a:off x="412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4" name="Oval 330"/>
              <p:cNvSpPr>
                <a:spLocks noChangeArrowheads="1"/>
              </p:cNvSpPr>
              <p:nvPr/>
            </p:nvSpPr>
            <p:spPr bwMode="auto">
              <a:xfrm>
                <a:off x="436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5" name="Oval 331"/>
              <p:cNvSpPr>
                <a:spLocks noChangeArrowheads="1"/>
              </p:cNvSpPr>
              <p:nvPr/>
            </p:nvSpPr>
            <p:spPr bwMode="auto">
              <a:xfrm>
                <a:off x="460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6" name="Oval 332"/>
              <p:cNvSpPr>
                <a:spLocks noChangeArrowheads="1"/>
              </p:cNvSpPr>
              <p:nvPr/>
            </p:nvSpPr>
            <p:spPr bwMode="auto">
              <a:xfrm>
                <a:off x="388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7" name="Oval 333"/>
              <p:cNvSpPr>
                <a:spLocks noChangeArrowheads="1"/>
              </p:cNvSpPr>
              <p:nvPr/>
            </p:nvSpPr>
            <p:spPr bwMode="auto">
              <a:xfrm>
                <a:off x="412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8" name="Oval 334"/>
              <p:cNvSpPr>
                <a:spLocks noChangeArrowheads="1"/>
              </p:cNvSpPr>
              <p:nvPr/>
            </p:nvSpPr>
            <p:spPr bwMode="auto">
              <a:xfrm>
                <a:off x="436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9" name="Oval 335"/>
              <p:cNvSpPr>
                <a:spLocks noChangeArrowheads="1"/>
              </p:cNvSpPr>
              <p:nvPr/>
            </p:nvSpPr>
            <p:spPr bwMode="auto">
              <a:xfrm>
                <a:off x="460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80" name="Group 336"/>
            <p:cNvGrpSpPr>
              <a:grpSpLocks/>
            </p:cNvGrpSpPr>
            <p:nvPr/>
          </p:nvGrpSpPr>
          <p:grpSpPr bwMode="auto">
            <a:xfrm>
              <a:off x="192" y="1326"/>
              <a:ext cx="1728" cy="1728"/>
              <a:chOff x="2928" y="1632"/>
              <a:chExt cx="1728" cy="1728"/>
            </a:xfrm>
          </p:grpSpPr>
          <p:sp>
            <p:nvSpPr>
              <p:cNvPr id="6481" name="Oval 337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2" name="Oval 338"/>
              <p:cNvSpPr>
                <a:spLocks noChangeArrowheads="1"/>
              </p:cNvSpPr>
              <p:nvPr/>
            </p:nvSpPr>
            <p:spPr bwMode="auto">
              <a:xfrm>
                <a:off x="316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3" name="Oval 339"/>
              <p:cNvSpPr>
                <a:spLocks noChangeArrowheads="1"/>
              </p:cNvSpPr>
              <p:nvPr/>
            </p:nvSpPr>
            <p:spPr bwMode="auto">
              <a:xfrm>
                <a:off x="340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4" name="Oval 340"/>
              <p:cNvSpPr>
                <a:spLocks noChangeArrowheads="1"/>
              </p:cNvSpPr>
              <p:nvPr/>
            </p:nvSpPr>
            <p:spPr bwMode="auto">
              <a:xfrm>
                <a:off x="364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5" name="Oval 341"/>
              <p:cNvSpPr>
                <a:spLocks noChangeArrowheads="1"/>
              </p:cNvSpPr>
              <p:nvPr/>
            </p:nvSpPr>
            <p:spPr bwMode="auto">
              <a:xfrm>
                <a:off x="292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6" name="Oval 342"/>
              <p:cNvSpPr>
                <a:spLocks noChangeArrowheads="1"/>
              </p:cNvSpPr>
              <p:nvPr/>
            </p:nvSpPr>
            <p:spPr bwMode="auto">
              <a:xfrm>
                <a:off x="316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7" name="Oval 343"/>
              <p:cNvSpPr>
                <a:spLocks noChangeArrowheads="1"/>
              </p:cNvSpPr>
              <p:nvPr/>
            </p:nvSpPr>
            <p:spPr bwMode="auto">
              <a:xfrm>
                <a:off x="340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8" name="Oval 344"/>
              <p:cNvSpPr>
                <a:spLocks noChangeArrowheads="1"/>
              </p:cNvSpPr>
              <p:nvPr/>
            </p:nvSpPr>
            <p:spPr bwMode="auto">
              <a:xfrm>
                <a:off x="364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9" name="Oval 345"/>
              <p:cNvSpPr>
                <a:spLocks noChangeArrowheads="1"/>
              </p:cNvSpPr>
              <p:nvPr/>
            </p:nvSpPr>
            <p:spPr bwMode="auto">
              <a:xfrm>
                <a:off x="388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0" name="Oval 346"/>
              <p:cNvSpPr>
                <a:spLocks noChangeArrowheads="1"/>
              </p:cNvSpPr>
              <p:nvPr/>
            </p:nvSpPr>
            <p:spPr bwMode="auto">
              <a:xfrm>
                <a:off x="412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1" name="Oval 347"/>
              <p:cNvSpPr>
                <a:spLocks noChangeArrowheads="1"/>
              </p:cNvSpPr>
              <p:nvPr/>
            </p:nvSpPr>
            <p:spPr bwMode="auto">
              <a:xfrm>
                <a:off x="436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2" name="Oval 348"/>
              <p:cNvSpPr>
                <a:spLocks noChangeArrowheads="1"/>
              </p:cNvSpPr>
              <p:nvPr/>
            </p:nvSpPr>
            <p:spPr bwMode="auto">
              <a:xfrm>
                <a:off x="4608" y="25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3" name="Oval 349"/>
              <p:cNvSpPr>
                <a:spLocks noChangeArrowheads="1"/>
              </p:cNvSpPr>
              <p:nvPr/>
            </p:nvSpPr>
            <p:spPr bwMode="auto">
              <a:xfrm>
                <a:off x="388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4" name="Oval 350"/>
              <p:cNvSpPr>
                <a:spLocks noChangeArrowheads="1"/>
              </p:cNvSpPr>
              <p:nvPr/>
            </p:nvSpPr>
            <p:spPr bwMode="auto">
              <a:xfrm>
                <a:off x="412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5" name="Oval 351"/>
              <p:cNvSpPr>
                <a:spLocks noChangeArrowheads="1"/>
              </p:cNvSpPr>
              <p:nvPr/>
            </p:nvSpPr>
            <p:spPr bwMode="auto">
              <a:xfrm>
                <a:off x="436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6" name="Oval 352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7" name="Oval 353"/>
              <p:cNvSpPr>
                <a:spLocks noChangeArrowheads="1"/>
              </p:cNvSpPr>
              <p:nvPr/>
            </p:nvSpPr>
            <p:spPr bwMode="auto">
              <a:xfrm>
                <a:off x="292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8" name="Oval 354"/>
              <p:cNvSpPr>
                <a:spLocks noChangeArrowheads="1"/>
              </p:cNvSpPr>
              <p:nvPr/>
            </p:nvSpPr>
            <p:spPr bwMode="auto">
              <a:xfrm>
                <a:off x="316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9" name="Oval 355"/>
              <p:cNvSpPr>
                <a:spLocks noChangeArrowheads="1"/>
              </p:cNvSpPr>
              <p:nvPr/>
            </p:nvSpPr>
            <p:spPr bwMode="auto">
              <a:xfrm>
                <a:off x="340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0" name="Oval 356"/>
              <p:cNvSpPr>
                <a:spLocks noChangeArrowheads="1"/>
              </p:cNvSpPr>
              <p:nvPr/>
            </p:nvSpPr>
            <p:spPr bwMode="auto">
              <a:xfrm>
                <a:off x="364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1" name="Oval 357"/>
              <p:cNvSpPr>
                <a:spLocks noChangeArrowheads="1"/>
              </p:cNvSpPr>
              <p:nvPr/>
            </p:nvSpPr>
            <p:spPr bwMode="auto">
              <a:xfrm>
                <a:off x="292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2" name="Oval 358"/>
              <p:cNvSpPr>
                <a:spLocks noChangeArrowheads="1"/>
              </p:cNvSpPr>
              <p:nvPr/>
            </p:nvSpPr>
            <p:spPr bwMode="auto">
              <a:xfrm>
                <a:off x="316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3" name="Oval 359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4" name="Oval 360"/>
              <p:cNvSpPr>
                <a:spLocks noChangeArrowheads="1"/>
              </p:cNvSpPr>
              <p:nvPr/>
            </p:nvSpPr>
            <p:spPr bwMode="auto">
              <a:xfrm>
                <a:off x="364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5" name="Oval 361"/>
              <p:cNvSpPr>
                <a:spLocks noChangeArrowheads="1"/>
              </p:cNvSpPr>
              <p:nvPr/>
            </p:nvSpPr>
            <p:spPr bwMode="auto">
              <a:xfrm>
                <a:off x="388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6" name="Oval 362"/>
              <p:cNvSpPr>
                <a:spLocks noChangeArrowheads="1"/>
              </p:cNvSpPr>
              <p:nvPr/>
            </p:nvSpPr>
            <p:spPr bwMode="auto">
              <a:xfrm>
                <a:off x="412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7" name="Oval 363"/>
              <p:cNvSpPr>
                <a:spLocks noChangeArrowheads="1"/>
              </p:cNvSpPr>
              <p:nvPr/>
            </p:nvSpPr>
            <p:spPr bwMode="auto">
              <a:xfrm>
                <a:off x="436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8" name="Oval 364"/>
              <p:cNvSpPr>
                <a:spLocks noChangeArrowheads="1"/>
              </p:cNvSpPr>
              <p:nvPr/>
            </p:nvSpPr>
            <p:spPr bwMode="auto">
              <a:xfrm>
                <a:off x="4608" y="30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9" name="Oval 365"/>
              <p:cNvSpPr>
                <a:spLocks noChangeArrowheads="1"/>
              </p:cNvSpPr>
              <p:nvPr/>
            </p:nvSpPr>
            <p:spPr bwMode="auto">
              <a:xfrm>
                <a:off x="388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0" name="Oval 366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1" name="Oval 367"/>
              <p:cNvSpPr>
                <a:spLocks noChangeArrowheads="1"/>
              </p:cNvSpPr>
              <p:nvPr/>
            </p:nvSpPr>
            <p:spPr bwMode="auto">
              <a:xfrm>
                <a:off x="436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2" name="Oval 368"/>
              <p:cNvSpPr>
                <a:spLocks noChangeArrowheads="1"/>
              </p:cNvSpPr>
              <p:nvPr/>
            </p:nvSpPr>
            <p:spPr bwMode="auto">
              <a:xfrm>
                <a:off x="4608" y="33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3" name="Oval 369"/>
              <p:cNvSpPr>
                <a:spLocks noChangeArrowheads="1"/>
              </p:cNvSpPr>
              <p:nvPr/>
            </p:nvSpPr>
            <p:spPr bwMode="auto">
              <a:xfrm>
                <a:off x="292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4" name="Oval 370"/>
              <p:cNvSpPr>
                <a:spLocks noChangeArrowheads="1"/>
              </p:cNvSpPr>
              <p:nvPr/>
            </p:nvSpPr>
            <p:spPr bwMode="auto">
              <a:xfrm>
                <a:off x="316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5" name="Oval 371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6" name="Oval 372"/>
              <p:cNvSpPr>
                <a:spLocks noChangeArrowheads="1"/>
              </p:cNvSpPr>
              <p:nvPr/>
            </p:nvSpPr>
            <p:spPr bwMode="auto">
              <a:xfrm>
                <a:off x="364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7" name="Oval 373"/>
              <p:cNvSpPr>
                <a:spLocks noChangeArrowheads="1"/>
              </p:cNvSpPr>
              <p:nvPr/>
            </p:nvSpPr>
            <p:spPr bwMode="auto">
              <a:xfrm>
                <a:off x="292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8" name="Oval 374"/>
              <p:cNvSpPr>
                <a:spLocks noChangeArrowheads="1"/>
              </p:cNvSpPr>
              <p:nvPr/>
            </p:nvSpPr>
            <p:spPr bwMode="auto">
              <a:xfrm>
                <a:off x="316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9" name="Oval 375"/>
              <p:cNvSpPr>
                <a:spLocks noChangeArrowheads="1"/>
              </p:cNvSpPr>
              <p:nvPr/>
            </p:nvSpPr>
            <p:spPr bwMode="auto">
              <a:xfrm>
                <a:off x="340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0" name="Oval 376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1" name="Oval 377"/>
              <p:cNvSpPr>
                <a:spLocks noChangeArrowheads="1"/>
              </p:cNvSpPr>
              <p:nvPr/>
            </p:nvSpPr>
            <p:spPr bwMode="auto">
              <a:xfrm>
                <a:off x="388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2" name="Oval 378"/>
              <p:cNvSpPr>
                <a:spLocks noChangeArrowheads="1"/>
              </p:cNvSpPr>
              <p:nvPr/>
            </p:nvSpPr>
            <p:spPr bwMode="auto">
              <a:xfrm>
                <a:off x="412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3" name="Oval 379"/>
              <p:cNvSpPr>
                <a:spLocks noChangeArrowheads="1"/>
              </p:cNvSpPr>
              <p:nvPr/>
            </p:nvSpPr>
            <p:spPr bwMode="auto">
              <a:xfrm>
                <a:off x="436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4" name="Oval 380"/>
              <p:cNvSpPr>
                <a:spLocks noChangeArrowheads="1"/>
              </p:cNvSpPr>
              <p:nvPr/>
            </p:nvSpPr>
            <p:spPr bwMode="auto">
              <a:xfrm>
                <a:off x="4608" y="163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5" name="Oval 381"/>
              <p:cNvSpPr>
                <a:spLocks noChangeArrowheads="1"/>
              </p:cNvSpPr>
              <p:nvPr/>
            </p:nvSpPr>
            <p:spPr bwMode="auto">
              <a:xfrm>
                <a:off x="388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6" name="Oval 382"/>
              <p:cNvSpPr>
                <a:spLocks noChangeArrowheads="1"/>
              </p:cNvSpPr>
              <p:nvPr/>
            </p:nvSpPr>
            <p:spPr bwMode="auto">
              <a:xfrm>
                <a:off x="412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7" name="Oval 383"/>
              <p:cNvSpPr>
                <a:spLocks noChangeArrowheads="1"/>
              </p:cNvSpPr>
              <p:nvPr/>
            </p:nvSpPr>
            <p:spPr bwMode="auto">
              <a:xfrm>
                <a:off x="436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8" name="Oval 384"/>
              <p:cNvSpPr>
                <a:spLocks noChangeArrowheads="1"/>
              </p:cNvSpPr>
              <p:nvPr/>
            </p:nvSpPr>
            <p:spPr bwMode="auto">
              <a:xfrm>
                <a:off x="4608" y="187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9" name="Oval 385"/>
              <p:cNvSpPr>
                <a:spLocks noChangeArrowheads="1"/>
              </p:cNvSpPr>
              <p:nvPr/>
            </p:nvSpPr>
            <p:spPr bwMode="auto">
              <a:xfrm>
                <a:off x="292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0" name="Oval 386"/>
              <p:cNvSpPr>
                <a:spLocks noChangeArrowheads="1"/>
              </p:cNvSpPr>
              <p:nvPr/>
            </p:nvSpPr>
            <p:spPr bwMode="auto">
              <a:xfrm>
                <a:off x="316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1" name="Oval 387"/>
              <p:cNvSpPr>
                <a:spLocks noChangeArrowheads="1"/>
              </p:cNvSpPr>
              <p:nvPr/>
            </p:nvSpPr>
            <p:spPr bwMode="auto">
              <a:xfrm>
                <a:off x="340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2" name="Oval 388"/>
              <p:cNvSpPr>
                <a:spLocks noChangeArrowheads="1"/>
              </p:cNvSpPr>
              <p:nvPr/>
            </p:nvSpPr>
            <p:spPr bwMode="auto">
              <a:xfrm>
                <a:off x="364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3" name="Oval 389"/>
              <p:cNvSpPr>
                <a:spLocks noChangeArrowheads="1"/>
              </p:cNvSpPr>
              <p:nvPr/>
            </p:nvSpPr>
            <p:spPr bwMode="auto">
              <a:xfrm>
                <a:off x="292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4" name="Oval 390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5" name="Oval 391"/>
              <p:cNvSpPr>
                <a:spLocks noChangeArrowheads="1"/>
              </p:cNvSpPr>
              <p:nvPr/>
            </p:nvSpPr>
            <p:spPr bwMode="auto">
              <a:xfrm>
                <a:off x="340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6" name="Oval 392"/>
              <p:cNvSpPr>
                <a:spLocks noChangeArrowheads="1"/>
              </p:cNvSpPr>
              <p:nvPr/>
            </p:nvSpPr>
            <p:spPr bwMode="auto">
              <a:xfrm>
                <a:off x="364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7" name="Oval 393"/>
              <p:cNvSpPr>
                <a:spLocks noChangeArrowheads="1"/>
              </p:cNvSpPr>
              <p:nvPr/>
            </p:nvSpPr>
            <p:spPr bwMode="auto">
              <a:xfrm>
                <a:off x="388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8" name="Oval 394"/>
              <p:cNvSpPr>
                <a:spLocks noChangeArrowheads="1"/>
              </p:cNvSpPr>
              <p:nvPr/>
            </p:nvSpPr>
            <p:spPr bwMode="auto">
              <a:xfrm>
                <a:off x="412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9" name="Oval 395"/>
              <p:cNvSpPr>
                <a:spLocks noChangeArrowheads="1"/>
              </p:cNvSpPr>
              <p:nvPr/>
            </p:nvSpPr>
            <p:spPr bwMode="auto">
              <a:xfrm>
                <a:off x="436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40" name="Oval 396"/>
              <p:cNvSpPr>
                <a:spLocks noChangeArrowheads="1"/>
              </p:cNvSpPr>
              <p:nvPr/>
            </p:nvSpPr>
            <p:spPr bwMode="auto">
              <a:xfrm>
                <a:off x="4608" y="211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41" name="Oval 397"/>
              <p:cNvSpPr>
                <a:spLocks noChangeArrowheads="1"/>
              </p:cNvSpPr>
              <p:nvPr/>
            </p:nvSpPr>
            <p:spPr bwMode="auto">
              <a:xfrm>
                <a:off x="388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42" name="Oval 398"/>
              <p:cNvSpPr>
                <a:spLocks noChangeArrowheads="1"/>
              </p:cNvSpPr>
              <p:nvPr/>
            </p:nvSpPr>
            <p:spPr bwMode="auto">
              <a:xfrm>
                <a:off x="412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43" name="Oval 399"/>
              <p:cNvSpPr>
                <a:spLocks noChangeArrowheads="1"/>
              </p:cNvSpPr>
              <p:nvPr/>
            </p:nvSpPr>
            <p:spPr bwMode="auto">
              <a:xfrm>
                <a:off x="436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44" name="Oval 400"/>
              <p:cNvSpPr>
                <a:spLocks noChangeArrowheads="1"/>
              </p:cNvSpPr>
              <p:nvPr/>
            </p:nvSpPr>
            <p:spPr bwMode="auto">
              <a:xfrm>
                <a:off x="4608" y="235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545" name="Text Box 401"/>
          <p:cNvSpPr txBox="1">
            <a:spLocks noChangeArrowheads="1"/>
          </p:cNvSpPr>
          <p:nvPr/>
        </p:nvSpPr>
        <p:spPr bwMode="auto">
          <a:xfrm>
            <a:off x="4937125" y="4075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k</a:t>
            </a:r>
            <a:r>
              <a:rPr lang="en-US"/>
              <a:t>x</a:t>
            </a:r>
            <a:endParaRPr lang="en-US" baseline="0"/>
          </a:p>
        </p:txBody>
      </p:sp>
      <p:grpSp>
        <p:nvGrpSpPr>
          <p:cNvPr id="6584" name="Group 440"/>
          <p:cNvGrpSpPr>
            <a:grpSpLocks/>
          </p:cNvGrpSpPr>
          <p:nvPr/>
        </p:nvGrpSpPr>
        <p:grpSpPr bwMode="auto">
          <a:xfrm>
            <a:off x="2552700" y="914400"/>
            <a:ext cx="488950" cy="3124200"/>
            <a:chOff x="1608" y="576"/>
            <a:chExt cx="308" cy="1968"/>
          </a:xfrm>
        </p:grpSpPr>
        <p:sp>
          <p:nvSpPr>
            <p:cNvPr id="6219" name="Line 75"/>
            <p:cNvSpPr>
              <a:spLocks noChangeShapeType="1"/>
            </p:cNvSpPr>
            <p:nvPr/>
          </p:nvSpPr>
          <p:spPr bwMode="auto">
            <a:xfrm flipV="1">
              <a:off x="1608" y="62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46" name="Text Box 402"/>
            <p:cNvSpPr txBox="1">
              <a:spLocks noChangeArrowheads="1"/>
            </p:cNvSpPr>
            <p:nvPr/>
          </p:nvSpPr>
          <p:spPr bwMode="auto">
            <a:xfrm>
              <a:off x="1680" y="576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aseline="0"/>
                <a:t>k</a:t>
              </a:r>
              <a:r>
                <a:rPr lang="en-US"/>
                <a:t>y</a:t>
              </a:r>
              <a:endParaRPr lang="en-US" baseline="0"/>
            </a:p>
          </p:txBody>
        </p:sp>
      </p:grpSp>
      <p:grpSp>
        <p:nvGrpSpPr>
          <p:cNvPr id="6585" name="Group 441"/>
          <p:cNvGrpSpPr>
            <a:grpSpLocks/>
          </p:cNvGrpSpPr>
          <p:nvPr/>
        </p:nvGrpSpPr>
        <p:grpSpPr bwMode="auto">
          <a:xfrm>
            <a:off x="1257300" y="4067175"/>
            <a:ext cx="1295400" cy="1633538"/>
            <a:chOff x="792" y="2562"/>
            <a:chExt cx="816" cy="1029"/>
          </a:xfrm>
        </p:grpSpPr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 flipH="1">
              <a:off x="792" y="2562"/>
              <a:ext cx="81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47" name="Text Box 403"/>
            <p:cNvSpPr txBox="1">
              <a:spLocks noChangeArrowheads="1"/>
            </p:cNvSpPr>
            <p:nvPr/>
          </p:nvSpPr>
          <p:spPr bwMode="auto">
            <a:xfrm>
              <a:off x="960" y="3360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aseline="0"/>
                <a:t>k</a:t>
              </a:r>
              <a:r>
                <a:rPr lang="en-US"/>
                <a:t>z</a:t>
              </a:r>
              <a:endParaRPr lang="en-US" baseline="0"/>
            </a:p>
          </p:txBody>
        </p:sp>
      </p:grpSp>
      <p:grpSp>
        <p:nvGrpSpPr>
          <p:cNvPr id="6554" name="Group 410"/>
          <p:cNvGrpSpPr>
            <a:grpSpLocks/>
          </p:cNvGrpSpPr>
          <p:nvPr/>
        </p:nvGrpSpPr>
        <p:grpSpPr bwMode="auto">
          <a:xfrm>
            <a:off x="3352800" y="2228850"/>
            <a:ext cx="257175" cy="342900"/>
            <a:chOff x="2640" y="3264"/>
            <a:chExt cx="288" cy="288"/>
          </a:xfrm>
        </p:grpSpPr>
        <p:sp>
          <p:nvSpPr>
            <p:cNvPr id="6548" name="Rectangle 404"/>
            <p:cNvSpPr>
              <a:spLocks noChangeArrowheads="1"/>
            </p:cNvSpPr>
            <p:nvPr/>
          </p:nvSpPr>
          <p:spPr bwMode="auto">
            <a:xfrm>
              <a:off x="2640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49" name="Rectangle 405"/>
            <p:cNvSpPr>
              <a:spLocks noChangeArrowheads="1"/>
            </p:cNvSpPr>
            <p:nvPr/>
          </p:nvSpPr>
          <p:spPr bwMode="auto">
            <a:xfrm>
              <a:off x="2736" y="326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0" name="Line 406"/>
            <p:cNvSpPr>
              <a:spLocks noChangeShapeType="1"/>
            </p:cNvSpPr>
            <p:nvPr/>
          </p:nvSpPr>
          <p:spPr bwMode="auto">
            <a:xfrm flipV="1">
              <a:off x="2640" y="326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1" name="Line 407"/>
            <p:cNvSpPr>
              <a:spLocks noChangeShapeType="1"/>
            </p:cNvSpPr>
            <p:nvPr/>
          </p:nvSpPr>
          <p:spPr bwMode="auto">
            <a:xfrm flipV="1">
              <a:off x="2832" y="326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2" name="Line 408"/>
            <p:cNvSpPr>
              <a:spLocks noChangeShapeType="1"/>
            </p:cNvSpPr>
            <p:nvPr/>
          </p:nvSpPr>
          <p:spPr bwMode="auto">
            <a:xfrm flipV="1">
              <a:off x="2640" y="345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3" name="Line 409"/>
            <p:cNvSpPr>
              <a:spLocks noChangeShapeType="1"/>
            </p:cNvSpPr>
            <p:nvPr/>
          </p:nvSpPr>
          <p:spPr bwMode="auto">
            <a:xfrm flipV="1">
              <a:off x="2832" y="345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6" name="Line 412"/>
          <p:cNvSpPr>
            <a:spLocks noChangeShapeType="1"/>
          </p:cNvSpPr>
          <p:nvPr/>
        </p:nvSpPr>
        <p:spPr bwMode="auto">
          <a:xfrm>
            <a:off x="3810000" y="220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9" name="Line 415"/>
          <p:cNvSpPr>
            <a:spLocks noChangeShapeType="1"/>
          </p:cNvSpPr>
          <p:nvPr/>
        </p:nvSpPr>
        <p:spPr bwMode="auto">
          <a:xfrm flipH="1">
            <a:off x="3514725" y="241935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60" name="Line 416"/>
          <p:cNvSpPr>
            <a:spLocks noChangeShapeType="1"/>
          </p:cNvSpPr>
          <p:nvPr/>
        </p:nvSpPr>
        <p:spPr bwMode="auto">
          <a:xfrm>
            <a:off x="3409950" y="22002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562" name="Object 418"/>
          <p:cNvGraphicFramePr>
            <a:graphicFrameLocks noChangeAspect="1"/>
          </p:cNvGraphicFramePr>
          <p:nvPr/>
        </p:nvGraphicFramePr>
        <p:xfrm>
          <a:off x="3886200" y="2209800"/>
          <a:ext cx="228600" cy="393700"/>
        </p:xfrm>
        <a:graphic>
          <a:graphicData uri="http://schemas.openxmlformats.org/presentationml/2006/ole">
            <p:oleObj spid="_x0000_s6562" name="Equation" r:id="rId6" imgW="228600" imgH="393480" progId="Equation.3">
              <p:embed/>
            </p:oleObj>
          </a:graphicData>
        </a:graphic>
      </p:graphicFrame>
      <p:graphicFrame>
        <p:nvGraphicFramePr>
          <p:cNvPr id="6563" name="Object 419"/>
          <p:cNvGraphicFramePr>
            <a:graphicFrameLocks noChangeAspect="1"/>
          </p:cNvGraphicFramePr>
          <p:nvPr/>
        </p:nvGraphicFramePr>
        <p:xfrm>
          <a:off x="3514725" y="2543175"/>
          <a:ext cx="228600" cy="393700"/>
        </p:xfrm>
        <a:graphic>
          <a:graphicData uri="http://schemas.openxmlformats.org/presentationml/2006/ole">
            <p:oleObj spid="_x0000_s6563" name="Equation" r:id="rId7" imgW="228600" imgH="393480" progId="Equation.3">
              <p:embed/>
            </p:oleObj>
          </a:graphicData>
        </a:graphic>
      </p:graphicFrame>
      <p:graphicFrame>
        <p:nvGraphicFramePr>
          <p:cNvPr id="6564" name="Object 420"/>
          <p:cNvGraphicFramePr>
            <a:graphicFrameLocks noChangeAspect="1"/>
          </p:cNvGraphicFramePr>
          <p:nvPr/>
        </p:nvGraphicFramePr>
        <p:xfrm>
          <a:off x="3495675" y="1781175"/>
          <a:ext cx="228600" cy="393700"/>
        </p:xfrm>
        <a:graphic>
          <a:graphicData uri="http://schemas.openxmlformats.org/presentationml/2006/ole">
            <p:oleObj spid="_x0000_s6564" name="Equation" r:id="rId8" imgW="228600" imgH="393480" progId="Equation.3">
              <p:embed/>
            </p:oleObj>
          </a:graphicData>
        </a:graphic>
      </p:graphicFrame>
      <p:grpSp>
        <p:nvGrpSpPr>
          <p:cNvPr id="6575" name="Group 431"/>
          <p:cNvGrpSpPr>
            <a:grpSpLocks/>
          </p:cNvGrpSpPr>
          <p:nvPr/>
        </p:nvGrpSpPr>
        <p:grpSpPr bwMode="auto">
          <a:xfrm>
            <a:off x="4419600" y="2209800"/>
            <a:ext cx="1619250" cy="382588"/>
            <a:chOff x="2784" y="1392"/>
            <a:chExt cx="1020" cy="241"/>
          </a:xfrm>
        </p:grpSpPr>
        <p:grpSp>
          <p:nvGrpSpPr>
            <p:cNvPr id="6573" name="Group 429"/>
            <p:cNvGrpSpPr>
              <a:grpSpLocks/>
            </p:cNvGrpSpPr>
            <p:nvPr/>
          </p:nvGrpSpPr>
          <p:grpSpPr bwMode="auto">
            <a:xfrm>
              <a:off x="2784" y="1392"/>
              <a:ext cx="1020" cy="241"/>
              <a:chOff x="2966" y="2087"/>
              <a:chExt cx="1020" cy="241"/>
            </a:xfrm>
          </p:grpSpPr>
          <p:grpSp>
            <p:nvGrpSpPr>
              <p:cNvPr id="6565" name="Group 421"/>
              <p:cNvGrpSpPr>
                <a:grpSpLocks/>
              </p:cNvGrpSpPr>
              <p:nvPr/>
            </p:nvGrpSpPr>
            <p:grpSpPr bwMode="auto">
              <a:xfrm>
                <a:off x="3648" y="2112"/>
                <a:ext cx="162" cy="216"/>
                <a:chOff x="2640" y="3264"/>
                <a:chExt cx="288" cy="288"/>
              </a:xfrm>
            </p:grpSpPr>
            <p:sp>
              <p:nvSpPr>
                <p:cNvPr id="6566" name="Rectangle 422"/>
                <p:cNvSpPr>
                  <a:spLocks noChangeArrowheads="1"/>
                </p:cNvSpPr>
                <p:nvPr/>
              </p:nvSpPr>
              <p:spPr bwMode="auto">
                <a:xfrm>
                  <a:off x="2640" y="336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67" name="Rectangle 423"/>
                <p:cNvSpPr>
                  <a:spLocks noChangeArrowheads="1"/>
                </p:cNvSpPr>
                <p:nvPr/>
              </p:nvSpPr>
              <p:spPr bwMode="auto">
                <a:xfrm>
                  <a:off x="2736" y="326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68" name="Line 424"/>
                <p:cNvSpPr>
                  <a:spLocks noChangeShapeType="1"/>
                </p:cNvSpPr>
                <p:nvPr/>
              </p:nvSpPr>
              <p:spPr bwMode="auto">
                <a:xfrm flipV="1">
                  <a:off x="2640" y="3264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69" name="Line 425"/>
                <p:cNvSpPr>
                  <a:spLocks noChangeShapeType="1"/>
                </p:cNvSpPr>
                <p:nvPr/>
              </p:nvSpPr>
              <p:spPr bwMode="auto">
                <a:xfrm flipV="1">
                  <a:off x="2832" y="3264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70" name="Line 426"/>
                <p:cNvSpPr>
                  <a:spLocks noChangeShapeType="1"/>
                </p:cNvSpPr>
                <p:nvPr/>
              </p:nvSpPr>
              <p:spPr bwMode="auto">
                <a:xfrm flipV="1">
                  <a:off x="2640" y="3456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71" name="Line 427"/>
                <p:cNvSpPr>
                  <a:spLocks noChangeShapeType="1"/>
                </p:cNvSpPr>
                <p:nvPr/>
              </p:nvSpPr>
              <p:spPr bwMode="auto">
                <a:xfrm flipV="1">
                  <a:off x="2832" y="3456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72" name="Text Box 428"/>
              <p:cNvSpPr txBox="1">
                <a:spLocks noChangeArrowheads="1"/>
              </p:cNvSpPr>
              <p:nvPr/>
            </p:nvSpPr>
            <p:spPr bwMode="auto">
              <a:xfrm>
                <a:off x="2966" y="2087"/>
                <a:ext cx="10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aseline="0"/>
                  <a:t>Volume(        )</a:t>
                </a:r>
              </a:p>
            </p:txBody>
          </p:sp>
        </p:grpSp>
        <p:sp>
          <p:nvSpPr>
            <p:cNvPr id="6574" name="Oval 430"/>
            <p:cNvSpPr>
              <a:spLocks noChangeArrowheads="1"/>
            </p:cNvSpPr>
            <p:nvPr/>
          </p:nvSpPr>
          <p:spPr bwMode="auto">
            <a:xfrm>
              <a:off x="3510" y="150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6576" name="Object 432"/>
          <p:cNvGraphicFramePr>
            <a:graphicFrameLocks noChangeAspect="1"/>
          </p:cNvGraphicFramePr>
          <p:nvPr/>
        </p:nvGraphicFramePr>
        <p:xfrm>
          <a:off x="6029325" y="2076450"/>
          <a:ext cx="1371600" cy="604838"/>
        </p:xfrm>
        <a:graphic>
          <a:graphicData uri="http://schemas.openxmlformats.org/presentationml/2006/ole">
            <p:oleObj spid="_x0000_s6576" name="Equation" r:id="rId9" imgW="1066680" imgH="469800" progId="Equation.3">
              <p:embed/>
            </p:oleObj>
          </a:graphicData>
        </a:graphic>
      </p:graphicFrame>
      <p:graphicFrame>
        <p:nvGraphicFramePr>
          <p:cNvPr id="6579" name="Object 43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579" name="Equation" r:id="rId10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0" grpId="0"/>
      <p:bldP spid="6153" grpId="0" animBg="1"/>
      <p:bldP spid="6545" grpId="0"/>
      <p:bldP spid="6556" grpId="0" animBg="1"/>
      <p:bldP spid="6559" grpId="0" animBg="1"/>
      <p:bldP spid="65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4343400" y="123825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Free electron gas: </a:t>
            </a:r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2314575" y="984250"/>
          <a:ext cx="1671638" cy="654050"/>
        </p:xfrm>
        <a:graphic>
          <a:graphicData uri="http://schemas.openxmlformats.org/presentationml/2006/ole">
            <p:oleObj spid="_x0000_s7174" name="Equation" r:id="rId4" imgW="1104840" imgH="431640" progId="Equation.3">
              <p:embed/>
            </p:oleObj>
          </a:graphicData>
        </a:graphic>
      </p:graphicFrame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2352675" y="19050"/>
            <a:ext cx="2038350" cy="1143000"/>
            <a:chOff x="3504" y="2400"/>
            <a:chExt cx="1284" cy="720"/>
          </a:xfrm>
        </p:grpSpPr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 rot="10800000">
              <a:off x="3552" y="2400"/>
              <a:ext cx="1152" cy="720"/>
            </a:xfrm>
            <a:prstGeom prst="upArrowCallout">
              <a:avLst>
                <a:gd name="adj1" fmla="val 13348"/>
                <a:gd name="adj2" fmla="val 20000"/>
                <a:gd name="adj3" fmla="val 18333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3504" y="2448"/>
              <a:ext cx="12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aseline="0"/>
                <a:t>Independent from </a:t>
              </a:r>
            </a:p>
            <a:p>
              <a:pPr algn="ctr"/>
              <a:r>
                <a:rPr lang="en-US" baseline="0">
                  <a:sym typeface="Symbol" pitchFamily="18" charset="2"/>
                </a:rPr>
                <a:t> and </a:t>
              </a:r>
            </a:p>
          </p:txBody>
        </p:sp>
      </p:grpSp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4953000" y="1143000"/>
          <a:ext cx="1898650" cy="508000"/>
        </p:xfrm>
        <a:graphic>
          <a:graphicData uri="http://schemas.openxmlformats.org/presentationml/2006/ole">
            <p:oleObj spid="_x0000_s7178" name="Equation" r:id="rId5" imgW="901440" imgH="241200" progId="Equation.3">
              <p:embed/>
            </p:oleObj>
          </a:graphicData>
        </a:graphic>
      </p:graphicFrame>
      <p:grpSp>
        <p:nvGrpSpPr>
          <p:cNvPr id="7179" name="Group 11"/>
          <p:cNvGrpSpPr>
            <a:grpSpLocks/>
          </p:cNvGrpSpPr>
          <p:nvPr/>
        </p:nvGrpSpPr>
        <p:grpSpPr bwMode="auto">
          <a:xfrm>
            <a:off x="4667250" y="28575"/>
            <a:ext cx="2038350" cy="1143000"/>
            <a:chOff x="3504" y="2400"/>
            <a:chExt cx="1284" cy="720"/>
          </a:xfrm>
        </p:grpSpPr>
        <p:sp>
          <p:nvSpPr>
            <p:cNvPr id="7180" name="AutoShape 12"/>
            <p:cNvSpPr>
              <a:spLocks noChangeArrowheads="1"/>
            </p:cNvSpPr>
            <p:nvPr/>
          </p:nvSpPr>
          <p:spPr bwMode="auto">
            <a:xfrm rot="10800000">
              <a:off x="3552" y="2400"/>
              <a:ext cx="1152" cy="720"/>
            </a:xfrm>
            <a:prstGeom prst="upArrowCallout">
              <a:avLst>
                <a:gd name="adj1" fmla="val 13348"/>
                <a:gd name="adj2" fmla="val 20000"/>
                <a:gd name="adj3" fmla="val 18333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3504" y="2448"/>
              <a:ext cx="12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aseline="0"/>
                <a:t>Independent from </a:t>
              </a:r>
            </a:p>
            <a:p>
              <a:pPr algn="ctr"/>
              <a:r>
                <a:rPr lang="en-US" baseline="0">
                  <a:sym typeface="Symbol" pitchFamily="18" charset="2"/>
                </a:rPr>
                <a:t> and </a:t>
              </a:r>
            </a:p>
          </p:txBody>
        </p:sp>
      </p:grp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2590800" y="1828800"/>
          <a:ext cx="1327150" cy="633413"/>
        </p:xfrm>
        <a:graphic>
          <a:graphicData uri="http://schemas.openxmlformats.org/presentationml/2006/ole">
            <p:oleObj spid="_x0000_s7182" name="Equation" r:id="rId6" imgW="825480" imgH="393480" progId="Equation.3">
              <p:embed/>
            </p:oleObj>
          </a:graphicData>
        </a:graphic>
      </p:graphicFrame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4343400" y="20574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5029200" y="1752600"/>
          <a:ext cx="1674813" cy="714375"/>
        </p:xfrm>
        <a:graphic>
          <a:graphicData uri="http://schemas.openxmlformats.org/presentationml/2006/ole">
            <p:oleObj spid="_x0000_s7184" name="Equation" r:id="rId7" imgW="1041120" imgH="444240" progId="Equation.3">
              <p:embed/>
            </p:oleObj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598488" y="2971800"/>
          <a:ext cx="6232525" cy="833438"/>
        </p:xfrm>
        <a:graphic>
          <a:graphicData uri="http://schemas.openxmlformats.org/presentationml/2006/ole">
            <p:oleObj spid="_x0000_s7185" name="Equation" r:id="rId8" imgW="3619440" imgH="482400" progId="Equation.3">
              <p:embed/>
            </p:oleObj>
          </a:graphicData>
        </a:graphic>
      </p:graphicFrame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228600" y="48768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1447800" y="4679950"/>
          <a:ext cx="3040063" cy="768350"/>
        </p:xfrm>
        <a:graphic>
          <a:graphicData uri="http://schemas.openxmlformats.org/presentationml/2006/ole">
            <p:oleObj spid="_x0000_s7187" name="Equation" r:id="rId9" imgW="1765080" imgH="444240" progId="Equation.3">
              <p:embed/>
            </p:oleObj>
          </a:graphicData>
        </a:graphic>
      </p:graphicFrame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200275" y="48768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baseline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7201" name="Group 33"/>
          <p:cNvGrpSpPr>
            <a:grpSpLocks/>
          </p:cNvGrpSpPr>
          <p:nvPr/>
        </p:nvGrpSpPr>
        <p:grpSpPr bwMode="auto">
          <a:xfrm>
            <a:off x="2362200" y="5334000"/>
            <a:ext cx="6324600" cy="838200"/>
            <a:chOff x="1488" y="3360"/>
            <a:chExt cx="3984" cy="528"/>
          </a:xfrm>
        </p:grpSpPr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>
              <a:off x="1488" y="336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22"/>
            <p:cNvSpPr>
              <a:spLocks noChangeShapeType="1"/>
            </p:cNvSpPr>
            <p:nvPr/>
          </p:nvSpPr>
          <p:spPr bwMode="auto">
            <a:xfrm>
              <a:off x="1488" y="3888"/>
              <a:ext cx="39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2438400" y="5715000"/>
            <a:ext cx="649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Each k-state can be occupied with </a:t>
            </a:r>
            <a:r>
              <a:rPr lang="en-US" baseline="0">
                <a:solidFill>
                  <a:srgbClr val="FF0000"/>
                </a:solidFill>
              </a:rPr>
              <a:t>2 </a:t>
            </a:r>
            <a:r>
              <a:rPr lang="en-US" baseline="0"/>
              <a:t>electrons of spin up/down</a:t>
            </a:r>
            <a:endParaRPr lang="en-US" baseline="0">
              <a:solidFill>
                <a:srgbClr val="FF0000"/>
              </a:solidFill>
            </a:endParaRPr>
          </a:p>
        </p:txBody>
      </p:sp>
      <p:sp>
        <p:nvSpPr>
          <p:cNvPr id="7192" name="AutoShape 24"/>
          <p:cNvSpPr>
            <a:spLocks noChangeArrowheads="1"/>
          </p:cNvSpPr>
          <p:nvPr/>
        </p:nvSpPr>
        <p:spPr bwMode="auto">
          <a:xfrm>
            <a:off x="4876800" y="49530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02" name="Group 34"/>
          <p:cNvGrpSpPr>
            <a:grpSpLocks/>
          </p:cNvGrpSpPr>
          <p:nvPr/>
        </p:nvGrpSpPr>
        <p:grpSpPr bwMode="auto">
          <a:xfrm>
            <a:off x="5334000" y="4419600"/>
            <a:ext cx="3124200" cy="1295400"/>
            <a:chOff x="3360" y="2784"/>
            <a:chExt cx="1968" cy="816"/>
          </a:xfrm>
        </p:grpSpPr>
        <p:sp>
          <p:nvSpPr>
            <p:cNvPr id="7194" name="Rectangle 26"/>
            <p:cNvSpPr>
              <a:spLocks noChangeArrowheads="1"/>
            </p:cNvSpPr>
            <p:nvPr/>
          </p:nvSpPr>
          <p:spPr bwMode="auto">
            <a:xfrm>
              <a:off x="3360" y="2784"/>
              <a:ext cx="1968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93" name="Object 25"/>
            <p:cNvGraphicFramePr>
              <a:graphicFrameLocks noChangeAspect="1"/>
            </p:cNvGraphicFramePr>
            <p:nvPr/>
          </p:nvGraphicFramePr>
          <p:xfrm>
            <a:off x="3465" y="2910"/>
            <a:ext cx="1667" cy="512"/>
          </p:xfrm>
          <a:graphic>
            <a:graphicData uri="http://schemas.openxmlformats.org/presentationml/2006/ole">
              <p:oleObj spid="_x0000_s7193" name="Equation" r:id="rId10" imgW="1536480" imgH="469800" progId="Equation.3">
                <p:embed/>
              </p:oleObj>
            </a:graphicData>
          </a:graphic>
        </p:graphicFrame>
      </p:grpSp>
      <p:grpSp>
        <p:nvGrpSpPr>
          <p:cNvPr id="7199" name="Group 31"/>
          <p:cNvGrpSpPr>
            <a:grpSpLocks/>
          </p:cNvGrpSpPr>
          <p:nvPr/>
        </p:nvGrpSpPr>
        <p:grpSpPr bwMode="auto">
          <a:xfrm>
            <a:off x="4479925" y="2474913"/>
            <a:ext cx="1158875" cy="1296987"/>
            <a:chOff x="2822" y="1559"/>
            <a:chExt cx="730" cy="817"/>
          </a:xfrm>
        </p:grpSpPr>
        <p:sp>
          <p:nvSpPr>
            <p:cNvPr id="7195" name="AutoShape 27"/>
            <p:cNvSpPr>
              <a:spLocks noChangeArrowheads="1"/>
            </p:cNvSpPr>
            <p:nvPr/>
          </p:nvSpPr>
          <p:spPr bwMode="auto">
            <a:xfrm rot="6874611">
              <a:off x="3000" y="1824"/>
              <a:ext cx="528" cy="576"/>
            </a:xfrm>
            <a:prstGeom prst="wedgeEllipseCallout">
              <a:avLst>
                <a:gd name="adj1" fmla="val -43750"/>
                <a:gd name="adj2" fmla="val 70000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 baseline="0"/>
            </a:p>
          </p:txBody>
        </p:sp>
        <p:sp>
          <p:nvSpPr>
            <p:cNvPr id="7196" name="Text Box 28"/>
            <p:cNvSpPr txBox="1">
              <a:spLocks noChangeArrowheads="1"/>
            </p:cNvSpPr>
            <p:nvPr/>
          </p:nvSpPr>
          <p:spPr bwMode="auto">
            <a:xfrm>
              <a:off x="2822" y="1559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k</a:t>
              </a:r>
              <a:r>
                <a:rPr lang="en-US" baseline="30000"/>
                <a:t>2</a:t>
              </a:r>
              <a:endParaRPr lang="en-US" baseline="0"/>
            </a:p>
          </p:txBody>
        </p:sp>
      </p:grpSp>
      <p:grpSp>
        <p:nvGrpSpPr>
          <p:cNvPr id="7200" name="Group 32"/>
          <p:cNvGrpSpPr>
            <a:grpSpLocks/>
          </p:cNvGrpSpPr>
          <p:nvPr/>
        </p:nvGrpSpPr>
        <p:grpSpPr bwMode="auto">
          <a:xfrm>
            <a:off x="5627688" y="2474913"/>
            <a:ext cx="1563687" cy="1485900"/>
            <a:chOff x="3545" y="1559"/>
            <a:chExt cx="985" cy="936"/>
          </a:xfrm>
        </p:grpSpPr>
        <p:sp>
          <p:nvSpPr>
            <p:cNvPr id="7197" name="AutoShape 29"/>
            <p:cNvSpPr>
              <a:spLocks noChangeArrowheads="1"/>
            </p:cNvSpPr>
            <p:nvPr/>
          </p:nvSpPr>
          <p:spPr bwMode="auto">
            <a:xfrm rot="11168513">
              <a:off x="3545" y="1786"/>
              <a:ext cx="772" cy="709"/>
            </a:xfrm>
            <a:prstGeom prst="wedgeEllipseCallout">
              <a:avLst>
                <a:gd name="adj1" fmla="val -27454"/>
                <a:gd name="adj2" fmla="val 65722"/>
              </a:avLst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 baseline="0"/>
            </a:p>
          </p:txBody>
        </p:sp>
        <p:sp>
          <p:nvSpPr>
            <p:cNvPr id="7198" name="Text Box 30"/>
            <p:cNvSpPr txBox="1">
              <a:spLocks noChangeArrowheads="1"/>
            </p:cNvSpPr>
            <p:nvPr/>
          </p:nvSpPr>
          <p:spPr bwMode="auto">
            <a:xfrm>
              <a:off x="4262" y="1559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dk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/>
      <p:bldP spid="7183" grpId="0" animBg="1"/>
      <p:bldP spid="7186" grpId="0" animBg="1"/>
      <p:bldP spid="7188" grpId="0"/>
      <p:bldP spid="7191" grpId="0"/>
      <p:bldP spid="71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00" name="Picture 108" descr="Phase spa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609600"/>
            <a:ext cx="3619500" cy="3657600"/>
          </a:xfrm>
          <a:prstGeom prst="rect">
            <a:avLst/>
          </a:prstGeom>
          <a:noFill/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36525" y="265113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2. approach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524000" y="352425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885950" y="271463"/>
            <a:ext cx="591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calculate the volume in k-space enclosed by the spheres</a:t>
            </a: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71450" y="685800"/>
          <a:ext cx="2035175" cy="654050"/>
        </p:xfrm>
        <a:graphic>
          <a:graphicData uri="http://schemas.openxmlformats.org/presentationml/2006/ole">
            <p:oleObj spid="_x0000_s8199" name="Equation" r:id="rId5" imgW="1346040" imgH="431640" progId="Equation.3">
              <p:embed/>
            </p:oleObj>
          </a:graphicData>
        </a:graphic>
      </p:graphicFrame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406650" y="8524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and</a:t>
            </a:r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3205163" y="849313"/>
          <a:ext cx="1824037" cy="327025"/>
        </p:xfrm>
        <a:graphic>
          <a:graphicData uri="http://schemas.openxmlformats.org/presentationml/2006/ole">
            <p:oleObj spid="_x0000_s8201" name="Equation" r:id="rId6" imgW="1206360" imgH="215640" progId="Equation.3">
              <p:embed/>
            </p:oleObj>
          </a:graphicData>
        </a:graphic>
      </p:graphicFrame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914400" y="1752600"/>
            <a:ext cx="2743200" cy="2743200"/>
            <a:chOff x="624" y="864"/>
            <a:chExt cx="1728" cy="1728"/>
          </a:xfrm>
        </p:grpSpPr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206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230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182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182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182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182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62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86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110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134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62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86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110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134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auto">
            <a:xfrm>
              <a:off x="158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206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230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Oval 30"/>
            <p:cNvSpPr>
              <a:spLocks noChangeArrowheads="1"/>
            </p:cNvSpPr>
            <p:nvPr/>
          </p:nvSpPr>
          <p:spPr bwMode="auto">
            <a:xfrm>
              <a:off x="158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182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230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62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86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110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134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62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86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110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auto">
            <a:xfrm>
              <a:off x="134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3" name="Oval 41"/>
            <p:cNvSpPr>
              <a:spLocks noChangeArrowheads="1"/>
            </p:cNvSpPr>
            <p:nvPr/>
          </p:nvSpPr>
          <p:spPr bwMode="auto">
            <a:xfrm>
              <a:off x="158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4" name="Oval 42"/>
            <p:cNvSpPr>
              <a:spLocks noChangeArrowheads="1"/>
            </p:cNvSpPr>
            <p:nvPr/>
          </p:nvSpPr>
          <p:spPr bwMode="auto">
            <a:xfrm>
              <a:off x="182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auto">
            <a:xfrm>
              <a:off x="206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Oval 44"/>
            <p:cNvSpPr>
              <a:spLocks noChangeArrowheads="1"/>
            </p:cNvSpPr>
            <p:nvPr/>
          </p:nvSpPr>
          <p:spPr bwMode="auto">
            <a:xfrm>
              <a:off x="230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auto">
            <a:xfrm>
              <a:off x="158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Oval 46"/>
            <p:cNvSpPr>
              <a:spLocks noChangeArrowheads="1"/>
            </p:cNvSpPr>
            <p:nvPr/>
          </p:nvSpPr>
          <p:spPr bwMode="auto">
            <a:xfrm>
              <a:off x="182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Oval 47"/>
            <p:cNvSpPr>
              <a:spLocks noChangeArrowheads="1"/>
            </p:cNvSpPr>
            <p:nvPr/>
          </p:nvSpPr>
          <p:spPr bwMode="auto">
            <a:xfrm>
              <a:off x="206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0" name="Oval 48"/>
            <p:cNvSpPr>
              <a:spLocks noChangeArrowheads="1"/>
            </p:cNvSpPr>
            <p:nvPr/>
          </p:nvSpPr>
          <p:spPr bwMode="auto">
            <a:xfrm>
              <a:off x="230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Oval 49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Oval 50"/>
            <p:cNvSpPr>
              <a:spLocks noChangeArrowheads="1"/>
            </p:cNvSpPr>
            <p:nvPr/>
          </p:nvSpPr>
          <p:spPr bwMode="auto">
            <a:xfrm>
              <a:off x="86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Oval 51"/>
            <p:cNvSpPr>
              <a:spLocks noChangeArrowheads="1"/>
            </p:cNvSpPr>
            <p:nvPr/>
          </p:nvSpPr>
          <p:spPr bwMode="auto">
            <a:xfrm>
              <a:off x="110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Oval 52"/>
            <p:cNvSpPr>
              <a:spLocks noChangeArrowheads="1"/>
            </p:cNvSpPr>
            <p:nvPr/>
          </p:nvSpPr>
          <p:spPr bwMode="auto">
            <a:xfrm>
              <a:off x="134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Oval 53"/>
            <p:cNvSpPr>
              <a:spLocks noChangeArrowheads="1"/>
            </p:cNvSpPr>
            <p:nvPr/>
          </p:nvSpPr>
          <p:spPr bwMode="auto">
            <a:xfrm>
              <a:off x="62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Oval 54"/>
            <p:cNvSpPr>
              <a:spLocks noChangeArrowheads="1"/>
            </p:cNvSpPr>
            <p:nvPr/>
          </p:nvSpPr>
          <p:spPr bwMode="auto">
            <a:xfrm>
              <a:off x="86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Oval 55"/>
            <p:cNvSpPr>
              <a:spLocks noChangeArrowheads="1"/>
            </p:cNvSpPr>
            <p:nvPr/>
          </p:nvSpPr>
          <p:spPr bwMode="auto">
            <a:xfrm>
              <a:off x="110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8" name="Oval 56"/>
            <p:cNvSpPr>
              <a:spLocks noChangeArrowheads="1"/>
            </p:cNvSpPr>
            <p:nvPr/>
          </p:nvSpPr>
          <p:spPr bwMode="auto">
            <a:xfrm>
              <a:off x="134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9" name="Oval 57"/>
            <p:cNvSpPr>
              <a:spLocks noChangeArrowheads="1"/>
            </p:cNvSpPr>
            <p:nvPr/>
          </p:nvSpPr>
          <p:spPr bwMode="auto">
            <a:xfrm>
              <a:off x="158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0" name="Oval 58"/>
            <p:cNvSpPr>
              <a:spLocks noChangeArrowheads="1"/>
            </p:cNvSpPr>
            <p:nvPr/>
          </p:nvSpPr>
          <p:spPr bwMode="auto">
            <a:xfrm>
              <a:off x="182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1" name="Oval 59"/>
            <p:cNvSpPr>
              <a:spLocks noChangeArrowheads="1"/>
            </p:cNvSpPr>
            <p:nvPr/>
          </p:nvSpPr>
          <p:spPr bwMode="auto">
            <a:xfrm>
              <a:off x="206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2" name="Oval 60"/>
            <p:cNvSpPr>
              <a:spLocks noChangeArrowheads="1"/>
            </p:cNvSpPr>
            <p:nvPr/>
          </p:nvSpPr>
          <p:spPr bwMode="auto">
            <a:xfrm>
              <a:off x="230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3" name="Oval 61"/>
            <p:cNvSpPr>
              <a:spLocks noChangeArrowheads="1"/>
            </p:cNvSpPr>
            <p:nvPr/>
          </p:nvSpPr>
          <p:spPr bwMode="auto">
            <a:xfrm>
              <a:off x="158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4" name="Oval 62"/>
            <p:cNvSpPr>
              <a:spLocks noChangeArrowheads="1"/>
            </p:cNvSpPr>
            <p:nvPr/>
          </p:nvSpPr>
          <p:spPr bwMode="auto">
            <a:xfrm>
              <a:off x="206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5" name="Oval 63"/>
            <p:cNvSpPr>
              <a:spLocks noChangeArrowheads="1"/>
            </p:cNvSpPr>
            <p:nvPr/>
          </p:nvSpPr>
          <p:spPr bwMode="auto">
            <a:xfrm>
              <a:off x="230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6" name="Oval 64"/>
            <p:cNvSpPr>
              <a:spLocks noChangeArrowheads="1"/>
            </p:cNvSpPr>
            <p:nvPr/>
          </p:nvSpPr>
          <p:spPr bwMode="auto">
            <a:xfrm>
              <a:off x="62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7" name="Oval 65"/>
            <p:cNvSpPr>
              <a:spLocks noChangeArrowheads="1"/>
            </p:cNvSpPr>
            <p:nvPr/>
          </p:nvSpPr>
          <p:spPr bwMode="auto">
            <a:xfrm>
              <a:off x="86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8" name="Oval 66"/>
            <p:cNvSpPr>
              <a:spLocks noChangeArrowheads="1"/>
            </p:cNvSpPr>
            <p:nvPr/>
          </p:nvSpPr>
          <p:spPr bwMode="auto">
            <a:xfrm>
              <a:off x="110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9" name="Oval 67"/>
            <p:cNvSpPr>
              <a:spLocks noChangeArrowheads="1"/>
            </p:cNvSpPr>
            <p:nvPr/>
          </p:nvSpPr>
          <p:spPr bwMode="auto">
            <a:xfrm>
              <a:off x="134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0" name="Oval 68"/>
            <p:cNvSpPr>
              <a:spLocks noChangeArrowheads="1"/>
            </p:cNvSpPr>
            <p:nvPr/>
          </p:nvSpPr>
          <p:spPr bwMode="auto">
            <a:xfrm>
              <a:off x="62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1" name="Oval 69"/>
            <p:cNvSpPr>
              <a:spLocks noChangeArrowheads="1"/>
            </p:cNvSpPr>
            <p:nvPr/>
          </p:nvSpPr>
          <p:spPr bwMode="auto">
            <a:xfrm>
              <a:off x="86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2" name="Oval 70"/>
            <p:cNvSpPr>
              <a:spLocks noChangeArrowheads="1"/>
            </p:cNvSpPr>
            <p:nvPr/>
          </p:nvSpPr>
          <p:spPr bwMode="auto">
            <a:xfrm>
              <a:off x="110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3" name="Oval 71"/>
            <p:cNvSpPr>
              <a:spLocks noChangeArrowheads="1"/>
            </p:cNvSpPr>
            <p:nvPr/>
          </p:nvSpPr>
          <p:spPr bwMode="auto">
            <a:xfrm>
              <a:off x="134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4" name="Oval 72"/>
            <p:cNvSpPr>
              <a:spLocks noChangeArrowheads="1"/>
            </p:cNvSpPr>
            <p:nvPr/>
          </p:nvSpPr>
          <p:spPr bwMode="auto">
            <a:xfrm>
              <a:off x="158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5" name="Oval 73"/>
            <p:cNvSpPr>
              <a:spLocks noChangeArrowheads="1"/>
            </p:cNvSpPr>
            <p:nvPr/>
          </p:nvSpPr>
          <p:spPr bwMode="auto">
            <a:xfrm>
              <a:off x="206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6" name="Oval 74"/>
            <p:cNvSpPr>
              <a:spLocks noChangeArrowheads="1"/>
            </p:cNvSpPr>
            <p:nvPr/>
          </p:nvSpPr>
          <p:spPr bwMode="auto">
            <a:xfrm>
              <a:off x="230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7" name="Oval 75"/>
            <p:cNvSpPr>
              <a:spLocks noChangeArrowheads="1"/>
            </p:cNvSpPr>
            <p:nvPr/>
          </p:nvSpPr>
          <p:spPr bwMode="auto">
            <a:xfrm>
              <a:off x="158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8" name="Oval 76"/>
            <p:cNvSpPr>
              <a:spLocks noChangeArrowheads="1"/>
            </p:cNvSpPr>
            <p:nvPr/>
          </p:nvSpPr>
          <p:spPr bwMode="auto">
            <a:xfrm>
              <a:off x="206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301" name="Group 109"/>
          <p:cNvGrpSpPr>
            <a:grpSpLocks/>
          </p:cNvGrpSpPr>
          <p:nvPr/>
        </p:nvGrpSpPr>
        <p:grpSpPr bwMode="auto">
          <a:xfrm>
            <a:off x="152400" y="3124200"/>
            <a:ext cx="4625975" cy="479425"/>
            <a:chOff x="1152" y="2064"/>
            <a:chExt cx="2914" cy="302"/>
          </a:xfrm>
        </p:grpSpPr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1152" y="2064"/>
              <a:ext cx="27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9" name="Text Box 77"/>
            <p:cNvSpPr txBox="1">
              <a:spLocks noChangeArrowheads="1"/>
            </p:cNvSpPr>
            <p:nvPr/>
          </p:nvSpPr>
          <p:spPr bwMode="auto">
            <a:xfrm>
              <a:off x="3830" y="2135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aseline="0"/>
                <a:t>k</a:t>
              </a:r>
              <a:r>
                <a:rPr lang="en-US"/>
                <a:t>x</a:t>
              </a:r>
              <a:endParaRPr lang="en-US" baseline="0"/>
            </a:p>
          </p:txBody>
        </p:sp>
      </p:grpSp>
      <p:grpSp>
        <p:nvGrpSpPr>
          <p:cNvPr id="8304" name="Group 112"/>
          <p:cNvGrpSpPr>
            <a:grpSpLocks/>
          </p:cNvGrpSpPr>
          <p:nvPr/>
        </p:nvGrpSpPr>
        <p:grpSpPr bwMode="auto">
          <a:xfrm>
            <a:off x="2286000" y="1371600"/>
            <a:ext cx="527050" cy="3276600"/>
            <a:chOff x="1440" y="864"/>
            <a:chExt cx="332" cy="2064"/>
          </a:xfrm>
        </p:grpSpPr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1440" y="1008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0" name="Text Box 78"/>
            <p:cNvSpPr txBox="1">
              <a:spLocks noChangeArrowheads="1"/>
            </p:cNvSpPr>
            <p:nvPr/>
          </p:nvSpPr>
          <p:spPr bwMode="auto">
            <a:xfrm>
              <a:off x="1536" y="864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aseline="0"/>
                <a:t>k</a:t>
              </a:r>
              <a:r>
                <a:rPr lang="en-US"/>
                <a:t>y</a:t>
              </a:r>
              <a:endParaRPr lang="en-US" baseline="0"/>
            </a:p>
          </p:txBody>
        </p:sp>
      </p:grpSp>
      <p:sp>
        <p:nvSpPr>
          <p:cNvPr id="8271" name="Oval 79"/>
          <p:cNvSpPr>
            <a:spLocks noChangeArrowheads="1"/>
          </p:cNvSpPr>
          <p:nvPr/>
        </p:nvSpPr>
        <p:spPr bwMode="auto">
          <a:xfrm>
            <a:off x="1114425" y="1943100"/>
            <a:ext cx="2362200" cy="2371725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72" name="Oval 80"/>
          <p:cNvSpPr>
            <a:spLocks noChangeArrowheads="1"/>
          </p:cNvSpPr>
          <p:nvPr/>
        </p:nvSpPr>
        <p:spPr bwMode="auto">
          <a:xfrm>
            <a:off x="1543050" y="2419350"/>
            <a:ext cx="1485900" cy="14478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73" name="Line 81"/>
          <p:cNvSpPr>
            <a:spLocks noChangeShapeType="1"/>
          </p:cNvSpPr>
          <p:nvPr/>
        </p:nvSpPr>
        <p:spPr bwMode="auto">
          <a:xfrm flipH="1" flipV="1">
            <a:off x="609600" y="1295400"/>
            <a:ext cx="13716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4" name="Line 82"/>
          <p:cNvSpPr>
            <a:spLocks noChangeShapeType="1"/>
          </p:cNvSpPr>
          <p:nvPr/>
        </p:nvSpPr>
        <p:spPr bwMode="auto">
          <a:xfrm flipH="1">
            <a:off x="2667000" y="1143000"/>
            <a:ext cx="533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8275" name="Object 83"/>
          <p:cNvGraphicFramePr>
            <a:graphicFrameLocks noChangeAspect="1"/>
          </p:cNvGraphicFramePr>
          <p:nvPr/>
        </p:nvGraphicFramePr>
        <p:xfrm>
          <a:off x="2943225" y="2486025"/>
          <a:ext cx="228600" cy="393700"/>
        </p:xfrm>
        <a:graphic>
          <a:graphicData uri="http://schemas.openxmlformats.org/presentationml/2006/ole">
            <p:oleObj spid="_x0000_s8275" name="Equation" r:id="rId7" imgW="228600" imgH="393480" progId="Equation.3">
              <p:embed/>
            </p:oleObj>
          </a:graphicData>
        </a:graphic>
      </p:graphicFrame>
      <p:sp>
        <p:nvSpPr>
          <p:cNvPr id="8276" name="Line 84"/>
          <p:cNvSpPr>
            <a:spLocks noChangeShapeType="1"/>
          </p:cNvSpPr>
          <p:nvPr/>
        </p:nvSpPr>
        <p:spPr bwMode="auto">
          <a:xfrm>
            <a:off x="2857500" y="2438400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7" name="Line 85"/>
          <p:cNvSpPr>
            <a:spLocks noChangeShapeType="1"/>
          </p:cNvSpPr>
          <p:nvPr/>
        </p:nvSpPr>
        <p:spPr bwMode="auto">
          <a:xfrm>
            <a:off x="3238500" y="2447925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8" name="Line 86"/>
          <p:cNvSpPr>
            <a:spLocks noChangeShapeType="1"/>
          </p:cNvSpPr>
          <p:nvPr/>
        </p:nvSpPr>
        <p:spPr bwMode="auto">
          <a:xfrm>
            <a:off x="2886075" y="24098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8279" name="Object 87"/>
          <p:cNvGraphicFramePr>
            <a:graphicFrameLocks noChangeAspect="1"/>
          </p:cNvGraphicFramePr>
          <p:nvPr/>
        </p:nvGraphicFramePr>
        <p:xfrm>
          <a:off x="4905375" y="5002213"/>
          <a:ext cx="1916113" cy="788987"/>
        </p:xfrm>
        <a:graphic>
          <a:graphicData uri="http://schemas.openxmlformats.org/presentationml/2006/ole">
            <p:oleObj spid="_x0000_s8279" name="Equation" r:id="rId8" imgW="1168200" imgH="482400" progId="Equation.3">
              <p:embed/>
            </p:oleObj>
          </a:graphicData>
        </a:graphic>
      </p:graphicFrame>
      <p:sp>
        <p:nvSpPr>
          <p:cNvPr id="8280" name="Text Box 88"/>
          <p:cNvSpPr txBox="1">
            <a:spLocks noChangeArrowheads="1"/>
          </p:cNvSpPr>
          <p:nvPr/>
        </p:nvSpPr>
        <p:spPr bwMode="auto">
          <a:xfrm>
            <a:off x="152400" y="5183188"/>
            <a:ext cx="4813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# of states between spheres with k and k+dk :</a:t>
            </a:r>
          </a:p>
        </p:txBody>
      </p:sp>
      <p:grpSp>
        <p:nvGrpSpPr>
          <p:cNvPr id="8302" name="Group 110"/>
          <p:cNvGrpSpPr>
            <a:grpSpLocks/>
          </p:cNvGrpSpPr>
          <p:nvPr/>
        </p:nvGrpSpPr>
        <p:grpSpPr bwMode="auto">
          <a:xfrm>
            <a:off x="7302500" y="4257675"/>
            <a:ext cx="1898650" cy="1477963"/>
            <a:chOff x="4600" y="2706"/>
            <a:chExt cx="1196" cy="931"/>
          </a:xfrm>
        </p:grpSpPr>
        <p:sp>
          <p:nvSpPr>
            <p:cNvPr id="8282" name="AutoShape 90"/>
            <p:cNvSpPr>
              <a:spLocks noChangeArrowheads="1"/>
            </p:cNvSpPr>
            <p:nvPr/>
          </p:nvSpPr>
          <p:spPr bwMode="auto">
            <a:xfrm rot="2468908">
              <a:off x="4600" y="2706"/>
              <a:ext cx="1196" cy="931"/>
            </a:xfrm>
            <a:prstGeom prst="wedgeEllipseCallout">
              <a:avLst>
                <a:gd name="adj1" fmla="val -57620"/>
                <a:gd name="adj2" fmla="val 6938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baseline="0"/>
            </a:p>
          </p:txBody>
        </p:sp>
        <p:graphicFrame>
          <p:nvGraphicFramePr>
            <p:cNvPr id="8281" name="Object 89"/>
            <p:cNvGraphicFramePr>
              <a:graphicFrameLocks noChangeAspect="1"/>
            </p:cNvGraphicFramePr>
            <p:nvPr/>
          </p:nvGraphicFramePr>
          <p:xfrm>
            <a:off x="4656" y="2928"/>
            <a:ext cx="1013" cy="426"/>
          </p:xfrm>
          <a:graphic>
            <a:graphicData uri="http://schemas.openxmlformats.org/presentationml/2006/ole">
              <p:oleObj spid="_x0000_s8281" name="Equation" r:id="rId9" imgW="1041120" imgH="444240" progId="Equation.3">
                <p:embed/>
              </p:oleObj>
            </a:graphicData>
          </a:graphic>
        </p:graphicFrame>
      </p:grpSp>
      <p:grpSp>
        <p:nvGrpSpPr>
          <p:cNvPr id="8303" name="Group 111"/>
          <p:cNvGrpSpPr>
            <a:grpSpLocks/>
          </p:cNvGrpSpPr>
          <p:nvPr/>
        </p:nvGrpSpPr>
        <p:grpSpPr bwMode="auto">
          <a:xfrm>
            <a:off x="4114800" y="3581400"/>
            <a:ext cx="1143000" cy="1295400"/>
            <a:chOff x="2592" y="2256"/>
            <a:chExt cx="720" cy="816"/>
          </a:xfrm>
        </p:grpSpPr>
        <p:sp>
          <p:nvSpPr>
            <p:cNvPr id="8285" name="AutoShape 93"/>
            <p:cNvSpPr>
              <a:spLocks noChangeArrowheads="1"/>
            </p:cNvSpPr>
            <p:nvPr/>
          </p:nvSpPr>
          <p:spPr bwMode="auto">
            <a:xfrm>
              <a:off x="2592" y="2256"/>
              <a:ext cx="720" cy="816"/>
            </a:xfrm>
            <a:prstGeom prst="wedgeEllipseCallout">
              <a:avLst>
                <a:gd name="adj1" fmla="val 133056"/>
                <a:gd name="adj2" fmla="val 6703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baseline="0"/>
            </a:p>
          </p:txBody>
        </p:sp>
        <p:graphicFrame>
          <p:nvGraphicFramePr>
            <p:cNvPr id="8284" name="Object 92"/>
            <p:cNvGraphicFramePr>
              <a:graphicFrameLocks noChangeAspect="1"/>
            </p:cNvGraphicFramePr>
            <p:nvPr/>
          </p:nvGraphicFramePr>
          <p:xfrm>
            <a:off x="2592" y="2496"/>
            <a:ext cx="695" cy="412"/>
          </p:xfrm>
          <a:graphic>
            <a:graphicData uri="http://schemas.openxmlformats.org/presentationml/2006/ole">
              <p:oleObj spid="_x0000_s8284" name="Equation" r:id="rId10" imgW="685800" imgH="406080" progId="Equation.3">
                <p:embed/>
              </p:oleObj>
            </a:graphicData>
          </a:graphic>
        </p:graphicFrame>
      </p:grpSp>
      <p:sp>
        <p:nvSpPr>
          <p:cNvPr id="8287" name="Text Box 95"/>
          <p:cNvSpPr txBox="1">
            <a:spLocks noChangeArrowheads="1"/>
          </p:cNvSpPr>
          <p:nvPr/>
        </p:nvSpPr>
        <p:spPr bwMode="auto">
          <a:xfrm>
            <a:off x="152400" y="60198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with</a:t>
            </a:r>
          </a:p>
        </p:txBody>
      </p:sp>
      <p:graphicFrame>
        <p:nvGraphicFramePr>
          <p:cNvPr id="8288" name="Object 96"/>
          <p:cNvGraphicFramePr>
            <a:graphicFrameLocks noChangeAspect="1"/>
          </p:cNvGraphicFramePr>
          <p:nvPr/>
        </p:nvGraphicFramePr>
        <p:xfrm>
          <a:off x="1057275" y="5857875"/>
          <a:ext cx="1903413" cy="679450"/>
        </p:xfrm>
        <a:graphic>
          <a:graphicData uri="http://schemas.openxmlformats.org/presentationml/2006/ole">
            <p:oleObj spid="_x0000_s8288" name="Equation" r:id="rId11" imgW="1104840" imgH="393480" progId="Equation.3">
              <p:embed/>
            </p:oleObj>
          </a:graphicData>
        </a:graphic>
      </p:graphicFrame>
      <p:sp>
        <p:nvSpPr>
          <p:cNvPr id="8289" name="Text Box 97"/>
          <p:cNvSpPr txBox="1">
            <a:spLocks noChangeArrowheads="1"/>
          </p:cNvSpPr>
          <p:nvPr/>
        </p:nvSpPr>
        <p:spPr bwMode="auto">
          <a:xfrm>
            <a:off x="1828800" y="600075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baseline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8293" name="Group 101"/>
          <p:cNvGrpSpPr>
            <a:grpSpLocks/>
          </p:cNvGrpSpPr>
          <p:nvPr/>
        </p:nvGrpSpPr>
        <p:grpSpPr bwMode="auto">
          <a:xfrm>
            <a:off x="1981200" y="5600700"/>
            <a:ext cx="2047875" cy="419100"/>
            <a:chOff x="1248" y="3528"/>
            <a:chExt cx="1290" cy="264"/>
          </a:xfrm>
        </p:grpSpPr>
        <p:sp>
          <p:nvSpPr>
            <p:cNvPr id="8290" name="Line 98"/>
            <p:cNvSpPr>
              <a:spLocks noChangeShapeType="1"/>
            </p:cNvSpPr>
            <p:nvPr/>
          </p:nvSpPr>
          <p:spPr bwMode="auto">
            <a:xfrm>
              <a:off x="1248" y="36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1" name="Line 99"/>
            <p:cNvSpPr>
              <a:spLocks noChangeShapeType="1"/>
            </p:cNvSpPr>
            <p:nvPr/>
          </p:nvSpPr>
          <p:spPr bwMode="auto">
            <a:xfrm>
              <a:off x="1248" y="364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2" name="Text Box 100"/>
            <p:cNvSpPr txBox="1">
              <a:spLocks noChangeArrowheads="1"/>
            </p:cNvSpPr>
            <p:nvPr/>
          </p:nvSpPr>
          <p:spPr bwMode="auto">
            <a:xfrm>
              <a:off x="1614" y="3528"/>
              <a:ext cx="9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2 spin states</a:t>
              </a:r>
            </a:p>
          </p:txBody>
        </p:sp>
      </p:grpSp>
      <p:sp>
        <p:nvSpPr>
          <p:cNvPr id="8294" name="AutoShape 102"/>
          <p:cNvSpPr>
            <a:spLocks noChangeArrowheads="1"/>
          </p:cNvSpPr>
          <p:nvPr/>
        </p:nvSpPr>
        <p:spPr bwMode="auto">
          <a:xfrm>
            <a:off x="4648200" y="61722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8" name="Group 106"/>
          <p:cNvGrpSpPr>
            <a:grpSpLocks/>
          </p:cNvGrpSpPr>
          <p:nvPr/>
        </p:nvGrpSpPr>
        <p:grpSpPr bwMode="auto">
          <a:xfrm>
            <a:off x="5791200" y="5867400"/>
            <a:ext cx="3124200" cy="762000"/>
            <a:chOff x="3168" y="3648"/>
            <a:chExt cx="1968" cy="480"/>
          </a:xfrm>
        </p:grpSpPr>
        <p:sp>
          <p:nvSpPr>
            <p:cNvPr id="8296" name="Rectangle 104"/>
            <p:cNvSpPr>
              <a:spLocks noChangeArrowheads="1"/>
            </p:cNvSpPr>
            <p:nvPr/>
          </p:nvSpPr>
          <p:spPr bwMode="auto">
            <a:xfrm>
              <a:off x="3168" y="3648"/>
              <a:ext cx="196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8297" name="Object 105"/>
            <p:cNvGraphicFramePr>
              <a:graphicFrameLocks noChangeAspect="1"/>
            </p:cNvGraphicFramePr>
            <p:nvPr/>
          </p:nvGraphicFramePr>
          <p:xfrm>
            <a:off x="3273" y="3663"/>
            <a:ext cx="1667" cy="452"/>
          </p:xfrm>
          <a:graphic>
            <a:graphicData uri="http://schemas.openxmlformats.org/presentationml/2006/ole">
              <p:oleObj spid="_x0000_s8297" name="Equation" r:id="rId12" imgW="1536480" imgH="4698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8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 animBg="1"/>
      <p:bldP spid="8198" grpId="0"/>
      <p:bldP spid="8200" grpId="0"/>
      <p:bldP spid="8271" grpId="0" animBg="1"/>
      <p:bldP spid="8272" grpId="0" animBg="1"/>
      <p:bldP spid="8273" grpId="0" animBg="1"/>
      <p:bldP spid="8274" grpId="0" animBg="1"/>
      <p:bldP spid="8276" grpId="0" animBg="1"/>
      <p:bldP spid="8277" grpId="0" animBg="1"/>
      <p:bldP spid="8278" grpId="0" animBg="1"/>
      <p:bldP spid="8280" grpId="0"/>
      <p:bldP spid="8287" grpId="0"/>
      <p:bldP spid="8289" grpId="0"/>
      <p:bldP spid="82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45" name="Group 29"/>
          <p:cNvGrpSpPr>
            <a:grpSpLocks/>
          </p:cNvGrpSpPr>
          <p:nvPr/>
        </p:nvGrpSpPr>
        <p:grpSpPr bwMode="auto">
          <a:xfrm>
            <a:off x="1362075" y="1538288"/>
            <a:ext cx="6416675" cy="3222625"/>
            <a:chOff x="858" y="192"/>
            <a:chExt cx="4042" cy="2030"/>
          </a:xfrm>
        </p:grpSpPr>
        <p:sp>
          <p:nvSpPr>
            <p:cNvPr id="9229" name="Freeform 13"/>
            <p:cNvSpPr>
              <a:spLocks/>
            </p:cNvSpPr>
            <p:nvPr/>
          </p:nvSpPr>
          <p:spPr bwMode="auto">
            <a:xfrm>
              <a:off x="1242" y="816"/>
              <a:ext cx="2208" cy="1104"/>
            </a:xfrm>
            <a:custGeom>
              <a:avLst/>
              <a:gdLst/>
              <a:ahLst/>
              <a:cxnLst>
                <a:cxn ang="0">
                  <a:pos x="0" y="1104"/>
                </a:cxn>
                <a:cxn ang="0">
                  <a:pos x="96" y="864"/>
                </a:cxn>
                <a:cxn ang="0">
                  <a:pos x="432" y="576"/>
                </a:cxn>
                <a:cxn ang="0">
                  <a:pos x="1152" y="288"/>
                </a:cxn>
                <a:cxn ang="0">
                  <a:pos x="2208" y="0"/>
                </a:cxn>
              </a:cxnLst>
              <a:rect l="0" t="0" r="r" b="b"/>
              <a:pathLst>
                <a:path w="2208" h="1104">
                  <a:moveTo>
                    <a:pt x="0" y="1104"/>
                  </a:moveTo>
                  <a:cubicBezTo>
                    <a:pt x="12" y="1028"/>
                    <a:pt x="24" y="952"/>
                    <a:pt x="96" y="864"/>
                  </a:cubicBezTo>
                  <a:cubicBezTo>
                    <a:pt x="168" y="776"/>
                    <a:pt x="256" y="672"/>
                    <a:pt x="432" y="576"/>
                  </a:cubicBezTo>
                  <a:cubicBezTo>
                    <a:pt x="608" y="480"/>
                    <a:pt x="856" y="384"/>
                    <a:pt x="1152" y="288"/>
                  </a:cubicBezTo>
                  <a:cubicBezTo>
                    <a:pt x="1448" y="192"/>
                    <a:pt x="1828" y="96"/>
                    <a:pt x="2208" y="0"/>
                  </a:cubicBezTo>
                </a:path>
              </a:pathLst>
            </a:custGeom>
            <a:noFill/>
            <a:ln w="508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43" name="Group 27"/>
            <p:cNvGrpSpPr>
              <a:grpSpLocks/>
            </p:cNvGrpSpPr>
            <p:nvPr/>
          </p:nvGrpSpPr>
          <p:grpSpPr bwMode="auto">
            <a:xfrm>
              <a:off x="1146" y="1920"/>
              <a:ext cx="3754" cy="302"/>
              <a:chOff x="1146" y="1920"/>
              <a:chExt cx="3754" cy="302"/>
            </a:xfrm>
          </p:grpSpPr>
          <p:sp>
            <p:nvSpPr>
              <p:cNvPr id="9223" name="Line 7"/>
              <p:cNvSpPr>
                <a:spLocks noChangeShapeType="1"/>
              </p:cNvSpPr>
              <p:nvPr/>
            </p:nvSpPr>
            <p:spPr bwMode="auto">
              <a:xfrm>
                <a:off x="1146" y="1920"/>
                <a:ext cx="36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4" name="Text Box 8"/>
              <p:cNvSpPr txBox="1">
                <a:spLocks noChangeArrowheads="1"/>
              </p:cNvSpPr>
              <p:nvPr/>
            </p:nvSpPr>
            <p:spPr bwMode="auto">
              <a:xfrm>
                <a:off x="4688" y="1991"/>
                <a:ext cx="2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aseline="0"/>
                  <a:t>E</a:t>
                </a:r>
              </a:p>
            </p:txBody>
          </p:sp>
        </p:grpSp>
        <p:grpSp>
          <p:nvGrpSpPr>
            <p:cNvPr id="9244" name="Group 28"/>
            <p:cNvGrpSpPr>
              <a:grpSpLocks/>
            </p:cNvGrpSpPr>
            <p:nvPr/>
          </p:nvGrpSpPr>
          <p:grpSpPr bwMode="auto">
            <a:xfrm>
              <a:off x="858" y="192"/>
              <a:ext cx="412" cy="1872"/>
              <a:chOff x="858" y="192"/>
              <a:chExt cx="412" cy="1872"/>
            </a:xfrm>
          </p:grpSpPr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>
                <a:off x="1242" y="192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5" name="Text Box 9"/>
              <p:cNvSpPr txBox="1">
                <a:spLocks noChangeArrowheads="1"/>
              </p:cNvSpPr>
              <p:nvPr/>
            </p:nvSpPr>
            <p:spPr bwMode="auto">
              <a:xfrm>
                <a:off x="858" y="215"/>
                <a:ext cx="4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aseline="0"/>
                  <a:t>D(E)</a:t>
                </a:r>
              </a:p>
            </p:txBody>
          </p:sp>
        </p:grpSp>
      </p:grp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4029075" y="2909888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4257675" y="283368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029075" y="2909888"/>
            <a:ext cx="228600" cy="1371600"/>
          </a:xfrm>
          <a:prstGeom prst="rect">
            <a:avLst/>
          </a:prstGeom>
          <a:solidFill>
            <a:schemeClr val="folHlink">
              <a:alpha val="5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3724275" y="443388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E’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257675" y="4433888"/>
            <a:ext cx="800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E’+dE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94200" y="33274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D(E)dE</a:t>
            </a:r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flipH="1">
            <a:off x="4181475" y="3519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308600" y="3327400"/>
            <a:ext cx="292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=# of states in dE / Volume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 animBg="1"/>
      <p:bldP spid="9231" grpId="0" animBg="1"/>
      <p:bldP spid="9235" grpId="0" animBg="1"/>
      <p:bldP spid="9238" grpId="0"/>
      <p:bldP spid="9239" grpId="0"/>
      <p:bldP spid="9240" grpId="0"/>
      <p:bldP spid="9241" grpId="0" animBg="1"/>
      <p:bldP spid="92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743200" y="0"/>
            <a:ext cx="3780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aseline="0" dirty="0">
                <a:latin typeface="Comic Sans MS" pitchFamily="66" charset="0"/>
              </a:rPr>
              <a:t>The Fermi gas at T=0</a:t>
            </a:r>
          </a:p>
        </p:txBody>
      </p:sp>
      <p:grpSp>
        <p:nvGrpSpPr>
          <p:cNvPr id="12323" name="Group 35"/>
          <p:cNvGrpSpPr>
            <a:grpSpLocks/>
          </p:cNvGrpSpPr>
          <p:nvPr/>
        </p:nvGrpSpPr>
        <p:grpSpPr bwMode="auto">
          <a:xfrm>
            <a:off x="706438" y="876300"/>
            <a:ext cx="3198812" cy="2917825"/>
            <a:chOff x="445" y="708"/>
            <a:chExt cx="2015" cy="1838"/>
          </a:xfrm>
        </p:grpSpPr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rot="5400000" flipH="1">
              <a:off x="-47" y="1798"/>
              <a:ext cx="14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rot="5400000" flipV="1">
              <a:off x="1511" y="1387"/>
              <a:ext cx="0" cy="17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2248" y="2286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E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 rot="16200000">
              <a:off x="241" y="912"/>
              <a:ext cx="6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f(E,T=0)</a:t>
              </a:r>
            </a:p>
          </p:txBody>
        </p:sp>
        <p:sp>
          <p:nvSpPr>
            <p:cNvPr id="12298" name="Line 10"/>
            <p:cNvSpPr>
              <a:spLocks noChangeShapeType="1"/>
            </p:cNvSpPr>
            <p:nvPr/>
          </p:nvSpPr>
          <p:spPr bwMode="auto">
            <a:xfrm rot="5400000" flipH="1">
              <a:off x="1199" y="2284"/>
              <a:ext cx="1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1278" y="2315"/>
              <a:ext cx="27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E</a:t>
              </a:r>
              <a:r>
                <a:rPr lang="en-US"/>
                <a:t>F</a:t>
              </a:r>
              <a:endParaRPr lang="en-US" baseline="0"/>
            </a:p>
          </p:txBody>
        </p:sp>
        <p:grpSp>
          <p:nvGrpSpPr>
            <p:cNvPr id="12300" name="Group 12"/>
            <p:cNvGrpSpPr>
              <a:grpSpLocks/>
            </p:cNvGrpSpPr>
            <p:nvPr/>
          </p:nvGrpSpPr>
          <p:grpSpPr bwMode="auto">
            <a:xfrm rot="5400000">
              <a:off x="1029" y="1069"/>
              <a:ext cx="868" cy="1525"/>
              <a:chOff x="1584" y="1236"/>
              <a:chExt cx="1200" cy="2124"/>
            </a:xfrm>
          </p:grpSpPr>
          <p:sp>
            <p:nvSpPr>
              <p:cNvPr id="12301" name="Line 13"/>
              <p:cNvSpPr>
                <a:spLocks noChangeShapeType="1"/>
              </p:cNvSpPr>
              <p:nvPr/>
            </p:nvSpPr>
            <p:spPr bwMode="auto">
              <a:xfrm flipV="1">
                <a:off x="1584" y="2592"/>
                <a:ext cx="0" cy="768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" name="Line 14"/>
              <p:cNvSpPr>
                <a:spLocks noChangeShapeType="1"/>
              </p:cNvSpPr>
              <p:nvPr/>
            </p:nvSpPr>
            <p:spPr bwMode="auto">
              <a:xfrm>
                <a:off x="1584" y="2592"/>
                <a:ext cx="1200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3" name="Line 15"/>
              <p:cNvSpPr>
                <a:spLocks noChangeShapeType="1"/>
              </p:cNvSpPr>
              <p:nvPr/>
            </p:nvSpPr>
            <p:spPr bwMode="auto">
              <a:xfrm flipV="1">
                <a:off x="2784" y="1236"/>
                <a:ext cx="0" cy="1344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04" name="Text Box 16"/>
            <p:cNvSpPr txBox="1">
              <a:spLocks noChangeArrowheads="1"/>
            </p:cNvSpPr>
            <p:nvPr/>
          </p:nvSpPr>
          <p:spPr bwMode="auto">
            <a:xfrm rot="21600000">
              <a:off x="480" y="129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1</a:t>
              </a:r>
            </a:p>
          </p:txBody>
        </p:sp>
      </p:grpSp>
      <p:grpSp>
        <p:nvGrpSpPr>
          <p:cNvPr id="12322" name="Group 34"/>
          <p:cNvGrpSpPr>
            <a:grpSpLocks/>
          </p:cNvGrpSpPr>
          <p:nvPr/>
        </p:nvGrpSpPr>
        <p:grpSpPr bwMode="auto">
          <a:xfrm>
            <a:off x="3881438" y="533400"/>
            <a:ext cx="5035550" cy="3222625"/>
            <a:chOff x="2445" y="432"/>
            <a:chExt cx="3172" cy="2030"/>
          </a:xfrm>
        </p:grpSpPr>
        <p:sp>
          <p:nvSpPr>
            <p:cNvPr id="12308" name="Freeform 20"/>
            <p:cNvSpPr>
              <a:spLocks/>
            </p:cNvSpPr>
            <p:nvPr/>
          </p:nvSpPr>
          <p:spPr bwMode="auto">
            <a:xfrm>
              <a:off x="2881" y="1056"/>
              <a:ext cx="1678" cy="1104"/>
            </a:xfrm>
            <a:custGeom>
              <a:avLst/>
              <a:gdLst/>
              <a:ahLst/>
              <a:cxnLst>
                <a:cxn ang="0">
                  <a:pos x="0" y="1104"/>
                </a:cxn>
                <a:cxn ang="0">
                  <a:pos x="96" y="864"/>
                </a:cxn>
                <a:cxn ang="0">
                  <a:pos x="432" y="576"/>
                </a:cxn>
                <a:cxn ang="0">
                  <a:pos x="1152" y="288"/>
                </a:cxn>
                <a:cxn ang="0">
                  <a:pos x="2208" y="0"/>
                </a:cxn>
              </a:cxnLst>
              <a:rect l="0" t="0" r="r" b="b"/>
              <a:pathLst>
                <a:path w="2208" h="1104">
                  <a:moveTo>
                    <a:pt x="0" y="1104"/>
                  </a:moveTo>
                  <a:cubicBezTo>
                    <a:pt x="12" y="1028"/>
                    <a:pt x="24" y="952"/>
                    <a:pt x="96" y="864"/>
                  </a:cubicBezTo>
                  <a:cubicBezTo>
                    <a:pt x="168" y="776"/>
                    <a:pt x="256" y="672"/>
                    <a:pt x="432" y="576"/>
                  </a:cubicBezTo>
                  <a:cubicBezTo>
                    <a:pt x="608" y="480"/>
                    <a:pt x="856" y="384"/>
                    <a:pt x="1152" y="288"/>
                  </a:cubicBezTo>
                  <a:cubicBezTo>
                    <a:pt x="1448" y="192"/>
                    <a:pt x="1828" y="96"/>
                    <a:pt x="2208" y="0"/>
                  </a:cubicBezTo>
                </a:path>
              </a:pathLst>
            </a:custGeom>
            <a:noFill/>
            <a:ln w="508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>
              <a:off x="2808" y="2160"/>
              <a:ext cx="28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Text Box 23"/>
            <p:cNvSpPr txBox="1">
              <a:spLocks noChangeArrowheads="1"/>
            </p:cNvSpPr>
            <p:nvPr/>
          </p:nvSpPr>
          <p:spPr bwMode="auto">
            <a:xfrm>
              <a:off x="5280" y="2231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E</a:t>
              </a:r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>
              <a:off x="2881" y="4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Text Box 26"/>
            <p:cNvSpPr txBox="1">
              <a:spLocks noChangeArrowheads="1"/>
            </p:cNvSpPr>
            <p:nvPr/>
          </p:nvSpPr>
          <p:spPr bwMode="auto">
            <a:xfrm>
              <a:off x="2445" y="455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D(E)</a:t>
              </a:r>
            </a:p>
          </p:txBody>
        </p:sp>
      </p:grp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6324600" y="35052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E</a:t>
            </a:r>
            <a:r>
              <a:rPr lang="en-US"/>
              <a:t>F</a:t>
            </a:r>
            <a:r>
              <a:rPr lang="en-US" baseline="30000"/>
              <a:t>0</a:t>
            </a:r>
            <a:endParaRPr lang="en-US" baseline="0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64770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2327" name="Object 39"/>
          <p:cNvGraphicFramePr>
            <a:graphicFrameLocks noChangeAspect="1"/>
          </p:cNvGraphicFramePr>
          <p:nvPr/>
        </p:nvGraphicFramePr>
        <p:xfrm>
          <a:off x="4610100" y="695325"/>
          <a:ext cx="1885950" cy="2590800"/>
        </p:xfrm>
        <a:graphic>
          <a:graphicData uri="http://schemas.openxmlformats.org/presentationml/2006/ole">
            <p:oleObj spid="_x0000_s12327" name="Photo Editor Photo" r:id="rId4" imgW="1886213" imgH="2591162" progId="">
              <p:embed/>
            </p:oleObj>
          </a:graphicData>
        </a:graphic>
      </p:graphicFrame>
      <p:graphicFrame>
        <p:nvGraphicFramePr>
          <p:cNvPr id="12328" name="Object 40"/>
          <p:cNvGraphicFramePr>
            <a:graphicFrameLocks noChangeAspect="1"/>
          </p:cNvGraphicFramePr>
          <p:nvPr/>
        </p:nvGraphicFramePr>
        <p:xfrm>
          <a:off x="1874838" y="4411663"/>
          <a:ext cx="2239962" cy="904875"/>
        </p:xfrm>
        <a:graphic>
          <a:graphicData uri="http://schemas.openxmlformats.org/presentationml/2006/ole">
            <p:oleObj spid="_x0000_s12328" name="Equation" r:id="rId5" imgW="1257120" imgH="507960" progId="Equation.3">
              <p:embed/>
            </p:oleObj>
          </a:graphicData>
        </a:graphic>
      </p:graphicFrame>
      <p:grpSp>
        <p:nvGrpSpPr>
          <p:cNvPr id="12337" name="Group 49"/>
          <p:cNvGrpSpPr>
            <a:grpSpLocks/>
          </p:cNvGrpSpPr>
          <p:nvPr/>
        </p:nvGrpSpPr>
        <p:grpSpPr bwMode="auto">
          <a:xfrm>
            <a:off x="76200" y="5105400"/>
            <a:ext cx="1905000" cy="533400"/>
            <a:chOff x="480" y="3312"/>
            <a:chExt cx="1200" cy="336"/>
          </a:xfrm>
        </p:grpSpPr>
        <p:sp>
          <p:nvSpPr>
            <p:cNvPr id="12329" name="Line 41"/>
            <p:cNvSpPr>
              <a:spLocks noChangeShapeType="1"/>
            </p:cNvSpPr>
            <p:nvPr/>
          </p:nvSpPr>
          <p:spPr bwMode="auto">
            <a:xfrm>
              <a:off x="1680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Text Box 42"/>
            <p:cNvSpPr txBox="1">
              <a:spLocks noChangeArrowheads="1"/>
            </p:cNvSpPr>
            <p:nvPr/>
          </p:nvSpPr>
          <p:spPr bwMode="auto">
            <a:xfrm>
              <a:off x="480" y="3408"/>
              <a:ext cx="11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Electron density</a:t>
              </a:r>
            </a:p>
          </p:txBody>
        </p:sp>
        <p:sp>
          <p:nvSpPr>
            <p:cNvPr id="12331" name="Line 43"/>
            <p:cNvSpPr>
              <a:spLocks noChangeShapeType="1"/>
            </p:cNvSpPr>
            <p:nvPr/>
          </p:nvSpPr>
          <p:spPr bwMode="auto">
            <a:xfrm flipH="1">
              <a:off x="480" y="3648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590800" y="4495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 flipV="1">
            <a:off x="3810000" y="4495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5908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2476500" y="4038600"/>
            <a:ext cx="2857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aseline="0"/>
              <a:t>#of states in [E,E+dE]/volume</a:t>
            </a:r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>
            <a:off x="3086100" y="5105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Line 51"/>
          <p:cNvSpPr>
            <a:spLocks noChangeShapeType="1"/>
          </p:cNvSpPr>
          <p:nvPr/>
        </p:nvSpPr>
        <p:spPr bwMode="auto">
          <a:xfrm>
            <a:off x="6781800" y="3733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6934200" y="3657600"/>
            <a:ext cx="14255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aseline="0"/>
              <a:t>Fermi energy</a:t>
            </a:r>
          </a:p>
          <a:p>
            <a:r>
              <a:rPr lang="en-US" sz="1600" baseline="0"/>
              <a:t>depends on T</a:t>
            </a:r>
          </a:p>
        </p:txBody>
      </p:sp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1295400" y="5715000"/>
            <a:ext cx="346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Probability that state is occupied</a:t>
            </a:r>
          </a:p>
        </p:txBody>
      </p:sp>
      <p:graphicFrame>
        <p:nvGraphicFramePr>
          <p:cNvPr id="12342" name="Object 54"/>
          <p:cNvGraphicFramePr>
            <a:graphicFrameLocks noChangeAspect="1"/>
          </p:cNvGraphicFramePr>
          <p:nvPr/>
        </p:nvGraphicFramePr>
        <p:xfrm>
          <a:off x="4191000" y="4349750"/>
          <a:ext cx="1371600" cy="987425"/>
        </p:xfrm>
        <a:graphic>
          <a:graphicData uri="http://schemas.openxmlformats.org/presentationml/2006/ole">
            <p:oleObj spid="_x0000_s12342" name="Equation" r:id="rId6" imgW="812520" imgH="583920" progId="Equation.3">
              <p:embed/>
            </p:oleObj>
          </a:graphicData>
        </a:graphic>
      </p:graphicFrame>
      <p:graphicFrame>
        <p:nvGraphicFramePr>
          <p:cNvPr id="12345" name="Object 57"/>
          <p:cNvGraphicFramePr>
            <a:graphicFrameLocks noChangeAspect="1"/>
          </p:cNvGraphicFramePr>
          <p:nvPr/>
        </p:nvGraphicFramePr>
        <p:xfrm>
          <a:off x="5561013" y="4314825"/>
          <a:ext cx="2897187" cy="968375"/>
        </p:xfrm>
        <a:graphic>
          <a:graphicData uri="http://schemas.openxmlformats.org/presentationml/2006/ole">
            <p:oleObj spid="_x0000_s12345" name="Equation" r:id="rId7" imgW="1549080" imgH="583920" progId="Equation.3">
              <p:embed/>
            </p:oleObj>
          </a:graphicData>
        </a:graphic>
      </p:graphicFrame>
      <p:sp>
        <p:nvSpPr>
          <p:cNvPr id="12347" name="AutoShape 59"/>
          <p:cNvSpPr>
            <a:spLocks noChangeArrowheads="1"/>
          </p:cNvSpPr>
          <p:nvPr/>
        </p:nvSpPr>
        <p:spPr bwMode="auto">
          <a:xfrm>
            <a:off x="5715000" y="5715000"/>
            <a:ext cx="304800" cy="228600"/>
          </a:xfrm>
          <a:prstGeom prst="rightArrow">
            <a:avLst>
              <a:gd name="adj1" fmla="val 50000"/>
              <a:gd name="adj2" fmla="val 381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50" name="Group 62"/>
          <p:cNvGrpSpPr>
            <a:grpSpLocks/>
          </p:cNvGrpSpPr>
          <p:nvPr/>
        </p:nvGrpSpPr>
        <p:grpSpPr bwMode="auto">
          <a:xfrm>
            <a:off x="6324600" y="5334000"/>
            <a:ext cx="2590800" cy="1143000"/>
            <a:chOff x="3984" y="3456"/>
            <a:chExt cx="1632" cy="720"/>
          </a:xfrm>
        </p:grpSpPr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984" y="3456"/>
              <a:ext cx="1632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2348" name="Object 60"/>
            <p:cNvGraphicFramePr>
              <a:graphicFrameLocks noChangeAspect="1"/>
            </p:cNvGraphicFramePr>
            <p:nvPr/>
          </p:nvGraphicFramePr>
          <p:xfrm>
            <a:off x="4128" y="3504"/>
            <a:ext cx="1344" cy="502"/>
          </p:xfrm>
          <a:graphic>
            <a:graphicData uri="http://schemas.openxmlformats.org/presentationml/2006/ole">
              <p:oleObj spid="_x0000_s12348" name="Equation" r:id="rId8" imgW="1155600" imgH="431640" progId="Equation.3">
                <p:embed/>
              </p:oleObj>
            </a:graphicData>
          </a:graphic>
        </p:graphicFrame>
      </p:grpSp>
      <p:grpSp>
        <p:nvGrpSpPr>
          <p:cNvPr id="12353" name="Group 65"/>
          <p:cNvGrpSpPr>
            <a:grpSpLocks/>
          </p:cNvGrpSpPr>
          <p:nvPr/>
        </p:nvGrpSpPr>
        <p:grpSpPr bwMode="auto">
          <a:xfrm>
            <a:off x="3987800" y="5029200"/>
            <a:ext cx="584200" cy="747713"/>
            <a:chOff x="2512" y="3264"/>
            <a:chExt cx="368" cy="471"/>
          </a:xfrm>
        </p:grpSpPr>
        <p:sp>
          <p:nvSpPr>
            <p:cNvPr id="12351" name="Line 63"/>
            <p:cNvSpPr>
              <a:spLocks noChangeShapeType="1"/>
            </p:cNvSpPr>
            <p:nvPr/>
          </p:nvSpPr>
          <p:spPr bwMode="auto">
            <a:xfrm>
              <a:off x="2688" y="326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52" name="Text Box 64"/>
            <p:cNvSpPr txBox="1">
              <a:spLocks noChangeArrowheads="1"/>
            </p:cNvSpPr>
            <p:nvPr/>
          </p:nvSpPr>
          <p:spPr bwMode="auto">
            <a:xfrm>
              <a:off x="2512" y="3504"/>
              <a:ext cx="3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T=0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324" grpId="0"/>
      <p:bldP spid="12325" grpId="0" animBg="1"/>
      <p:bldP spid="12332" grpId="0" animBg="1"/>
      <p:bldP spid="12333" grpId="0" animBg="1"/>
      <p:bldP spid="12334" grpId="0" animBg="1"/>
      <p:bldP spid="12335" grpId="0"/>
      <p:bldP spid="12336" grpId="0" animBg="1"/>
      <p:bldP spid="12339" grpId="0" animBg="1"/>
      <p:bldP spid="12340" grpId="0"/>
      <p:bldP spid="12341" grpId="0"/>
      <p:bldP spid="1234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4297</TotalTime>
  <Words>504</Words>
  <Application>Microsoft Office PowerPoint</Application>
  <PresentationFormat>On-screen Show (4:3)</PresentationFormat>
  <Paragraphs>167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Default Design</vt:lpstr>
      <vt:lpstr>Equation</vt:lpstr>
      <vt:lpstr>Photo Editor Photo</vt:lpstr>
      <vt:lpstr>Formel</vt:lpstr>
      <vt:lpstr>MathType 4.0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University of Nebraska-Lincoln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57</cp:revision>
  <dcterms:created xsi:type="dcterms:W3CDTF">2004-04-12T23:27:35Z</dcterms:created>
  <dcterms:modified xsi:type="dcterms:W3CDTF">2010-12-06T22:44:42Z</dcterms:modified>
</cp:coreProperties>
</file>