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3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4.wmf"/><Relationship Id="rId7" Type="http://schemas.openxmlformats.org/officeDocument/2006/relationships/image" Target="../media/image57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0.wmf"/><Relationship Id="rId11" Type="http://schemas.openxmlformats.org/officeDocument/2006/relationships/image" Target="../media/image61.wmf"/><Relationship Id="rId5" Type="http://schemas.openxmlformats.org/officeDocument/2006/relationships/image" Target="../media/image56.wmf"/><Relationship Id="rId10" Type="http://schemas.openxmlformats.org/officeDocument/2006/relationships/image" Target="../media/image60.wmf"/><Relationship Id="rId4" Type="http://schemas.openxmlformats.org/officeDocument/2006/relationships/image" Target="../media/image55.wmf"/><Relationship Id="rId9" Type="http://schemas.openxmlformats.org/officeDocument/2006/relationships/image" Target="../media/image5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image" Target="../media/image64.wmf"/><Relationship Id="rId7" Type="http://schemas.openxmlformats.org/officeDocument/2006/relationships/image" Target="../media/image68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11" Type="http://schemas.openxmlformats.org/officeDocument/2006/relationships/image" Target="../media/image72.wmf"/><Relationship Id="rId5" Type="http://schemas.openxmlformats.org/officeDocument/2006/relationships/image" Target="../media/image66.wmf"/><Relationship Id="rId10" Type="http://schemas.openxmlformats.org/officeDocument/2006/relationships/image" Target="../media/image71.wmf"/><Relationship Id="rId4" Type="http://schemas.openxmlformats.org/officeDocument/2006/relationships/image" Target="../media/image65.wmf"/><Relationship Id="rId9" Type="http://schemas.openxmlformats.org/officeDocument/2006/relationships/image" Target="../media/image7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6.png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oleObject" Target="../embeddings/oleObject60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4.bin"/><Relationship Id="rId12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3.bin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2.bin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6.bin"/><Relationship Id="rId14" Type="http://schemas.openxmlformats.org/officeDocument/2006/relationships/oleObject" Target="../embeddings/oleObject6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oleObject" Target="../embeddings/oleObject71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65.bin"/><Relationship Id="rId12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4.bin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Relationship Id="rId14" Type="http://schemas.openxmlformats.org/officeDocument/2006/relationships/oleObject" Target="../embeddings/oleObject7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Ensemble equivalence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3631722" y="3216968"/>
          <a:ext cx="2333625" cy="1273175"/>
        </p:xfrm>
        <a:graphic>
          <a:graphicData uri="http://schemas.openxmlformats.org/presentationml/2006/ole">
            <p:oleObj spid="_x0000_s1036" name="Equation" r:id="rId4" imgW="1447560" imgH="787320" progId="Equation.DSMT4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76200" y="2378768"/>
          <a:ext cx="3851275" cy="3063875"/>
        </p:xfrm>
        <a:graphic>
          <a:graphicData uri="http://schemas.openxmlformats.org/presentationml/2006/ole">
            <p:oleObj spid="_x0000_s1038" name="Graph" r:id="rId5" imgW="3852000" imgH="3064320" progId="Origin50.Graph">
              <p:embed/>
            </p:oleObj>
          </a:graphicData>
        </a:graphic>
      </p:graphicFrame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3657600" y="2759768"/>
          <a:ext cx="920750" cy="328612"/>
        </p:xfrm>
        <a:graphic>
          <a:graphicData uri="http://schemas.openxmlformats.org/presentationml/2006/ole">
            <p:oleObj spid="_x0000_s1039" name="Equation" r:id="rId6" imgW="571320" imgH="203040" progId="Equation.DSMT4">
              <p:embed/>
            </p:oleObj>
          </a:graphicData>
        </a:graphic>
      </p:graphicFrame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648200" y="2759768"/>
            <a:ext cx="464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= Probability of finding a system (copy) in the</a:t>
            </a:r>
          </a:p>
          <a:p>
            <a:r>
              <a:rPr lang="en-US" sz="1600" dirty="0" smtClean="0">
                <a:latin typeface="Comic Sans MS" pitchFamily="66" charset="0"/>
              </a:rPr>
              <a:t> canonical ensemble with energy in [</a:t>
            </a:r>
            <a:r>
              <a:rPr lang="en-US" sz="1600" dirty="0" err="1" smtClean="0">
                <a:latin typeface="Comic Sans MS" pitchFamily="66" charset="0"/>
              </a:rPr>
              <a:t>E,E+dE</a:t>
            </a:r>
            <a:r>
              <a:rPr lang="en-US" sz="1600" dirty="0" smtClean="0">
                <a:latin typeface="Comic Sans MS" pitchFamily="66" charset="0"/>
              </a:rPr>
              <a:t>]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943600" y="3521768"/>
            <a:ext cx="3429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Comic Sans MS" pitchFamily="66" charset="0"/>
              </a:rPr>
              <a:t>example for monatomic ideal gas</a:t>
            </a:r>
            <a:endParaRPr lang="en-US" sz="16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1524000" y="5121968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752600" y="5350568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3200400" y="5045768"/>
          <a:ext cx="1841500" cy="636587"/>
        </p:xfrm>
        <a:graphic>
          <a:graphicData uri="http://schemas.openxmlformats.org/presentationml/2006/ole">
            <p:oleObj spid="_x0000_s1040" name="Equation" r:id="rId7" imgW="1143000" imgH="393480" progId="Equation.DSMT4">
              <p:embed/>
            </p:oleObj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/>
        </p:nvGraphicFramePr>
        <p:xfrm>
          <a:off x="1569770" y="3784872"/>
          <a:ext cx="368300" cy="288925"/>
        </p:xfrm>
        <a:graphic>
          <a:graphicData uri="http://schemas.openxmlformats.org/presentationml/2006/ole">
            <p:oleObj spid="_x0000_s1041" name="Equation" r:id="rId8" imgW="228600" imgH="177480" progId="Equation.DSMT4">
              <p:embed/>
            </p:oleObj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574322" y="3792064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 flipH="1" flipV="1">
            <a:off x="1643330" y="420677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795730" y="4359174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2133601" y="3902769"/>
          <a:ext cx="1336275" cy="609600"/>
        </p:xfrm>
        <a:graphic>
          <a:graphicData uri="http://schemas.openxmlformats.org/presentationml/2006/ole">
            <p:oleObj spid="_x0000_s1042" name="Equation" r:id="rId9" imgW="977760" imgH="444240" progId="Equation.DSMT4">
              <p:embed/>
            </p:oleObj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5105400" y="5055828"/>
          <a:ext cx="1657350" cy="636588"/>
        </p:xfrm>
        <a:graphic>
          <a:graphicData uri="http://schemas.openxmlformats.org/presentationml/2006/ole">
            <p:oleObj spid="_x0000_s1043" name="Equation" r:id="rId10" imgW="1028520" imgH="393480" progId="Equation.DSMT4">
              <p:embed/>
            </p:oleObj>
          </a:graphicData>
        </a:graphic>
      </p:graphicFrame>
      <p:cxnSp>
        <p:nvCxnSpPr>
          <p:cNvPr id="43" name="Straight Arrow Connector 42"/>
          <p:cNvCxnSpPr/>
          <p:nvPr/>
        </p:nvCxnSpPr>
        <p:spPr>
          <a:xfrm rot="5400000" flipH="1" flipV="1">
            <a:off x="5067300" y="5693468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257800" y="5883968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5257800" y="5605046"/>
            <a:ext cx="3429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example here with N=20, </a:t>
            </a:r>
            <a:r>
              <a:rPr lang="en-US" sz="1600" dirty="0" err="1" smtClean="0">
                <a:latin typeface="Comic Sans MS" pitchFamily="66" charset="0"/>
              </a:rPr>
              <a:t>k</a:t>
            </a:r>
            <a:r>
              <a:rPr lang="en-US" sz="1600" baseline="-25000" dirty="0" err="1" smtClean="0">
                <a:latin typeface="Comic Sans MS" pitchFamily="66" charset="0"/>
              </a:rPr>
              <a:t>B</a:t>
            </a:r>
            <a:r>
              <a:rPr lang="en-US" sz="1600" dirty="0" err="1" smtClean="0">
                <a:latin typeface="Comic Sans MS" pitchFamily="66" charset="0"/>
              </a:rPr>
              <a:t>T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>
              <a:latin typeface="Comic Sans MS" pitchFamily="66" charset="0"/>
            </a:endParaRPr>
          </a:p>
        </p:txBody>
      </p:sp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2362200" y="4436168"/>
          <a:ext cx="1074402" cy="323850"/>
        </p:xfrm>
        <a:graphic>
          <a:graphicData uri="http://schemas.openxmlformats.org/presentationml/2006/ole">
            <p:oleObj spid="_x0000_s1044" name="Equation" r:id="rId11" imgW="761760" imgH="228600" progId="Equation.DSMT4">
              <p:embed/>
            </p:oleObj>
          </a:graphicData>
        </a:graphic>
      </p:graphicFrame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3531576" y="4444462"/>
            <a:ext cx="3276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example here with N=20, </a:t>
            </a:r>
            <a:r>
              <a:rPr lang="en-US" sz="1600" dirty="0" err="1" smtClean="0">
                <a:latin typeface="Comic Sans MS" pitchFamily="66" charset="0"/>
              </a:rPr>
              <a:t>k</a:t>
            </a:r>
            <a:r>
              <a:rPr lang="en-US" sz="1600" baseline="-25000" dirty="0" err="1" smtClean="0">
                <a:latin typeface="Comic Sans MS" pitchFamily="66" charset="0"/>
              </a:rPr>
              <a:t>B</a:t>
            </a:r>
            <a:r>
              <a:rPr lang="en-US" sz="1600" dirty="0" err="1" smtClean="0">
                <a:latin typeface="Comic Sans MS" pitchFamily="66" charset="0"/>
              </a:rPr>
              <a:t>T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>
              <a:latin typeface="Comic Sans MS" pitchFamily="66" charset="0"/>
            </a:endParaRPr>
          </a:p>
        </p:txBody>
      </p:sp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762000" y="5530850"/>
          <a:ext cx="2154237" cy="1098550"/>
        </p:xfrm>
        <a:graphic>
          <a:graphicData uri="http://schemas.openxmlformats.org/presentationml/2006/ole">
            <p:oleObj spid="_x0000_s1045" name="Equation" r:id="rId12" imgW="1574640" imgH="799920" progId="Equation.DSMT4">
              <p:embed/>
            </p:oleObj>
          </a:graphicData>
        </a:graphic>
      </p:graphicFrame>
      <p:sp>
        <p:nvSpPr>
          <p:cNvPr id="48" name="AutoShape 61"/>
          <p:cNvSpPr>
            <a:spLocks noChangeArrowheads="1"/>
          </p:cNvSpPr>
          <p:nvPr/>
        </p:nvSpPr>
        <p:spPr bwMode="auto">
          <a:xfrm>
            <a:off x="3200400" y="6019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AutoShape 14"/>
          <p:cNvSpPr>
            <a:spLocks noChangeArrowheads="1"/>
          </p:cNvSpPr>
          <p:nvPr/>
        </p:nvSpPr>
        <p:spPr bwMode="auto">
          <a:xfrm>
            <a:off x="3657600" y="5821777"/>
            <a:ext cx="5334000" cy="1143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3886200" y="5974177"/>
            <a:ext cx="5105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In the thermodynamic limit N</a:t>
            </a:r>
            <a:r>
              <a:rPr lang="en-US" sz="1600" dirty="0" smtClean="0">
                <a:latin typeface="Comic Sans MS" pitchFamily="66" charset="0"/>
                <a:sym typeface="Symbol"/>
              </a:rPr>
              <a:t></a:t>
            </a:r>
          </a:p>
          <a:p>
            <a:r>
              <a:rPr lang="en-US" sz="1600" dirty="0" smtClean="0">
                <a:latin typeface="Comic Sans MS" pitchFamily="66" charset="0"/>
                <a:sym typeface="Symbol"/>
              </a:rPr>
              <a:t>overwhelming majority of systems in the canonical ensemble has energy U= &lt;E&gt; </a:t>
            </a:r>
          </a:p>
          <a:p>
            <a:endParaRPr lang="en-US" sz="1600" dirty="0" smtClean="0">
              <a:latin typeface="Comic Sans MS" pitchFamily="66" charset="0"/>
              <a:sym typeface="Symbol"/>
            </a:endParaRPr>
          </a:p>
          <a:p>
            <a:endParaRPr lang="en-US" sz="1600" dirty="0">
              <a:latin typeface="Comic Sans MS" pitchFamily="66" charset="0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457200" y="1976735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Heuristic  consideration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76200" y="2103257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-69008" y="1066800"/>
            <a:ext cx="9372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The problem of equivalence between canonical and </a:t>
            </a:r>
            <a:r>
              <a:rPr lang="en-US" b="1" dirty="0" err="1" smtClean="0">
                <a:solidFill>
                  <a:srgbClr val="FF0000"/>
                </a:solidFill>
                <a:latin typeface="Comic Sans MS" pitchFamily="66" charset="0"/>
              </a:rPr>
              <a:t>microcanonical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 ensemble</a:t>
            </a:r>
            <a:r>
              <a:rPr lang="en-US" sz="1600" dirty="0" smtClean="0">
                <a:latin typeface="Comic Sans MS" pitchFamily="66" charset="0"/>
              </a:rPr>
              <a:t>:</a:t>
            </a:r>
          </a:p>
          <a:p>
            <a:r>
              <a:rPr lang="en-US" dirty="0" smtClean="0">
                <a:latin typeface="Comic Sans MS" pitchFamily="66" charset="0"/>
              </a:rPr>
              <a:t>canonical ensemble contains </a:t>
            </a:r>
            <a:r>
              <a:rPr lang="en-US" u="sng" dirty="0" smtClean="0">
                <a:latin typeface="Comic Sans MS" pitchFamily="66" charset="0"/>
              </a:rPr>
              <a:t>systems of all energies</a:t>
            </a:r>
            <a:r>
              <a:rPr lang="en-US" dirty="0" smtClean="0">
                <a:latin typeface="Comic Sans MS" pitchFamily="66" charset="0"/>
              </a:rPr>
              <a:t>. How come this leads to the same thermodynamics the </a:t>
            </a:r>
            <a:r>
              <a:rPr lang="en-US" dirty="0" err="1" smtClean="0">
                <a:latin typeface="Comic Sans MS" pitchFamily="66" charset="0"/>
              </a:rPr>
              <a:t>microcanonical</a:t>
            </a:r>
            <a:r>
              <a:rPr lang="en-US" dirty="0" smtClean="0">
                <a:latin typeface="Comic Sans MS" pitchFamily="66" charset="0"/>
              </a:rPr>
              <a:t> ensemble generates with fixed E ? 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46" grpId="0"/>
      <p:bldP spid="47" grpId="0"/>
      <p:bldP spid="48" grpId="0" animBg="1"/>
      <p:bldP spid="49" grpId="0" animBg="1"/>
      <p:bldP spid="50" grpId="0"/>
      <p:bldP spid="51" grpId="0"/>
      <p:bldP spid="52" grpId="0" animBg="1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utoShape 14"/>
          <p:cNvSpPr>
            <a:spLocks noChangeArrowheads="1"/>
          </p:cNvSpPr>
          <p:nvPr/>
        </p:nvSpPr>
        <p:spPr bwMode="auto">
          <a:xfrm>
            <a:off x="5943600" y="5029200"/>
            <a:ext cx="1981200" cy="990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28600" y="304800"/>
            <a:ext cx="2057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Next we show: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077" name="Object 29"/>
          <p:cNvGraphicFramePr>
            <a:graphicFrameLocks noChangeAspect="1"/>
          </p:cNvGraphicFramePr>
          <p:nvPr/>
        </p:nvGraphicFramePr>
        <p:xfrm>
          <a:off x="2209800" y="228600"/>
          <a:ext cx="3048000" cy="554038"/>
        </p:xfrm>
        <a:graphic>
          <a:graphicData uri="http://schemas.openxmlformats.org/presentationml/2006/ole">
            <p:oleObj spid="_x0000_s2077" name="Equation" r:id="rId4" imgW="1892160" imgH="342720" progId="Equation.DSMT4">
              <p:embed/>
            </p:oleObj>
          </a:graphicData>
        </a:graphic>
      </p:graphicFrame>
      <p:graphicFrame>
        <p:nvGraphicFramePr>
          <p:cNvPr id="2078" name="Object 30"/>
          <p:cNvGraphicFramePr>
            <a:graphicFrameLocks noChangeAspect="1"/>
          </p:cNvGraphicFramePr>
          <p:nvPr/>
        </p:nvGraphicFramePr>
        <p:xfrm>
          <a:off x="2235678" y="1015044"/>
          <a:ext cx="989012" cy="609600"/>
        </p:xfrm>
        <a:graphic>
          <a:graphicData uri="http://schemas.openxmlformats.org/presentationml/2006/ole">
            <p:oleObj spid="_x0000_s2078" name="Equation" r:id="rId5" imgW="723600" imgH="444240" progId="Equation.DSMT4">
              <p:embed/>
            </p:oleObj>
          </a:graphicData>
        </a:graphic>
      </p:graphicFrame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447800" y="1066800"/>
            <a:ext cx="685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and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429000" y="1066800"/>
            <a:ext cx="472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is a general, model independent result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1295400" y="1862137"/>
            <a:ext cx="64008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1434483" y="1988659"/>
            <a:ext cx="61302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Brief excursion into the theory of fluctuations 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2079" name="Object 31"/>
          <p:cNvGraphicFramePr>
            <a:graphicFrameLocks noChangeAspect="1"/>
          </p:cNvGraphicFramePr>
          <p:nvPr/>
        </p:nvGraphicFramePr>
        <p:xfrm>
          <a:off x="228600" y="2819400"/>
          <a:ext cx="2352675" cy="574675"/>
        </p:xfrm>
        <a:graphic>
          <a:graphicData uri="http://schemas.openxmlformats.org/presentationml/2006/ole">
            <p:oleObj spid="_x0000_s2079" name="Equation" r:id="rId6" imgW="1460160" imgH="355320" progId="Equation.DSMT4">
              <p:embed/>
            </p:oleObj>
          </a:graphicData>
        </a:graphic>
      </p:graphicFrame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819400" y="2819400"/>
            <a:ext cx="601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Measure of: average deviation of the random variable X from its average values &lt;X&gt;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52400" y="3733800"/>
            <a:ext cx="403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From the definition of &lt;f(x)&gt; as: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080" name="Object 32"/>
          <p:cNvGraphicFramePr>
            <a:graphicFrameLocks noChangeAspect="1"/>
          </p:cNvGraphicFramePr>
          <p:nvPr/>
        </p:nvGraphicFramePr>
        <p:xfrm>
          <a:off x="4239888" y="3735234"/>
          <a:ext cx="2271712" cy="554038"/>
        </p:xfrm>
        <a:graphic>
          <a:graphicData uri="http://schemas.openxmlformats.org/presentationml/2006/ole">
            <p:oleObj spid="_x0000_s2080" name="Equation" r:id="rId7" imgW="1409400" imgH="342720" progId="Equation.DSMT4">
              <p:embed/>
            </p:oleObj>
          </a:graphicData>
        </a:graphic>
      </p:graphicFrame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152400" y="4191000"/>
            <a:ext cx="1676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We obtain: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081" name="Object 33"/>
          <p:cNvGraphicFramePr>
            <a:graphicFrameLocks noChangeAspect="1"/>
          </p:cNvGraphicFramePr>
          <p:nvPr/>
        </p:nvGraphicFramePr>
        <p:xfrm>
          <a:off x="228600" y="4572000"/>
          <a:ext cx="3436938" cy="636587"/>
        </p:xfrm>
        <a:graphic>
          <a:graphicData uri="http://schemas.openxmlformats.org/presentationml/2006/ole">
            <p:oleObj spid="_x0000_s2081" name="Equation" r:id="rId8" imgW="2133360" imgH="393480" progId="Equation.DSMT4">
              <p:embed/>
            </p:oleObj>
          </a:graphicData>
        </a:graphic>
      </p:graphicFrame>
      <p:graphicFrame>
        <p:nvGraphicFramePr>
          <p:cNvPr id="2082" name="Object 34"/>
          <p:cNvGraphicFramePr>
            <a:graphicFrameLocks noChangeAspect="1"/>
          </p:cNvGraphicFramePr>
          <p:nvPr/>
        </p:nvGraphicFramePr>
        <p:xfrm>
          <a:off x="3810000" y="4563374"/>
          <a:ext cx="3252788" cy="615950"/>
        </p:xfrm>
        <a:graphic>
          <a:graphicData uri="http://schemas.openxmlformats.org/presentationml/2006/ole">
            <p:oleObj spid="_x0000_s2082" name="Equation" r:id="rId9" imgW="2019240" imgH="380880" progId="Equation.DSMT4">
              <p:embed/>
            </p:oleObj>
          </a:graphicData>
        </a:graphic>
      </p:graphicFrame>
      <p:graphicFrame>
        <p:nvGraphicFramePr>
          <p:cNvPr id="2083" name="Object 35"/>
          <p:cNvGraphicFramePr>
            <a:graphicFrameLocks noChangeAspect="1"/>
          </p:cNvGraphicFramePr>
          <p:nvPr/>
        </p:nvGraphicFramePr>
        <p:xfrm>
          <a:off x="1676400" y="5334000"/>
          <a:ext cx="4192588" cy="595313"/>
        </p:xfrm>
        <a:graphic>
          <a:graphicData uri="http://schemas.openxmlformats.org/presentationml/2006/ole">
            <p:oleObj spid="_x0000_s2083" name="Equation" r:id="rId10" imgW="2603160" imgH="368280" progId="Equation.DSMT4">
              <p:embed/>
            </p:oleObj>
          </a:graphicData>
        </a:graphic>
      </p:graphicFrame>
      <p:sp>
        <p:nvSpPr>
          <p:cNvPr id="36" name="Right Brace 35"/>
          <p:cNvSpPr/>
          <p:nvPr/>
        </p:nvSpPr>
        <p:spPr>
          <a:xfrm rot="5400000">
            <a:off x="2171700" y="5676900"/>
            <a:ext cx="3048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84" name="Object 36"/>
          <p:cNvGraphicFramePr>
            <a:graphicFrameLocks noChangeAspect="1"/>
          </p:cNvGraphicFramePr>
          <p:nvPr/>
        </p:nvGraphicFramePr>
        <p:xfrm>
          <a:off x="2036763" y="6248400"/>
          <a:ext cx="593725" cy="450850"/>
        </p:xfrm>
        <a:graphic>
          <a:graphicData uri="http://schemas.openxmlformats.org/presentationml/2006/ole">
            <p:oleObj spid="_x0000_s2084" name="Equation" r:id="rId11" imgW="368280" imgH="279360" progId="Equation.DSMT4">
              <p:embed/>
            </p:oleObj>
          </a:graphicData>
        </a:graphic>
      </p:graphicFrame>
      <p:sp>
        <p:nvSpPr>
          <p:cNvPr id="38" name="Right Brace 37"/>
          <p:cNvSpPr/>
          <p:nvPr/>
        </p:nvSpPr>
        <p:spPr>
          <a:xfrm rot="5400000">
            <a:off x="3924300" y="5676900"/>
            <a:ext cx="3048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Object 36"/>
          <p:cNvGraphicFramePr>
            <a:graphicFrameLocks noChangeAspect="1"/>
          </p:cNvGraphicFramePr>
          <p:nvPr/>
        </p:nvGraphicFramePr>
        <p:xfrm>
          <a:off x="3849688" y="6269038"/>
          <a:ext cx="471487" cy="409575"/>
        </p:xfrm>
        <a:graphic>
          <a:graphicData uri="http://schemas.openxmlformats.org/presentationml/2006/ole">
            <p:oleObj spid="_x0000_s2085" name="Equation" r:id="rId12" imgW="291960" imgH="253800" progId="Equation.DSMT4">
              <p:embed/>
            </p:oleObj>
          </a:graphicData>
        </a:graphic>
      </p:graphicFrame>
      <p:sp>
        <p:nvSpPr>
          <p:cNvPr id="40" name="Right Brace 39"/>
          <p:cNvSpPr/>
          <p:nvPr/>
        </p:nvSpPr>
        <p:spPr>
          <a:xfrm rot="5400000">
            <a:off x="5372100" y="5753100"/>
            <a:ext cx="304800" cy="685800"/>
          </a:xfrm>
          <a:prstGeom prst="rightBrace">
            <a:avLst>
              <a:gd name="adj1" fmla="val 1965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" name="Object 36"/>
          <p:cNvGraphicFramePr>
            <a:graphicFrameLocks noChangeAspect="1"/>
          </p:cNvGraphicFramePr>
          <p:nvPr/>
        </p:nvGraphicFramePr>
        <p:xfrm>
          <a:off x="5486400" y="6324600"/>
          <a:ext cx="142875" cy="266700"/>
        </p:xfrm>
        <a:graphic>
          <a:graphicData uri="http://schemas.openxmlformats.org/presentationml/2006/ole">
            <p:oleObj spid="_x0000_s2086" name="Equation" r:id="rId13" imgW="88560" imgH="164880" progId="Equation.DSMT4">
              <p:embed/>
            </p:oleObj>
          </a:graphicData>
        </a:graphic>
      </p:graphicFrame>
      <p:graphicFrame>
        <p:nvGraphicFramePr>
          <p:cNvPr id="2087" name="Object 39"/>
          <p:cNvGraphicFramePr>
            <a:graphicFrameLocks noChangeAspect="1"/>
          </p:cNvGraphicFramePr>
          <p:nvPr/>
        </p:nvGraphicFramePr>
        <p:xfrm>
          <a:off x="6167438" y="5334000"/>
          <a:ext cx="1452562" cy="471487"/>
        </p:xfrm>
        <a:graphic>
          <a:graphicData uri="http://schemas.openxmlformats.org/presentationml/2006/ole">
            <p:oleObj spid="_x0000_s2087" name="Equation" r:id="rId14" imgW="901440" imgH="291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0" grpId="0"/>
      <p:bldP spid="23" grpId="0"/>
      <p:bldP spid="24" grpId="0"/>
      <p:bldP spid="26" grpId="0" animBg="1"/>
      <p:bldP spid="27" grpId="0"/>
      <p:bldP spid="29" grpId="0"/>
      <p:bldP spid="30" grpId="0"/>
      <p:bldP spid="32" grpId="0"/>
      <p:bldP spid="36" grpId="0" animBg="1"/>
      <p:bldP spid="38" grpId="1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26"/>
          <p:cNvSpPr>
            <a:spLocks noChangeArrowheads="1"/>
          </p:cNvSpPr>
          <p:nvPr/>
        </p:nvSpPr>
        <p:spPr bwMode="auto">
          <a:xfrm>
            <a:off x="3124200" y="228600"/>
            <a:ext cx="30480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3362444" y="304800"/>
            <a:ext cx="2581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Energy fluctuations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304800" y="990600"/>
            <a:ext cx="3733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Goal:</a:t>
            </a:r>
          </a:p>
          <a:p>
            <a:r>
              <a:rPr lang="en-US" sz="2000" dirty="0" smtClean="0">
                <a:latin typeface="Comic Sans MS" pitchFamily="66" charset="0"/>
              </a:rPr>
              <a:t>find a general expression for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038600" y="974782"/>
          <a:ext cx="3151187" cy="984250"/>
        </p:xfrm>
        <a:graphic>
          <a:graphicData uri="http://schemas.openxmlformats.org/presentationml/2006/ole">
            <p:oleObj spid="_x0000_s6153" name="Equation" r:id="rId4" imgW="1955520" imgH="609480" progId="Equation.DSMT4">
              <p:embed/>
            </p:oleObj>
          </a:graphicData>
        </a:graphic>
      </p:graphicFrame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304800" y="1882914"/>
            <a:ext cx="601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We start from: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457200" y="2514600"/>
          <a:ext cx="1944688" cy="554037"/>
        </p:xfrm>
        <a:graphic>
          <a:graphicData uri="http://schemas.openxmlformats.org/presentationml/2006/ole">
            <p:oleObj spid="_x0000_s6154" name="Equation" r:id="rId5" imgW="1206360" imgH="342720" progId="Equation.DSMT4">
              <p:embed/>
            </p:oleObj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338137" y="3048000"/>
          <a:ext cx="4462463" cy="1066800"/>
        </p:xfrm>
        <a:graphic>
          <a:graphicData uri="http://schemas.openxmlformats.org/presentationml/2006/ole">
            <p:oleObj spid="_x0000_s6155" name="Equation" r:id="rId6" imgW="2768400" imgH="660240" progId="Equation.DSMT4">
              <p:embed/>
            </p:oleObj>
          </a:graphicData>
        </a:graphic>
      </p:graphicFrame>
      <p:cxnSp>
        <p:nvCxnSpPr>
          <p:cNvPr id="73" name="Straight Arrow Connector 72"/>
          <p:cNvCxnSpPr/>
          <p:nvPr/>
        </p:nvCxnSpPr>
        <p:spPr>
          <a:xfrm rot="5400000">
            <a:off x="2971800" y="31242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200400" y="2895600"/>
            <a:ext cx="350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3200400" y="2481530"/>
          <a:ext cx="328612" cy="369888"/>
        </p:xfrm>
        <a:graphic>
          <a:graphicData uri="http://schemas.openxmlformats.org/presentationml/2006/ole">
            <p:oleObj spid="_x0000_s6156" name="Equation" r:id="rId7" imgW="203040" imgH="228600" progId="Equation.DSMT4">
              <p:embed/>
            </p:oleObj>
          </a:graphicData>
        </a:graphic>
      </p:graphicFrame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3538270" y="2480096"/>
            <a:ext cx="3505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of the canonical ensemble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4800600" y="3048000"/>
          <a:ext cx="2436813" cy="1066800"/>
        </p:xfrm>
        <a:graphic>
          <a:graphicData uri="http://schemas.openxmlformats.org/presentationml/2006/ole">
            <p:oleObj spid="_x0000_s6157" name="Equation" r:id="rId8" imgW="1511280" imgH="660240" progId="Equation.DSMT4">
              <p:embed/>
            </p:oleObj>
          </a:graphicData>
        </a:graphic>
      </p:graphicFrame>
      <p:sp>
        <p:nvSpPr>
          <p:cNvPr id="78" name="Oval Callout 77"/>
          <p:cNvSpPr/>
          <p:nvPr/>
        </p:nvSpPr>
        <p:spPr>
          <a:xfrm>
            <a:off x="4267200" y="3886200"/>
            <a:ext cx="1371600" cy="685800"/>
          </a:xfrm>
          <a:prstGeom prst="wedgeEllipseCallout">
            <a:avLst>
              <a:gd name="adj1" fmla="val -2594"/>
              <a:gd name="adj2" fmla="val -758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" name="Object 9"/>
          <p:cNvGraphicFramePr>
            <a:graphicFrameLocks noChangeAspect="1"/>
          </p:cNvGraphicFramePr>
          <p:nvPr/>
        </p:nvGraphicFramePr>
        <p:xfrm>
          <a:off x="4343400" y="3944655"/>
          <a:ext cx="1219200" cy="551145"/>
        </p:xfrm>
        <a:graphic>
          <a:graphicData uri="http://schemas.openxmlformats.org/presentationml/2006/ole">
            <p:oleObj spid="_x0000_s6158" name="Equation" r:id="rId9" imgW="927000" imgH="419040" progId="Equation.DSMT4">
              <p:embed/>
            </p:oleObj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152400" y="4724400"/>
          <a:ext cx="5410200" cy="1299790"/>
        </p:xfrm>
        <a:graphic>
          <a:graphicData uri="http://schemas.openxmlformats.org/presentationml/2006/ole">
            <p:oleObj spid="_x0000_s6159" name="Equation" r:id="rId10" imgW="3809880" imgH="914400" progId="Equation.DSMT4">
              <p:embed/>
            </p:oleObj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/>
        </p:nvGraphicFramePr>
        <p:xfrm>
          <a:off x="5562600" y="4802034"/>
          <a:ext cx="3429000" cy="1114252"/>
        </p:xfrm>
        <a:graphic>
          <a:graphicData uri="http://schemas.openxmlformats.org/presentationml/2006/ole">
            <p:oleObj spid="_x0000_s6160" name="Equation" r:id="rId11" imgW="2425680" imgH="787320" progId="Equation.DSMT4">
              <p:embed/>
            </p:oleObj>
          </a:graphicData>
        </a:graphic>
      </p:graphicFrame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5791200" y="6019800"/>
          <a:ext cx="1884363" cy="611188"/>
        </p:xfrm>
        <a:graphic>
          <a:graphicData uri="http://schemas.openxmlformats.org/presentationml/2006/ole">
            <p:oleObj spid="_x0000_s6161" name="Equation" r:id="rId12" imgW="133344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2" grpId="0"/>
      <p:bldP spid="63" grpId="0"/>
      <p:bldP spid="76" grpId="0"/>
      <p:bldP spid="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14"/>
          <p:cNvSpPr>
            <a:spLocks noChangeArrowheads="1"/>
          </p:cNvSpPr>
          <p:nvPr/>
        </p:nvSpPr>
        <p:spPr bwMode="auto">
          <a:xfrm>
            <a:off x="1066800" y="1752600"/>
            <a:ext cx="6172200" cy="2209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3810000" y="0"/>
            <a:ext cx="2057400" cy="1143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" name="AutoShape 61"/>
          <p:cNvSpPr>
            <a:spLocks noChangeArrowheads="1"/>
          </p:cNvSpPr>
          <p:nvPr/>
        </p:nvSpPr>
        <p:spPr bwMode="auto">
          <a:xfrm>
            <a:off x="304800" y="304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1066800" y="152400"/>
          <a:ext cx="2080631" cy="609600"/>
        </p:xfrm>
        <a:graphic>
          <a:graphicData uri="http://schemas.openxmlformats.org/presentationml/2006/ole">
            <p:oleObj spid="_x0000_s7186" name="Equation" r:id="rId4" imgW="1346040" imgH="393480" progId="Equation.DSMT4">
              <p:embed/>
            </p:oleObj>
          </a:graphicData>
        </a:graphic>
      </p:graphicFrame>
      <p:sp>
        <p:nvSpPr>
          <p:cNvPr id="17" name="AutoShape 61"/>
          <p:cNvSpPr>
            <a:spLocks noChangeArrowheads="1"/>
          </p:cNvSpPr>
          <p:nvPr/>
        </p:nvSpPr>
        <p:spPr bwMode="auto">
          <a:xfrm>
            <a:off x="381000" y="172672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" name="Object 18"/>
          <p:cNvGraphicFramePr>
            <a:graphicFrameLocks noChangeAspect="1"/>
          </p:cNvGraphicFramePr>
          <p:nvPr/>
        </p:nvGraphicFramePr>
        <p:xfrm>
          <a:off x="4038600" y="152400"/>
          <a:ext cx="1757362" cy="773112"/>
        </p:xfrm>
        <a:graphic>
          <a:graphicData uri="http://schemas.openxmlformats.org/presentationml/2006/ole">
            <p:oleObj spid="_x0000_s7187" name="Equation" r:id="rId5" imgW="1244520" imgH="545760" progId="Equation.DSMT4">
              <p:embed/>
            </p:oleObj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1700212" y="2133600"/>
          <a:ext cx="1558925" cy="773113"/>
        </p:xfrm>
        <a:graphic>
          <a:graphicData uri="http://schemas.openxmlformats.org/presentationml/2006/ole">
            <p:oleObj spid="_x0000_s7188" name="Equation" r:id="rId6" imgW="1104840" imgH="545760" progId="Equation.DSMT4">
              <p:embed/>
            </p:oleObj>
          </a:graphicData>
        </a:graphic>
      </p:graphicFrame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28600" y="1143000"/>
            <a:ext cx="426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U and C</a:t>
            </a:r>
            <a:r>
              <a:rPr lang="en-US" sz="2000" baseline="-25000" dirty="0" smtClean="0"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are extensive quantities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7189" name="Object 21"/>
          <p:cNvGraphicFramePr>
            <a:graphicFrameLocks noChangeAspect="1"/>
          </p:cNvGraphicFramePr>
          <p:nvPr/>
        </p:nvGraphicFramePr>
        <p:xfrm>
          <a:off x="990600" y="1676400"/>
          <a:ext cx="1182687" cy="358775"/>
        </p:xfrm>
        <a:graphic>
          <a:graphicData uri="http://schemas.openxmlformats.org/presentationml/2006/ole">
            <p:oleObj spid="_x0000_s7189" name="Equation" r:id="rId7" imgW="838080" imgH="253800" progId="Equation.DSMT4">
              <p:embed/>
            </p:oleObj>
          </a:graphicData>
        </a:graphic>
      </p:graphicFrame>
      <p:graphicFrame>
        <p:nvGraphicFramePr>
          <p:cNvPr id="7190" name="Object 22"/>
          <p:cNvGraphicFramePr>
            <a:graphicFrameLocks noChangeAspect="1"/>
          </p:cNvGraphicFramePr>
          <p:nvPr/>
        </p:nvGraphicFramePr>
        <p:xfrm>
          <a:off x="3124200" y="1676400"/>
          <a:ext cx="735013" cy="323850"/>
        </p:xfrm>
        <a:graphic>
          <a:graphicData uri="http://schemas.openxmlformats.org/presentationml/2006/ole">
            <p:oleObj spid="_x0000_s7190" name="Equation" r:id="rId8" imgW="520560" imgH="228600" progId="Equation.DSMT4">
              <p:embed/>
            </p:oleObj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362200" y="1600200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and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AutoShape 61"/>
          <p:cNvSpPr>
            <a:spLocks noChangeArrowheads="1"/>
          </p:cNvSpPr>
          <p:nvPr/>
        </p:nvSpPr>
        <p:spPr bwMode="auto">
          <a:xfrm>
            <a:off x="4191000" y="170947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430587" y="2286000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and 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7191" name="Object 23"/>
          <p:cNvGraphicFramePr>
            <a:graphicFrameLocks noChangeAspect="1"/>
          </p:cNvGraphicFramePr>
          <p:nvPr/>
        </p:nvGraphicFramePr>
        <p:xfrm>
          <a:off x="4116387" y="2057400"/>
          <a:ext cx="2436813" cy="808037"/>
        </p:xfrm>
        <a:graphic>
          <a:graphicData uri="http://schemas.openxmlformats.org/presentationml/2006/ole">
            <p:oleObj spid="_x0000_s7191" name="Equation" r:id="rId9" imgW="1726920" imgH="571320" progId="Equation.DSMT4">
              <p:embed/>
            </p:oleObj>
          </a:graphicData>
        </a:graphic>
      </p:graphicFrame>
      <p:sp>
        <p:nvSpPr>
          <p:cNvPr id="32" name="Rectangle 31"/>
          <p:cNvSpPr/>
          <p:nvPr/>
        </p:nvSpPr>
        <p:spPr>
          <a:xfrm>
            <a:off x="1295400" y="2971800"/>
            <a:ext cx="59202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As N</a:t>
            </a:r>
            <a:r>
              <a:rPr lang="en-US" dirty="0" smtClean="0">
                <a:latin typeface="Comic Sans MS" pitchFamily="66" charset="0"/>
                <a:sym typeface="Symbol"/>
              </a:rPr>
              <a:t> almost all systems in the canonical ensemble</a:t>
            </a:r>
          </a:p>
          <a:p>
            <a:r>
              <a:rPr lang="en-US" dirty="0" smtClean="0">
                <a:latin typeface="Comic Sans MS" pitchFamily="66" charset="0"/>
                <a:sym typeface="Symbol"/>
              </a:rPr>
              <a:t>have the energy E=&lt;E&gt;=U</a:t>
            </a:r>
            <a:endParaRPr lang="en-US" dirty="0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76200" y="5874603"/>
            <a:ext cx="419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Having that said there are 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exceptions and ensemble equivalence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can be violated as a result</a:t>
            </a:r>
            <a:endParaRPr lang="en-US" sz="16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7193" name="Picture 2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49617" y="3755354"/>
            <a:ext cx="5410201" cy="3102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9" grpId="0" animBg="1"/>
      <p:bldP spid="27" grpId="0" animBg="1"/>
      <p:bldP spid="17" grpId="0" animBg="1"/>
      <p:bldP spid="21" grpId="0"/>
      <p:bldP spid="24" grpId="0"/>
      <p:bldP spid="25" grpId="0" animBg="1"/>
      <p:bldP spid="26" grpId="0"/>
      <p:bldP spid="32" grpId="0"/>
      <p:bldP spid="4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14"/>
          <p:cNvSpPr>
            <a:spLocks noChangeArrowheads="1"/>
          </p:cNvSpPr>
          <p:nvPr/>
        </p:nvSpPr>
        <p:spPr bwMode="auto">
          <a:xfrm>
            <a:off x="5486400" y="5715000"/>
            <a:ext cx="2286000" cy="1143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0" y="304800"/>
            <a:ext cx="426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An eye-opening numerical example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62000" y="762000"/>
            <a:ext cx="777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consider a monatomic ideal gas for simplicity in the classical limit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28600" y="381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1295400"/>
            <a:ext cx="8855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ask:</a:t>
            </a:r>
          </a:p>
          <a:p>
            <a:r>
              <a:rPr lang="en-US" dirty="0" smtClean="0">
                <a:latin typeface="Comic Sans MS" pitchFamily="66" charset="0"/>
              </a:rPr>
              <a:t>What is the uncertainty of the internal energy U, or how much does U fluctuate?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28600" y="1981200"/>
            <a:ext cx="65437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a system in equilibrium in contact with a heat reservoir</a:t>
            </a:r>
          </a:p>
          <a:p>
            <a:r>
              <a:rPr lang="en-US" dirty="0" smtClean="0">
                <a:latin typeface="Comic Sans MS" pitchFamily="66" charset="0"/>
              </a:rPr>
              <a:t>U fluctuates around &lt;E&gt; according to</a:t>
            </a:r>
            <a:endParaRPr lang="en-US" dirty="0"/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330678" y="2819400"/>
          <a:ext cx="1507142" cy="457200"/>
        </p:xfrm>
        <a:graphic>
          <a:graphicData uri="http://schemas.openxmlformats.org/presentationml/2006/ole">
            <p:oleObj spid="_x0000_s21512" name="Equation" r:id="rId4" imgW="838080" imgH="253800" progId="Equation.DSMT4">
              <p:embed/>
            </p:oleObj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3429000" y="3124200"/>
          <a:ext cx="1827213" cy="808038"/>
        </p:xfrm>
        <a:graphic>
          <a:graphicData uri="http://schemas.openxmlformats.org/presentationml/2006/ole">
            <p:oleObj spid="_x0000_s21514" name="Equation" r:id="rId5" imgW="1295280" imgH="571320" progId="Equation.DSMT4">
              <p:embed/>
            </p:oleObj>
          </a:graphicData>
        </a:graphic>
      </p:graphicFrame>
      <p:sp>
        <p:nvSpPr>
          <p:cNvPr id="28" name="Rectangle 27"/>
          <p:cNvSpPr/>
          <p:nvPr/>
        </p:nvSpPr>
        <p:spPr>
          <a:xfrm>
            <a:off x="228600" y="3352800"/>
            <a:ext cx="2735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the general result</a:t>
            </a:r>
            <a:endParaRPr lang="en-US" dirty="0"/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5410200" y="3200400"/>
          <a:ext cx="1830387" cy="682625"/>
        </p:xfrm>
        <a:graphic>
          <a:graphicData uri="http://schemas.openxmlformats.org/presentationml/2006/ole">
            <p:oleObj spid="_x0000_s21515" name="Equation" r:id="rId6" imgW="1295280" imgH="482400" progId="Equation.DSMT4">
              <p:embed/>
            </p:oleObj>
          </a:graphicData>
        </a:graphic>
      </p:graphicFrame>
      <p:sp>
        <p:nvSpPr>
          <p:cNvPr id="29" name="AutoShape 61"/>
          <p:cNvSpPr>
            <a:spLocks noChangeArrowheads="1"/>
          </p:cNvSpPr>
          <p:nvPr/>
        </p:nvSpPr>
        <p:spPr bwMode="auto">
          <a:xfrm>
            <a:off x="7261225" y="343787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7870825" y="3352800"/>
          <a:ext cx="1273175" cy="376238"/>
        </p:xfrm>
        <a:graphic>
          <a:graphicData uri="http://schemas.openxmlformats.org/presentationml/2006/ole">
            <p:oleObj spid="_x0000_s21516" name="Equation" r:id="rId7" imgW="901440" imgH="266400" progId="Equation.DSMT4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152400" y="4069643"/>
            <a:ext cx="3866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the monatomic ideal gas with  </a:t>
            </a:r>
            <a:endParaRPr lang="en-US" dirty="0"/>
          </a:p>
        </p:txBody>
      </p:sp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3953522" y="3975687"/>
          <a:ext cx="1238250" cy="555625"/>
        </p:xfrm>
        <a:graphic>
          <a:graphicData uri="http://schemas.openxmlformats.org/presentationml/2006/ole">
            <p:oleObj spid="_x0000_s21517" name="Equation" r:id="rId8" imgW="876240" imgH="393480" progId="Equation.DSMT4">
              <p:embed/>
            </p:oleObj>
          </a:graphicData>
        </a:graphic>
      </p:graphicFrame>
      <p:sp>
        <p:nvSpPr>
          <p:cNvPr id="33" name="Rectangle 32"/>
          <p:cNvSpPr/>
          <p:nvPr/>
        </p:nvSpPr>
        <p:spPr>
          <a:xfrm>
            <a:off x="5266678" y="4042302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dirty="0"/>
          </a:p>
        </p:txBody>
      </p:sp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5943600" y="3962400"/>
          <a:ext cx="1039813" cy="555625"/>
        </p:xfrm>
        <a:graphic>
          <a:graphicData uri="http://schemas.openxmlformats.org/presentationml/2006/ole">
            <p:oleObj spid="_x0000_s21518" name="Equation" r:id="rId9" imgW="736560" imgH="393480" progId="Equation.DSMT4">
              <p:embed/>
            </p:oleObj>
          </a:graphicData>
        </a:graphic>
      </p:graphicFrame>
      <p:sp>
        <p:nvSpPr>
          <p:cNvPr id="34" name="AutoShape 61"/>
          <p:cNvSpPr>
            <a:spLocks noChangeArrowheads="1"/>
          </p:cNvSpPr>
          <p:nvPr/>
        </p:nvSpPr>
        <p:spPr bwMode="auto">
          <a:xfrm>
            <a:off x="304800" y="447286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152400" y="4701468"/>
          <a:ext cx="8888413" cy="914400"/>
        </p:xfrm>
        <a:graphic>
          <a:graphicData uri="http://schemas.openxmlformats.org/presentationml/2006/ole">
            <p:oleObj spid="_x0000_s21519" name="Equation" r:id="rId10" imgW="4940280" imgH="507960" progId="Equation.DSMT4">
              <p:embed/>
            </p:oleObj>
          </a:graphicData>
        </a:graphic>
      </p:graphicFrame>
      <p:sp>
        <p:nvSpPr>
          <p:cNvPr id="35" name="Rectangle 34"/>
          <p:cNvSpPr/>
          <p:nvPr/>
        </p:nvSpPr>
        <p:spPr>
          <a:xfrm>
            <a:off x="152400" y="6002044"/>
            <a:ext cx="3483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a macroscopic system with</a:t>
            </a:r>
            <a:endParaRPr lang="en-US" dirty="0"/>
          </a:p>
        </p:txBody>
      </p:sp>
      <p:graphicFrame>
        <p:nvGraphicFramePr>
          <p:cNvPr id="21520" name="Object 16"/>
          <p:cNvGraphicFramePr>
            <a:graphicFrameLocks noChangeAspect="1"/>
          </p:cNvGraphicFramePr>
          <p:nvPr/>
        </p:nvGraphicFramePr>
        <p:xfrm>
          <a:off x="3657600" y="5970234"/>
          <a:ext cx="1824298" cy="381000"/>
        </p:xfrm>
        <a:graphic>
          <a:graphicData uri="http://schemas.openxmlformats.org/presentationml/2006/ole">
            <p:oleObj spid="_x0000_s21520" name="Equation" r:id="rId11" imgW="1091880" imgH="228600" progId="Equation.DSMT4">
              <p:embed/>
            </p:oleObj>
          </a:graphicData>
        </a:graphic>
      </p:graphicFrame>
      <p:sp>
        <p:nvSpPr>
          <p:cNvPr id="37" name="Bent-Up Arrow 36"/>
          <p:cNvSpPr/>
          <p:nvPr/>
        </p:nvSpPr>
        <p:spPr>
          <a:xfrm>
            <a:off x="7696200" y="5791200"/>
            <a:ext cx="1143000" cy="4572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521" name="Object 17"/>
          <p:cNvGraphicFramePr>
            <a:graphicFrameLocks noChangeAspect="1"/>
          </p:cNvGraphicFramePr>
          <p:nvPr/>
        </p:nvGraphicFramePr>
        <p:xfrm>
          <a:off x="6934200" y="6019800"/>
          <a:ext cx="741362" cy="338137"/>
        </p:xfrm>
        <a:graphic>
          <a:graphicData uri="http://schemas.openxmlformats.org/presentationml/2006/ole">
            <p:oleObj spid="_x0000_s21521" name="Equation" r:id="rId12" imgW="444240" imgH="203040" progId="Equation.DSMT4">
              <p:embed/>
            </p:oleObj>
          </a:graphicData>
        </a:graphic>
      </p:graphicFrame>
      <p:sp>
        <p:nvSpPr>
          <p:cNvPr id="41" name="Rectangle 40"/>
          <p:cNvSpPr/>
          <p:nvPr/>
        </p:nvSpPr>
        <p:spPr>
          <a:xfrm>
            <a:off x="5624746" y="6230644"/>
            <a:ext cx="2191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Energy fluctuations are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completely insignificant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1" grpId="0"/>
      <p:bldP spid="32" grpId="0"/>
      <p:bldP spid="20" grpId="0" animBg="1"/>
      <p:bldP spid="22" grpId="0"/>
      <p:bldP spid="23" grpId="0"/>
      <p:bldP spid="28" grpId="0"/>
      <p:bldP spid="29" grpId="0" animBg="1"/>
      <p:bldP spid="30" grpId="0"/>
      <p:bldP spid="33" grpId="0"/>
      <p:bldP spid="34" grpId="0" animBg="1"/>
      <p:bldP spid="35" grpId="0"/>
      <p:bldP spid="37" grpId="0" animBg="1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152400" y="228600"/>
            <a:ext cx="88392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27" name="Text Box 33"/>
          <p:cNvSpPr txBox="1">
            <a:spLocks noChangeArrowheads="1"/>
          </p:cNvSpPr>
          <p:nvPr/>
        </p:nvSpPr>
        <p:spPr bwMode="auto">
          <a:xfrm>
            <a:off x="134816" y="355122"/>
            <a:ext cx="9134232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900" b="1" dirty="0" smtClean="0">
                <a:solidFill>
                  <a:schemeClr val="bg1"/>
                </a:solidFill>
                <a:latin typeface="Comic Sans MS" pitchFamily="66" charset="0"/>
              </a:rPr>
              <a:t>Equivalence of the grand canonical ensemble with fixed particle ensembles </a:t>
            </a:r>
            <a:endParaRPr lang="en-US" sz="19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28600" y="990600"/>
            <a:ext cx="8534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We follow the same logical path by showing:</a:t>
            </a:r>
          </a:p>
          <a:p>
            <a:r>
              <a:rPr lang="en-US" sz="2000" dirty="0" smtClean="0">
                <a:latin typeface="Comic Sans MS" pitchFamily="66" charset="0"/>
              </a:rPr>
              <a:t>particle number fluctuations  in equilibrium become insignificant  in the thermodynamic limit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2541" name="Object 31"/>
          <p:cNvGraphicFramePr>
            <a:graphicFrameLocks noChangeAspect="1"/>
          </p:cNvGraphicFramePr>
          <p:nvPr/>
        </p:nvGraphicFramePr>
        <p:xfrm>
          <a:off x="381000" y="2133600"/>
          <a:ext cx="2801937" cy="574675"/>
        </p:xfrm>
        <a:graphic>
          <a:graphicData uri="http://schemas.openxmlformats.org/presentationml/2006/ole">
            <p:oleObj spid="_x0000_s22541" name="Equation" r:id="rId4" imgW="1739880" imgH="355320" progId="Equation.DSMT4">
              <p:embed/>
            </p:oleObj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04800" y="2952690"/>
            <a:ext cx="2514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We start from: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2546" name="Object 31"/>
          <p:cNvGraphicFramePr>
            <a:graphicFrameLocks noChangeAspect="1"/>
          </p:cNvGraphicFramePr>
          <p:nvPr/>
        </p:nvGraphicFramePr>
        <p:xfrm>
          <a:off x="2362200" y="2513223"/>
          <a:ext cx="3478212" cy="1355725"/>
        </p:xfrm>
        <a:graphic>
          <a:graphicData uri="http://schemas.openxmlformats.org/presentationml/2006/ole">
            <p:oleObj spid="_x0000_s22546" name="Equation" r:id="rId5" imgW="2158920" imgH="838080" progId="Equation.DSMT4">
              <p:embed/>
            </p:oleObj>
          </a:graphicData>
        </a:graphic>
      </p:graphicFrame>
      <p:graphicFrame>
        <p:nvGraphicFramePr>
          <p:cNvPr id="22547" name="Object 31"/>
          <p:cNvGraphicFramePr>
            <a:graphicFrameLocks noChangeAspect="1"/>
          </p:cNvGraphicFramePr>
          <p:nvPr/>
        </p:nvGraphicFramePr>
        <p:xfrm>
          <a:off x="1316038" y="3649663"/>
          <a:ext cx="2381250" cy="736600"/>
        </p:xfrm>
        <a:graphic>
          <a:graphicData uri="http://schemas.openxmlformats.org/presentationml/2006/ole">
            <p:oleObj spid="_x0000_s22547" name="Equation" r:id="rId6" imgW="1396800" imgH="431640" progId="Equation.DSMT4">
              <p:embed/>
            </p:oleObj>
          </a:graphicData>
        </a:graphic>
      </p:graphicFrame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81000" y="3794182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With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886200" y="3810000"/>
            <a:ext cx="121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we see 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2548" name="Object 20"/>
          <p:cNvGraphicFramePr>
            <a:graphicFrameLocks noChangeAspect="1"/>
          </p:cNvGraphicFramePr>
          <p:nvPr/>
        </p:nvGraphicFramePr>
        <p:xfrm>
          <a:off x="403225" y="4114800"/>
          <a:ext cx="7707313" cy="1433513"/>
        </p:xfrm>
        <a:graphic>
          <a:graphicData uri="http://schemas.openxmlformats.org/presentationml/2006/ole">
            <p:oleObj spid="_x0000_s22548" name="Equation" r:id="rId7" imgW="4520880" imgH="838080" progId="Equation.DSMT4">
              <p:embed/>
            </p:oleObj>
          </a:graphicData>
        </a:graphic>
      </p:graphicFrame>
      <p:cxnSp>
        <p:nvCxnSpPr>
          <p:cNvPr id="44" name="Straight Arrow Connector 43"/>
          <p:cNvCxnSpPr/>
          <p:nvPr/>
        </p:nvCxnSpPr>
        <p:spPr>
          <a:xfrm rot="5400000">
            <a:off x="4877594" y="25900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029200" y="24384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5029200" y="2057400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92D050"/>
                </a:solidFill>
                <a:latin typeface="Comic Sans MS" pitchFamily="66" charset="0"/>
              </a:rPr>
              <a:t>remember fugacity  </a:t>
            </a:r>
            <a:endParaRPr lang="en-US" sz="16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graphicFrame>
        <p:nvGraphicFramePr>
          <p:cNvPr id="22549" name="Object 31"/>
          <p:cNvGraphicFramePr>
            <a:graphicFrameLocks noChangeAspect="1"/>
          </p:cNvGraphicFramePr>
          <p:nvPr/>
        </p:nvGraphicFramePr>
        <p:xfrm>
          <a:off x="7010400" y="2024330"/>
          <a:ext cx="736600" cy="328612"/>
        </p:xfrm>
        <a:graphic>
          <a:graphicData uri="http://schemas.openxmlformats.org/presentationml/2006/ole">
            <p:oleObj spid="_x0000_s22549" name="Equation" r:id="rId8" imgW="457200" imgH="203040" progId="Equation.DSMT4">
              <p:embed/>
            </p:oleObj>
          </a:graphicData>
        </a:graphic>
      </p:graphicFrame>
      <p:sp>
        <p:nvSpPr>
          <p:cNvPr id="50" name="AutoShape 61"/>
          <p:cNvSpPr>
            <a:spLocks noChangeArrowheads="1"/>
          </p:cNvSpPr>
          <p:nvPr/>
        </p:nvSpPr>
        <p:spPr bwMode="auto">
          <a:xfrm>
            <a:off x="228600" y="6019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550" name="Object 22"/>
          <p:cNvGraphicFramePr>
            <a:graphicFrameLocks noChangeAspect="1"/>
          </p:cNvGraphicFramePr>
          <p:nvPr/>
        </p:nvGraphicFramePr>
        <p:xfrm>
          <a:off x="762000" y="5791200"/>
          <a:ext cx="2699905" cy="762000"/>
        </p:xfrm>
        <a:graphic>
          <a:graphicData uri="http://schemas.openxmlformats.org/presentationml/2006/ole">
            <p:oleObj spid="_x0000_s22550" name="Equation" r:id="rId9" imgW="1536480" imgH="431640" progId="Equation.DSMT4">
              <p:embed/>
            </p:oleObj>
          </a:graphicData>
        </a:graphic>
      </p:graphicFrame>
      <p:sp>
        <p:nvSpPr>
          <p:cNvPr id="51" name="AutoShape 61"/>
          <p:cNvSpPr>
            <a:spLocks noChangeArrowheads="1"/>
          </p:cNvSpPr>
          <p:nvPr/>
        </p:nvSpPr>
        <p:spPr bwMode="auto">
          <a:xfrm>
            <a:off x="8382000" y="6172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9" grpId="0"/>
      <p:bldP spid="28" grpId="0"/>
      <p:bldP spid="35" grpId="0"/>
      <p:bldP spid="37" grpId="0"/>
      <p:bldP spid="47" grpId="0"/>
      <p:bldP spid="50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8305800" y="5943600"/>
            <a:ext cx="60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91200" y="5943600"/>
            <a:ext cx="304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04799" y="228600"/>
          <a:ext cx="8652934" cy="1219200"/>
        </p:xfrm>
        <a:graphic>
          <a:graphicData uri="http://schemas.openxmlformats.org/presentationml/2006/ole">
            <p:oleObj spid="_x0000_s23554" name="Equation" r:id="rId4" imgW="6489360" imgH="914400" progId="Equation.DSMT4">
              <p:embed/>
            </p:oleObj>
          </a:graphicData>
        </a:graphic>
      </p:graphicFrame>
      <p:sp>
        <p:nvSpPr>
          <p:cNvPr id="3" name="AutoShape 61"/>
          <p:cNvSpPr>
            <a:spLocks noChangeArrowheads="1"/>
          </p:cNvSpPr>
          <p:nvPr/>
        </p:nvSpPr>
        <p:spPr bwMode="auto">
          <a:xfrm>
            <a:off x="304800" y="1981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5" name="Object 31"/>
          <p:cNvGraphicFramePr>
            <a:graphicFrameLocks noChangeAspect="1"/>
          </p:cNvGraphicFramePr>
          <p:nvPr/>
        </p:nvGraphicFramePr>
        <p:xfrm>
          <a:off x="914400" y="1752600"/>
          <a:ext cx="3251200" cy="696913"/>
        </p:xfrm>
        <a:graphic>
          <a:graphicData uri="http://schemas.openxmlformats.org/presentationml/2006/ole">
            <p:oleObj spid="_x0000_s23555" name="Equation" r:id="rId5" imgW="2019240" imgH="431640" progId="Equation.DSMT4">
              <p:embed/>
            </p:oleObj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677060"/>
            <a:ext cx="1295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  <a:latin typeface="Comic Sans MS" pitchFamily="66" charset="0"/>
              </a:rPr>
              <a:t>Remember:</a:t>
            </a:r>
            <a:endParaRPr lang="en-US" sz="1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524000" y="2667000"/>
          <a:ext cx="1704975" cy="403225"/>
        </p:xfrm>
        <a:graphic>
          <a:graphicData uri="http://schemas.openxmlformats.org/presentationml/2006/ole">
            <p:oleObj spid="_x0000_s23556" name="Equation" r:id="rId6" imgW="965160" imgH="228600" progId="Equation.DSMT4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276600" y="2684252"/>
          <a:ext cx="1501775" cy="357188"/>
        </p:xfrm>
        <a:graphic>
          <a:graphicData uri="http://schemas.openxmlformats.org/presentationml/2006/ole">
            <p:oleObj spid="_x0000_s23557" name="Equation" r:id="rId7" imgW="850680" imgH="203040" progId="Equation.DSMT4">
              <p:embed/>
            </p:oleObj>
          </a:graphicData>
        </a:graphic>
      </p:graphicFrame>
      <p:sp>
        <p:nvSpPr>
          <p:cNvPr id="9" name="AutoShape 61"/>
          <p:cNvSpPr>
            <a:spLocks noChangeArrowheads="1"/>
          </p:cNvSpPr>
          <p:nvPr/>
        </p:nvSpPr>
        <p:spPr bwMode="auto">
          <a:xfrm>
            <a:off x="4953000" y="2743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5482116" y="2492853"/>
          <a:ext cx="2084387" cy="760413"/>
        </p:xfrm>
        <a:graphic>
          <a:graphicData uri="http://schemas.openxmlformats.org/presentationml/2006/ole">
            <p:oleObj spid="_x0000_s23558" name="Equation" r:id="rId8" imgW="1180800" imgH="431640" progId="Equation.DSMT4">
              <p:embed/>
            </p:oleObj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04800" y="3352800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With 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1219200" y="3318296"/>
          <a:ext cx="854030" cy="381000"/>
        </p:xfrm>
        <a:graphic>
          <a:graphicData uri="http://schemas.openxmlformats.org/presentationml/2006/ole">
            <p:oleObj spid="_x0000_s23559" name="Equation" r:id="rId9" imgW="457200" imgH="203040" progId="Equation.DSMT4">
              <p:embed/>
            </p:oleObj>
          </a:graphicData>
        </a:graphic>
      </p:graphicFrame>
      <p:sp>
        <p:nvSpPr>
          <p:cNvPr id="13" name="AutoShape 61"/>
          <p:cNvSpPr>
            <a:spLocks noChangeArrowheads="1"/>
          </p:cNvSpPr>
          <p:nvPr/>
        </p:nvSpPr>
        <p:spPr bwMode="auto">
          <a:xfrm>
            <a:off x="2286000" y="3429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2819400" y="3200400"/>
          <a:ext cx="2514600" cy="785812"/>
        </p:xfrm>
        <a:graphic>
          <a:graphicData uri="http://schemas.openxmlformats.org/presentationml/2006/ole">
            <p:oleObj spid="_x0000_s23560" name="Equation" r:id="rId10" imgW="1346040" imgH="419040" progId="Equation.DSMT4">
              <p:embed/>
            </p:oleObj>
          </a:graphicData>
        </a:graphic>
      </p:graphicFrame>
      <p:sp>
        <p:nvSpPr>
          <p:cNvPr id="15" name="AutoShape 61"/>
          <p:cNvSpPr>
            <a:spLocks noChangeArrowheads="1"/>
          </p:cNvSpPr>
          <p:nvPr/>
        </p:nvSpPr>
        <p:spPr bwMode="auto">
          <a:xfrm>
            <a:off x="457200" y="3886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61" name="Object 31"/>
          <p:cNvGraphicFramePr>
            <a:graphicFrameLocks noChangeAspect="1"/>
          </p:cNvGraphicFramePr>
          <p:nvPr/>
        </p:nvGraphicFramePr>
        <p:xfrm>
          <a:off x="381000" y="4191000"/>
          <a:ext cx="5643563" cy="1146175"/>
        </p:xfrm>
        <a:graphic>
          <a:graphicData uri="http://schemas.openxmlformats.org/presentationml/2006/ole">
            <p:oleObj spid="_x0000_s23561" name="Equation" r:id="rId11" imgW="3504960" imgH="711000" progId="Equation.DSMT4">
              <p:embed/>
            </p:oleObj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1600200" y="5029200"/>
          <a:ext cx="4301289" cy="838200"/>
        </p:xfrm>
        <a:graphic>
          <a:graphicData uri="http://schemas.openxmlformats.org/presentationml/2006/ole">
            <p:oleObj spid="_x0000_s23562" name="Equation" r:id="rId12" imgW="2476440" imgH="482400" progId="Equation.DSMT4">
              <p:embed/>
            </p:oleObj>
          </a:graphicData>
        </a:graphic>
      </p:graphicFrame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28600" y="6096000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With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AutoShape 61"/>
          <p:cNvSpPr>
            <a:spLocks noChangeArrowheads="1"/>
          </p:cNvSpPr>
          <p:nvPr/>
        </p:nvSpPr>
        <p:spPr bwMode="auto">
          <a:xfrm>
            <a:off x="4572000" y="6172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990600" y="5930900"/>
          <a:ext cx="3654425" cy="850900"/>
        </p:xfrm>
        <a:graphic>
          <a:graphicData uri="http://schemas.openxmlformats.org/presentationml/2006/ole">
            <p:oleObj spid="_x0000_s23564" name="Equation" r:id="rId13" imgW="2070000" imgH="482400" progId="Equation.DSMT4">
              <p:embed/>
            </p:oleObj>
          </a:graphicData>
        </a:graphic>
      </p:graphicFrame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>
          <a:off x="5181600" y="6073775"/>
          <a:ext cx="3810000" cy="784225"/>
        </p:xfrm>
        <a:graphic>
          <a:graphicData uri="http://schemas.openxmlformats.org/presentationml/2006/ole">
            <p:oleObj spid="_x0000_s23565" name="Equation" r:id="rId14" imgW="2158920" imgH="444240" progId="Equation.DSMT4">
              <p:embed/>
            </p:oleObj>
          </a:graphicData>
        </a:graphic>
      </p:graphicFrame>
      <p:sp>
        <p:nvSpPr>
          <p:cNvPr id="25" name="Circular Arrow 24"/>
          <p:cNvSpPr/>
          <p:nvPr/>
        </p:nvSpPr>
        <p:spPr>
          <a:xfrm>
            <a:off x="5867400" y="5334000"/>
            <a:ext cx="2819400" cy="1066800"/>
          </a:xfrm>
          <a:prstGeom prst="circularArrow">
            <a:avLst>
              <a:gd name="adj1" fmla="val 7544"/>
              <a:gd name="adj2" fmla="val 924286"/>
              <a:gd name="adj3" fmla="val 21159537"/>
              <a:gd name="adj4" fmla="val 10528205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3" grpId="0" animBg="1"/>
      <p:bldP spid="5" grpId="0"/>
      <p:bldP spid="9" grpId="0" animBg="1"/>
      <p:bldP spid="11" grpId="0"/>
      <p:bldP spid="13" grpId="0" animBg="1"/>
      <p:bldP spid="15" grpId="0" animBg="1"/>
      <p:bldP spid="18" grpId="0"/>
      <p:bldP spid="20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14"/>
          <p:cNvSpPr>
            <a:spLocks noChangeArrowheads="1"/>
          </p:cNvSpPr>
          <p:nvPr/>
        </p:nvSpPr>
        <p:spPr bwMode="auto">
          <a:xfrm>
            <a:off x="990600" y="5410200"/>
            <a:ext cx="6019800" cy="1600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" name="AutoShape 61"/>
          <p:cNvSpPr>
            <a:spLocks noChangeArrowheads="1"/>
          </p:cNvSpPr>
          <p:nvPr/>
        </p:nvSpPr>
        <p:spPr bwMode="auto">
          <a:xfrm>
            <a:off x="228600" y="533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90600" y="304800"/>
          <a:ext cx="2465387" cy="784225"/>
        </p:xfrm>
        <a:graphic>
          <a:graphicData uri="http://schemas.openxmlformats.org/presentationml/2006/ole">
            <p:oleObj spid="_x0000_s24578" name="Equation" r:id="rId4" imgW="1396800" imgH="444240" progId="Equation.DSMT4">
              <p:embed/>
            </p:oleObj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371600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With 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04800" y="1905000"/>
          <a:ext cx="1568450" cy="739775"/>
        </p:xfrm>
        <a:graphic>
          <a:graphicData uri="http://schemas.openxmlformats.org/presentationml/2006/ole">
            <p:oleObj spid="_x0000_s24579" name="Equation" r:id="rId5" imgW="888840" imgH="419040" progId="Equation.DSMT4">
              <p:embed/>
            </p:oleObj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828800" y="2057400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and again 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3200400" y="1905000"/>
          <a:ext cx="1008063" cy="739775"/>
        </p:xfrm>
        <a:graphic>
          <a:graphicData uri="http://schemas.openxmlformats.org/presentationml/2006/ole">
            <p:oleObj spid="_x0000_s24580" name="Equation" r:id="rId6" imgW="571320" imgH="419040" progId="Equation.DSMT4">
              <p:embed/>
            </p:oleObj>
          </a:graphicData>
        </a:graphic>
      </p:graphicFrame>
      <p:sp>
        <p:nvSpPr>
          <p:cNvPr id="8" name="AutoShape 61"/>
          <p:cNvSpPr>
            <a:spLocks noChangeArrowheads="1"/>
          </p:cNvSpPr>
          <p:nvPr/>
        </p:nvSpPr>
        <p:spPr bwMode="auto">
          <a:xfrm>
            <a:off x="4267200" y="2133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4876800" y="1828800"/>
          <a:ext cx="1366837" cy="1030287"/>
        </p:xfrm>
        <a:graphic>
          <a:graphicData uri="http://schemas.openxmlformats.org/presentationml/2006/ole">
            <p:oleObj spid="_x0000_s24581" name="Equation" r:id="rId7" imgW="774360" imgH="583920" progId="Equation.DSMT4">
              <p:embed/>
            </p:oleObj>
          </a:graphicData>
        </a:graphic>
      </p:graphicFrame>
      <p:sp>
        <p:nvSpPr>
          <p:cNvPr id="10" name="AutoShape 61"/>
          <p:cNvSpPr>
            <a:spLocks noChangeArrowheads="1"/>
          </p:cNvSpPr>
          <p:nvPr/>
        </p:nvSpPr>
        <p:spPr bwMode="auto">
          <a:xfrm>
            <a:off x="304800" y="3276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990600" y="2962275"/>
          <a:ext cx="1681162" cy="1076325"/>
        </p:xfrm>
        <a:graphic>
          <a:graphicData uri="http://schemas.openxmlformats.org/presentationml/2006/ole">
            <p:oleObj spid="_x0000_s24582" name="Equation" r:id="rId8" imgW="952200" imgH="609480" progId="Equation.DSMT4">
              <p:embed/>
            </p:oleObj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4800" y="4343400"/>
            <a:ext cx="868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Using the definition of the isothermal compressibility 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6934200" y="4191000"/>
          <a:ext cx="1724025" cy="785813"/>
        </p:xfrm>
        <a:graphic>
          <a:graphicData uri="http://schemas.openxmlformats.org/presentationml/2006/ole">
            <p:oleObj spid="_x0000_s24583" name="Equation" r:id="rId9" imgW="977760" imgH="444240" progId="Equation.DSMT4">
              <p:embed/>
            </p:oleObj>
          </a:graphicData>
        </a:graphic>
      </p:graphicFrame>
      <p:sp>
        <p:nvSpPr>
          <p:cNvPr id="14" name="AutoShape 61"/>
          <p:cNvSpPr>
            <a:spLocks noChangeArrowheads="1"/>
          </p:cNvSpPr>
          <p:nvPr/>
        </p:nvSpPr>
        <p:spPr bwMode="auto">
          <a:xfrm>
            <a:off x="228600" y="4953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863600" y="4876800"/>
          <a:ext cx="1268413" cy="860425"/>
        </p:xfrm>
        <a:graphic>
          <a:graphicData uri="http://schemas.openxmlformats.org/presentationml/2006/ole">
            <p:oleObj spid="_x0000_s24584" name="Equation" r:id="rId10" imgW="787320" imgH="533160" progId="Equation.DSMT4">
              <p:embed/>
            </p:oleObj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2057400" y="4724400"/>
          <a:ext cx="1346200" cy="771525"/>
        </p:xfrm>
        <a:graphic>
          <a:graphicData uri="http://schemas.openxmlformats.org/presentationml/2006/ole">
            <p:oleObj spid="_x0000_s24585" name="Equation" r:id="rId11" imgW="774360" imgH="444240" progId="Equation.DSMT4">
              <p:embed/>
            </p:oleObj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3406775" y="4800600"/>
          <a:ext cx="1279525" cy="682625"/>
        </p:xfrm>
        <a:graphic>
          <a:graphicData uri="http://schemas.openxmlformats.org/presentationml/2006/ole">
            <p:oleObj spid="_x0000_s24586" name="Equation" r:id="rId12" imgW="736560" imgH="393480" progId="Equation.DSMT4">
              <p:embed/>
            </p:oleObj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4646613" y="4953000"/>
          <a:ext cx="1587500" cy="417513"/>
        </p:xfrm>
        <a:graphic>
          <a:graphicData uri="http://schemas.openxmlformats.org/presentationml/2006/ole">
            <p:oleObj spid="_x0000_s24587" name="Equation" r:id="rId13" imgW="914400" imgH="241200" progId="Equation.DSMT4">
              <p:embed/>
            </p:oleObj>
          </a:graphicData>
        </a:graphic>
      </p:graphicFrame>
      <p:sp>
        <p:nvSpPr>
          <p:cNvPr id="19" name="AutoShape 61"/>
          <p:cNvSpPr>
            <a:spLocks noChangeArrowheads="1"/>
          </p:cNvSpPr>
          <p:nvPr/>
        </p:nvSpPr>
        <p:spPr bwMode="auto">
          <a:xfrm>
            <a:off x="228600" y="6019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1306513" y="5629275"/>
          <a:ext cx="2884487" cy="1228725"/>
        </p:xfrm>
        <a:graphic>
          <a:graphicData uri="http://schemas.openxmlformats.org/presentationml/2006/ole">
            <p:oleObj spid="_x0000_s24588" name="Equation" r:id="rId14" imgW="1790640" imgH="761760" progId="Equation.DSMT4">
              <p:embed/>
            </p:oleObj>
          </a:graphicData>
        </a:graphic>
      </p:graphicFrame>
      <p:sp>
        <p:nvSpPr>
          <p:cNvPr id="22" name="Rectangle 21"/>
          <p:cNvSpPr/>
          <p:nvPr/>
        </p:nvSpPr>
        <p:spPr>
          <a:xfrm>
            <a:off x="4343400" y="5943600"/>
            <a:ext cx="269657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Particle fluctuations are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completely insignificant in the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mic Sans MS" pitchFamily="66" charset="0"/>
              </a:rPr>
              <a:t>thermodynamic limit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" grpId="0" animBg="1"/>
      <p:bldP spid="4" grpId="0"/>
      <p:bldP spid="6" grpId="0"/>
      <p:bldP spid="8" grpId="0" animBg="1"/>
      <p:bldP spid="10" grpId="0" animBg="1"/>
      <p:bldP spid="12" grpId="0"/>
      <p:bldP spid="14" grpId="0" animBg="1"/>
      <p:bldP spid="19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5982</TotalTime>
  <Words>347</Words>
  <Application>Microsoft Office PowerPoint</Application>
  <PresentationFormat>On-screen Show (4:3)</PresentationFormat>
  <Paragraphs>70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Office Theme</vt:lpstr>
      <vt:lpstr>Equation</vt:lpstr>
      <vt:lpstr>Graph</vt:lpstr>
      <vt:lpstr>MathType 4.0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139</cp:revision>
  <dcterms:created xsi:type="dcterms:W3CDTF">2010-08-30T23:12:30Z</dcterms:created>
  <dcterms:modified xsi:type="dcterms:W3CDTF">2010-10-26T14:27:47Z</dcterms:modified>
</cp:coreProperties>
</file>