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3" autoAdjust="0"/>
  </p:normalViewPr>
  <p:slideViewPr>
    <p:cSldViewPr>
      <p:cViewPr varScale="1">
        <p:scale>
          <a:sx n="89" d="100"/>
          <a:sy n="89" d="100"/>
        </p:scale>
        <p:origin x="-125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3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8D2E4-6729-4C31-969A-30DA402E2B8A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0AAA2-84F9-4CC4-9C51-E6697EB33F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43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3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3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8.wmf"/><Relationship Id="rId5" Type="http://schemas.openxmlformats.org/officeDocument/2006/relationships/image" Target="../media/image3.wmf"/><Relationship Id="rId15" Type="http://schemas.openxmlformats.org/officeDocument/2006/relationships/image" Target="../media/image10.wmf"/><Relationship Id="rId23" Type="http://schemas.openxmlformats.org/officeDocument/2006/relationships/image" Target="../media/image14.wmf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7.wmf"/><Relationship Id="rId5" Type="http://schemas.openxmlformats.org/officeDocument/2006/relationships/image" Target="../media/image18.png"/><Relationship Id="rId10" Type="http://schemas.openxmlformats.org/officeDocument/2006/relationships/oleObject" Target="../embeddings/oleObject18.bin"/><Relationship Id="rId4" Type="http://schemas.openxmlformats.org/officeDocument/2006/relationships/hyperlink" Target="http://demonstrations.wolfram.com/BoseEinsteinFermiDiracAndMaxwellBoltzmannStatistics/" TargetMode="External"/><Relationship Id="rId9" Type="http://schemas.openxmlformats.org/officeDocument/2006/relationships/image" Target="../media/image1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3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Callout 17"/>
          <p:cNvSpPr/>
          <p:nvPr/>
        </p:nvSpPr>
        <p:spPr>
          <a:xfrm>
            <a:off x="2438400" y="2362200"/>
            <a:ext cx="5943600" cy="1752600"/>
          </a:xfrm>
          <a:prstGeom prst="wedgeEllipseCallout">
            <a:avLst>
              <a:gd name="adj1" fmla="val -4326"/>
              <a:gd name="adj2" fmla="val -84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</a:rPr>
              <a:t>Fermi-Dirac distribution function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52400" y="1524000"/>
            <a:ext cx="1295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recall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600200" y="1066800"/>
          <a:ext cx="5273675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4" imgW="2857320" imgH="812520" progId="Equation.DSMT4">
                  <p:embed/>
                </p:oleObj>
              </mc:Choice>
              <mc:Fallback>
                <p:oleObj name="Equation" r:id="rId4" imgW="2857320" imgH="8125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066800"/>
                        <a:ext cx="5273675" cy="1500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200400" y="2492672"/>
          <a:ext cx="4953000" cy="1452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6" imgW="3809880" imgH="1117440" progId="Equation.DSMT4">
                  <p:embed/>
                </p:oleObj>
              </mc:Choice>
              <mc:Fallback>
                <p:oleObj name="Equation" r:id="rId6" imgW="3809880" imgH="11174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492672"/>
                        <a:ext cx="4953000" cy="1452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152400" y="4191000"/>
            <a:ext cx="1295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and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0" name="AutoShape 14"/>
          <p:cNvSpPr>
            <a:spLocks noChangeArrowheads="1"/>
          </p:cNvSpPr>
          <p:nvPr/>
        </p:nvSpPr>
        <p:spPr bwMode="auto">
          <a:xfrm>
            <a:off x="2209800" y="4343400"/>
            <a:ext cx="3276600" cy="1143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aphicFrame>
        <p:nvGraphicFramePr>
          <p:cNvPr id="21" name="Object 5"/>
          <p:cNvGraphicFramePr>
            <a:graphicFrameLocks noChangeAspect="1"/>
          </p:cNvGraphicFramePr>
          <p:nvPr/>
        </p:nvGraphicFramePr>
        <p:xfrm>
          <a:off x="2666999" y="4572000"/>
          <a:ext cx="259115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8" imgW="1295280" imgH="380880" progId="Equation.DSMT4">
                  <p:embed/>
                </p:oleObj>
              </mc:Choice>
              <mc:Fallback>
                <p:oleObj name="Equation" r:id="rId8" imgW="1295280" imgH="3808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6999" y="4572000"/>
                        <a:ext cx="259115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76200" y="5449669"/>
            <a:ext cx="89332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which </a:t>
            </a:r>
            <a:r>
              <a:rPr lang="en-US" sz="2000" dirty="0" smtClean="0">
                <a:latin typeface="Comic Sans MS" pitchFamily="66" charset="0"/>
              </a:rPr>
              <a:t>holds </a:t>
            </a:r>
            <a:r>
              <a:rPr lang="en-US" sz="2000" dirty="0" smtClean="0">
                <a:latin typeface="Comic Sans MS" pitchFamily="66" charset="0"/>
              </a:rPr>
              <a:t>for interaction free fermions and bosons 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with </a:t>
            </a:r>
            <a:r>
              <a:rPr lang="en-US" sz="2000" dirty="0" smtClean="0">
                <a:latin typeface="Comic Sans MS" pitchFamily="66" charset="0"/>
              </a:rPr>
              <a:t>the only obvious </a:t>
            </a:r>
            <a:r>
              <a:rPr lang="en-US" sz="2000" dirty="0" smtClean="0">
                <a:latin typeface="Comic Sans MS" pitchFamily="66" charset="0"/>
              </a:rPr>
              <a:t>difference: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424130" y="640080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bosons</a:t>
            </a:r>
            <a:endParaRPr lang="en-US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381000" y="6090020"/>
            <a:ext cx="12867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fermions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846546"/>
              </p:ext>
            </p:extLst>
          </p:nvPr>
        </p:nvGraphicFramePr>
        <p:xfrm>
          <a:off x="1676400" y="6090020"/>
          <a:ext cx="798513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0" imgW="495000" imgH="228600" progId="Equation.DSMT4">
                  <p:embed/>
                </p:oleObj>
              </mc:Choice>
              <mc:Fallback>
                <p:oleObj name="Equation" r:id="rId10" imgW="495000" imgH="228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6090020"/>
                        <a:ext cx="798513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1665288" y="6411913"/>
          <a:ext cx="1535112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2" imgW="952200" imgH="228600" progId="Equation.DSMT4">
                  <p:embed/>
                </p:oleObj>
              </mc:Choice>
              <mc:Fallback>
                <p:oleObj name="Equation" r:id="rId12" imgW="95220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288" y="6411913"/>
                        <a:ext cx="1535112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5" grpId="0"/>
      <p:bldP spid="19" grpId="0"/>
      <p:bldP spid="20" grpId="0" animBg="1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61"/>
          <p:cNvSpPr>
            <a:spLocks noChangeArrowheads="1"/>
          </p:cNvSpPr>
          <p:nvPr/>
        </p:nvSpPr>
        <p:spPr bwMode="auto">
          <a:xfrm>
            <a:off x="228600" y="381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914400" y="228600"/>
          <a:ext cx="2590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4" imgW="1295280" imgH="380880" progId="Equation.DSMT4">
                  <p:embed/>
                </p:oleObj>
              </mc:Choice>
              <mc:Fallback>
                <p:oleObj name="Equation" r:id="rId4" imgW="1295280" imgH="3808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28600"/>
                        <a:ext cx="25908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5400000" flipH="1" flipV="1">
            <a:off x="3434824" y="8755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700730" y="11430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13"/>
          <p:cNvSpPr>
            <a:spLocks noChangeArrowheads="1"/>
          </p:cNvSpPr>
          <p:nvPr/>
        </p:nvSpPr>
        <p:spPr bwMode="auto">
          <a:xfrm>
            <a:off x="3700730" y="864078"/>
            <a:ext cx="1295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Fermions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068" name="Object 20"/>
          <p:cNvGraphicFramePr>
            <a:graphicFrameLocks noChangeAspect="1"/>
          </p:cNvGraphicFramePr>
          <p:nvPr/>
        </p:nvGraphicFramePr>
        <p:xfrm>
          <a:off x="3581400" y="100644"/>
          <a:ext cx="2209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6" imgW="1104840" imgH="457200" progId="Equation.DSMT4">
                  <p:embed/>
                </p:oleObj>
              </mc:Choice>
              <mc:Fallback>
                <p:oleObj name="Equation" r:id="rId6" imgW="1104840" imgH="4572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00644"/>
                        <a:ext cx="22098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9" name="Object 21"/>
          <p:cNvGraphicFramePr>
            <a:graphicFrameLocks noChangeAspect="1"/>
          </p:cNvGraphicFramePr>
          <p:nvPr/>
        </p:nvGraphicFramePr>
        <p:xfrm>
          <a:off x="5943600" y="254000"/>
          <a:ext cx="2260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8" imgW="1130040" imgH="368280" progId="Equation.DSMT4">
                  <p:embed/>
                </p:oleObj>
              </mc:Choice>
              <mc:Fallback>
                <p:oleObj name="Equation" r:id="rId8" imgW="1130040" imgH="36828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54000"/>
                        <a:ext cx="22606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AutoShape 61"/>
          <p:cNvSpPr>
            <a:spLocks noChangeArrowheads="1"/>
          </p:cNvSpPr>
          <p:nvPr/>
        </p:nvSpPr>
        <p:spPr bwMode="auto">
          <a:xfrm>
            <a:off x="237226" y="204734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70" name="Object 22"/>
          <p:cNvGraphicFramePr>
            <a:graphicFrameLocks noChangeAspect="1"/>
          </p:cNvGraphicFramePr>
          <p:nvPr/>
        </p:nvGraphicFramePr>
        <p:xfrm>
          <a:off x="762000" y="1752600"/>
          <a:ext cx="2344738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10" imgW="1269720" imgH="685800" progId="Equation.DSMT4">
                  <p:embed/>
                </p:oleObj>
              </mc:Choice>
              <mc:Fallback>
                <p:oleObj name="Equation" r:id="rId10" imgW="1269720" imgH="6858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752600"/>
                        <a:ext cx="2344738" cy="126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1" name="Object 23"/>
          <p:cNvGraphicFramePr>
            <a:graphicFrameLocks noChangeAspect="1"/>
          </p:cNvGraphicFramePr>
          <p:nvPr/>
        </p:nvGraphicFramePr>
        <p:xfrm>
          <a:off x="3276600" y="1752600"/>
          <a:ext cx="3284537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Equation" r:id="rId12" imgW="1777680" imgH="685800" progId="Equation.DSMT4">
                  <p:embed/>
                </p:oleObj>
              </mc:Choice>
              <mc:Fallback>
                <p:oleObj name="Equation" r:id="rId12" imgW="1777680" imgH="6858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752600"/>
                        <a:ext cx="3284537" cy="126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2" name="Object 24"/>
          <p:cNvGraphicFramePr>
            <a:graphicFrameLocks noChangeAspect="1"/>
          </p:cNvGraphicFramePr>
          <p:nvPr/>
        </p:nvGraphicFramePr>
        <p:xfrm>
          <a:off x="5029200" y="2684252"/>
          <a:ext cx="2743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14" imgW="1600200" imgH="444240" progId="Equation.DSMT4">
                  <p:embed/>
                </p:oleObj>
              </mc:Choice>
              <mc:Fallback>
                <p:oleObj name="Equation" r:id="rId14" imgW="1600200" imgH="44424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684252"/>
                        <a:ext cx="2743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3" name="Object 25"/>
          <p:cNvGraphicFramePr>
            <a:graphicFrameLocks noChangeAspect="1"/>
          </p:cNvGraphicFramePr>
          <p:nvPr/>
        </p:nvGraphicFramePr>
        <p:xfrm>
          <a:off x="1295400" y="2641234"/>
          <a:ext cx="3581400" cy="901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16" imgW="1765080" imgH="444240" progId="Equation.DSMT4">
                  <p:embed/>
                </p:oleObj>
              </mc:Choice>
              <mc:Fallback>
                <p:oleObj name="Equation" r:id="rId16" imgW="1765080" imgH="44424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41234"/>
                        <a:ext cx="3581400" cy="9017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4" name="Object 26"/>
          <p:cNvGraphicFramePr>
            <a:graphicFrameLocks noChangeAspect="1"/>
          </p:cNvGraphicFramePr>
          <p:nvPr/>
        </p:nvGraphicFramePr>
        <p:xfrm>
          <a:off x="1324882" y="3657600"/>
          <a:ext cx="157071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18" imgW="850680" imgH="495000" progId="Equation.DSMT4">
                  <p:embed/>
                </p:oleObj>
              </mc:Choice>
              <mc:Fallback>
                <p:oleObj name="Equation" r:id="rId18" imgW="850680" imgH="4950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4882" y="3657600"/>
                        <a:ext cx="1570718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5" name="Object 27"/>
          <p:cNvGraphicFramePr>
            <a:graphicFrameLocks noChangeAspect="1"/>
          </p:cNvGraphicFramePr>
          <p:nvPr/>
        </p:nvGraphicFramePr>
        <p:xfrm>
          <a:off x="3124200" y="3717982"/>
          <a:ext cx="1726358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tion" r:id="rId20" imgW="799920" imgH="431640" progId="Equation.DSMT4">
                  <p:embed/>
                </p:oleObj>
              </mc:Choice>
              <mc:Fallback>
                <p:oleObj name="Equation" r:id="rId20" imgW="799920" imgH="43164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717982"/>
                        <a:ext cx="1726358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AutoShape 14"/>
          <p:cNvSpPr>
            <a:spLocks noChangeArrowheads="1"/>
          </p:cNvSpPr>
          <p:nvPr/>
        </p:nvSpPr>
        <p:spPr bwMode="auto">
          <a:xfrm>
            <a:off x="2209800" y="4724400"/>
            <a:ext cx="5029200" cy="21336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5" name="AutoShape 61"/>
          <p:cNvSpPr>
            <a:spLocks noChangeArrowheads="1"/>
          </p:cNvSpPr>
          <p:nvPr/>
        </p:nvSpPr>
        <p:spPr bwMode="auto">
          <a:xfrm>
            <a:off x="304800" y="5334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6" name="Object 18"/>
          <p:cNvGraphicFramePr>
            <a:graphicFrameLocks noChangeAspect="1"/>
          </p:cNvGraphicFramePr>
          <p:nvPr/>
        </p:nvGraphicFramePr>
        <p:xfrm>
          <a:off x="3382963" y="5122863"/>
          <a:ext cx="1938337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22" imgW="1041120" imgH="406080" progId="Equation.DSMT4">
                  <p:embed/>
                </p:oleObj>
              </mc:Choice>
              <mc:Fallback>
                <p:oleObj name="Equation" r:id="rId22" imgW="1041120" imgH="40608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2963" y="5122863"/>
                        <a:ext cx="1938337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13"/>
          <p:cNvSpPr>
            <a:spLocks noChangeArrowheads="1"/>
          </p:cNvSpPr>
          <p:nvPr/>
        </p:nvSpPr>
        <p:spPr bwMode="auto">
          <a:xfrm>
            <a:off x="2743200" y="6019800"/>
            <a:ext cx="411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Fermi-Dirac distribution function</a:t>
            </a:r>
            <a:endParaRPr lang="en-US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4" grpId="0"/>
      <p:bldP spid="37" grpId="0" animBg="1"/>
      <p:bldP spid="44" grpId="0" animBg="1"/>
      <p:bldP spid="45" grpId="0" animBg="1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81600" y="2362200"/>
            <a:ext cx="381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hlinkClick r:id="rId4"/>
              </a:rPr>
              <a:t>Click here </a:t>
            </a:r>
            <a:r>
              <a:rPr lang="en-US" sz="1200" dirty="0" smtClean="0">
                <a:hlinkClick r:id="rId4"/>
              </a:rPr>
              <a:t>for on-line animation and downloadable live version&amp; source code in </a:t>
            </a:r>
            <a:r>
              <a:rPr lang="en-US" sz="1200" dirty="0" err="1" smtClean="0">
                <a:hlinkClick r:id="rId4"/>
              </a:rPr>
              <a:t>Mathematica</a:t>
            </a:r>
            <a:endParaRPr lang="en-US" sz="1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457200" y="1248697"/>
            <a:ext cx="5029200" cy="3856703"/>
            <a:chOff x="457200" y="76200"/>
            <a:chExt cx="5029200" cy="3856703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7200" y="76200"/>
              <a:ext cx="4490764" cy="3581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Arrow Connector 8"/>
            <p:cNvCxnSpPr/>
            <p:nvPr/>
          </p:nvCxnSpPr>
          <p:spPr>
            <a:xfrm>
              <a:off x="457200" y="3528210"/>
              <a:ext cx="5029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147" name="Object 3"/>
            <p:cNvGraphicFramePr>
              <a:graphicFrameLocks noChangeAspect="1"/>
            </p:cNvGraphicFramePr>
            <p:nvPr/>
          </p:nvGraphicFramePr>
          <p:xfrm>
            <a:off x="4876800" y="3657600"/>
            <a:ext cx="533400" cy="2753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6" name="Equation" r:id="rId6" imgW="393480" imgH="203040" progId="Equation.DSMT4">
                    <p:embed/>
                  </p:oleObj>
                </mc:Choice>
                <mc:Fallback>
                  <p:oleObj name="Equation" r:id="rId6" imgW="393480" imgH="20304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800" y="3657600"/>
                          <a:ext cx="533400" cy="2753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609600" y="152400"/>
            <a:ext cx="8077200" cy="576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748683" y="278922"/>
            <a:ext cx="79175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</a:rPr>
              <a:t>Visualizing &amp; discussing the Fermi-Dirac distribution function </a:t>
            </a:r>
            <a:endParaRPr lang="en-US" sz="2000" b="1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457200" y="5562600"/>
            <a:ext cx="807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It determines the limit of the occupation of the single particle spectrum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457200" y="5029200"/>
          <a:ext cx="185102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8" imgW="1079280" imgH="241200" progId="Equation.DSMT4">
                  <p:embed/>
                </p:oleObj>
              </mc:Choice>
              <mc:Fallback>
                <p:oleObj name="Equation" r:id="rId8" imgW="107928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029200"/>
                        <a:ext cx="185102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rot="5400000">
            <a:off x="4813616" y="46093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020408" y="4419600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926624" y="3733800"/>
            <a:ext cx="426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Note these are energies of the single</a:t>
            </a:r>
          </a:p>
          <a:p>
            <a:r>
              <a:rPr lang="en-US" dirty="0" smtClean="0">
                <a:latin typeface="Comic Sans MS" pitchFamily="66" charset="0"/>
              </a:rPr>
              <a:t>particle energy spectrum we call </a:t>
            </a:r>
            <a:r>
              <a:rPr lang="en-US" dirty="0" smtClean="0">
                <a:latin typeface="Comic Sans MS" pitchFamily="66" charset="0"/>
                <a:sym typeface="Symbol"/>
              </a:rPr>
              <a:t>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286000" y="5081900"/>
            <a:ext cx="2895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Fermi energy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609600" y="6248400"/>
            <a:ext cx="6477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858000" y="6324600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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1219200" y="6324600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</a:t>
            </a:r>
            <a:r>
              <a:rPr lang="en-US" baseline="-25000" dirty="0" smtClean="0">
                <a:latin typeface="Comic Sans MS" pitchFamily="66" charset="0"/>
                <a:sym typeface="Symbol"/>
              </a:rPr>
              <a:t>0</a:t>
            </a:r>
            <a:endParaRPr lang="en-US" baseline="-25000" dirty="0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1257300" y="62865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524768" y="6333340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</a:t>
            </a:r>
            <a:r>
              <a:rPr lang="en-US" baseline="-25000" dirty="0" smtClean="0">
                <a:latin typeface="Comic Sans MS" pitchFamily="66" charset="0"/>
                <a:sym typeface="Symbol"/>
              </a:rPr>
              <a:t>1</a:t>
            </a:r>
            <a:endParaRPr lang="en-US" baseline="-25000" dirty="0"/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1562868" y="629524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1893280" y="6350976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</a:t>
            </a:r>
            <a:r>
              <a:rPr lang="en-US" baseline="-25000" dirty="0" smtClean="0">
                <a:latin typeface="Comic Sans MS" pitchFamily="66" charset="0"/>
                <a:sym typeface="Symbol"/>
              </a:rPr>
              <a:t>2</a:t>
            </a:r>
            <a:endParaRPr lang="en-US" baseline="-25000" dirty="0"/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1931380" y="6304084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2259620" y="62865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2565188" y="629524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2933700" y="6304084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200400" y="632460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 rot="5400000">
            <a:off x="3631220" y="62865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3936788" y="629524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4295774" y="6289795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4000500" y="6333396"/>
            <a:ext cx="83820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4125912" y="6334125"/>
          <a:ext cx="369888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10" imgW="215640" imgH="228600" progId="Equation.DSMT4">
                  <p:embed/>
                </p:oleObj>
              </mc:Choice>
              <mc:Fallback>
                <p:oleObj name="Equation" r:id="rId10" imgW="21564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5912" y="6334125"/>
                        <a:ext cx="369888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0" name="Straight Connector 49"/>
          <p:cNvCxnSpPr/>
          <p:nvPr/>
        </p:nvCxnSpPr>
        <p:spPr>
          <a:xfrm rot="5400000">
            <a:off x="4457700" y="6268916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4763268" y="6277656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5131780" y="62865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5460020" y="6268916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765588" y="6277656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6134100" y="62865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1330568" y="6207368"/>
            <a:ext cx="76200" cy="76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1632440" y="6207368"/>
            <a:ext cx="76200" cy="76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007576" y="6210304"/>
            <a:ext cx="76200" cy="76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344616" y="6207368"/>
            <a:ext cx="76200" cy="76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646488" y="6207368"/>
            <a:ext cx="76200" cy="76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021624" y="6210304"/>
            <a:ext cx="76200" cy="76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713288" y="6219088"/>
            <a:ext cx="76200" cy="76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4029808" y="6222024"/>
            <a:ext cx="76200" cy="76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4377904" y="6213896"/>
            <a:ext cx="76200" cy="76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ight Brace 69"/>
          <p:cNvSpPr/>
          <p:nvPr/>
        </p:nvSpPr>
        <p:spPr>
          <a:xfrm rot="5400000">
            <a:off x="5372100" y="5600700"/>
            <a:ext cx="228600" cy="1981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4953000" y="6488668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empty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5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0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5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7000"/>
                            </p:stCondLst>
                            <p:childTnLst>
                              <p:par>
                                <p:cTn id="9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500"/>
                            </p:stCondLst>
                            <p:childTnLst>
                              <p:par>
                                <p:cTn id="14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500"/>
                            </p:stCondLst>
                            <p:childTnLst>
                              <p:par>
                                <p:cTn id="15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4500"/>
                            </p:stCondLst>
                            <p:childTnLst>
                              <p:par>
                                <p:cTn id="15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500"/>
                            </p:stCondLst>
                            <p:childTnLst>
                              <p:par>
                                <p:cTn id="16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6500"/>
                            </p:stCondLst>
                            <p:childTnLst>
                              <p:par>
                                <p:cTn id="17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7500"/>
                            </p:stCondLst>
                            <p:childTnLst>
                              <p:par>
                                <p:cTn id="17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8500"/>
                            </p:stCondLst>
                            <p:childTnLst>
                              <p:par>
                                <p:cTn id="18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/>
      <p:bldP spid="28" grpId="0"/>
      <p:bldP spid="30" grpId="0"/>
      <p:bldP spid="33" grpId="0"/>
      <p:bldP spid="34" grpId="0"/>
      <p:bldP spid="37" grpId="0"/>
      <p:bldP spid="39" grpId="0"/>
      <p:bldP spid="44" grpId="0"/>
      <p:bldP spid="56" grpId="0" animBg="1"/>
      <p:bldP spid="59" grpId="0" animBg="1"/>
      <p:bldP spid="60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utoShape 14"/>
          <p:cNvSpPr>
            <a:spLocks noChangeArrowheads="1"/>
          </p:cNvSpPr>
          <p:nvPr/>
        </p:nvSpPr>
        <p:spPr bwMode="auto">
          <a:xfrm>
            <a:off x="2057400" y="1752600"/>
            <a:ext cx="2438400" cy="9906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4800" y="76200"/>
            <a:ext cx="853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What determines the T-dependence of the Fermi energy?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7180" name="Object 12"/>
          <p:cNvGraphicFramePr>
            <a:graphicFrameLocks noChangeAspect="1"/>
          </p:cNvGraphicFramePr>
          <p:nvPr/>
        </p:nvGraphicFramePr>
        <p:xfrm>
          <a:off x="622300" y="685800"/>
          <a:ext cx="4800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4" imgW="2400120" imgH="431640" progId="Equation.DSMT4">
                  <p:embed/>
                </p:oleObj>
              </mc:Choice>
              <mc:Fallback>
                <p:oleObj name="Equation" r:id="rId4" imgW="2400120" imgH="4316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685800"/>
                        <a:ext cx="48006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AutoShape 61"/>
          <p:cNvSpPr>
            <a:spLocks noChangeArrowheads="1"/>
          </p:cNvSpPr>
          <p:nvPr/>
        </p:nvSpPr>
        <p:spPr bwMode="auto">
          <a:xfrm>
            <a:off x="1371600" y="2133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81" name="Object 13"/>
          <p:cNvGraphicFramePr>
            <a:graphicFrameLocks noChangeAspect="1"/>
          </p:cNvGraphicFramePr>
          <p:nvPr/>
        </p:nvGraphicFramePr>
        <p:xfrm>
          <a:off x="2590800" y="1955800"/>
          <a:ext cx="1600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6" imgW="799920" imgH="228600" progId="Equation.DSMT4">
                  <p:embed/>
                </p:oleObj>
              </mc:Choice>
              <mc:Fallback>
                <p:oleObj name="Equation" r:id="rId6" imgW="799920" imgH="2286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955800"/>
                        <a:ext cx="1600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Group 38"/>
          <p:cNvGrpSpPr/>
          <p:nvPr/>
        </p:nvGrpSpPr>
        <p:grpSpPr>
          <a:xfrm>
            <a:off x="2544936" y="3644108"/>
            <a:ext cx="3810000" cy="728663"/>
            <a:chOff x="228600" y="3200400"/>
            <a:chExt cx="3810000" cy="728663"/>
          </a:xfrm>
        </p:grpSpPr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228600" y="3200400"/>
              <a:ext cx="3429000" cy="7286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304800" y="3276600"/>
              <a:ext cx="37338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chemeClr val="bg1"/>
                  </a:solidFill>
                  <a:latin typeface="Comic Sans MS" pitchFamily="66" charset="0"/>
                </a:rPr>
                <a:t>The classical limit</a:t>
              </a:r>
              <a:endParaRPr lang="en-US" sz="2800" b="1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graphicFrame>
        <p:nvGraphicFramePr>
          <p:cNvPr id="33" name="Object 6"/>
          <p:cNvGraphicFramePr>
            <a:graphicFrameLocks noChangeAspect="1"/>
          </p:cNvGraphicFramePr>
          <p:nvPr/>
        </p:nvGraphicFramePr>
        <p:xfrm>
          <a:off x="478011" y="4426746"/>
          <a:ext cx="16097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8" imgW="939600" imgH="253800" progId="Equation.DSMT4">
                  <p:embed/>
                </p:oleObj>
              </mc:Choice>
              <mc:Fallback>
                <p:oleObj name="Equation" r:id="rId8" imgW="939600" imgH="2538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011" y="4426746"/>
                        <a:ext cx="160972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7"/>
          <p:cNvGraphicFramePr>
            <a:graphicFrameLocks noChangeAspect="1"/>
          </p:cNvGraphicFramePr>
          <p:nvPr/>
        </p:nvGraphicFramePr>
        <p:xfrm>
          <a:off x="487536" y="4787108"/>
          <a:ext cx="1938337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10" imgW="1041120" imgH="406080" progId="Equation.DSMT4">
                  <p:embed/>
                </p:oleObj>
              </mc:Choice>
              <mc:Fallback>
                <p:oleObj name="Equation" r:id="rId10" imgW="1041120" imgH="4060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536" y="4787108"/>
                        <a:ext cx="1938337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8"/>
          <p:cNvGraphicFramePr>
            <a:graphicFrameLocks noChangeAspect="1"/>
          </p:cNvGraphicFramePr>
          <p:nvPr/>
        </p:nvGraphicFramePr>
        <p:xfrm>
          <a:off x="2621136" y="4897056"/>
          <a:ext cx="20796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12" imgW="1117440" imgH="215640" progId="Equation.DSMT4">
                  <p:embed/>
                </p:oleObj>
              </mc:Choice>
              <mc:Fallback>
                <p:oleObj name="Equation" r:id="rId12" imgW="1117440" imgH="2156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1136" y="4897056"/>
                        <a:ext cx="2079625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Straight Arrow Connector 35"/>
          <p:cNvCxnSpPr/>
          <p:nvPr/>
        </p:nvCxnSpPr>
        <p:spPr>
          <a:xfrm rot="5400000" flipH="1" flipV="1">
            <a:off x="3992736" y="5549108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221336" y="5768830"/>
            <a:ext cx="2514600" cy="8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4191000" y="5421868"/>
            <a:ext cx="2743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Boltzmann distribution</a:t>
            </a:r>
            <a:endParaRPr lang="en-US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" grpId="0"/>
      <p:bldP spid="27" grpId="0" animBg="1"/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3188</TotalTime>
  <Words>99</Words>
  <Application>Microsoft Office PowerPoint</Application>
  <PresentationFormat>On-screen Show (4:3)</PresentationFormat>
  <Paragraphs>31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83</cp:revision>
  <dcterms:created xsi:type="dcterms:W3CDTF">2010-08-30T23:12:30Z</dcterms:created>
  <dcterms:modified xsi:type="dcterms:W3CDTF">2011-10-27T14:18:02Z</dcterms:modified>
</cp:coreProperties>
</file>