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14C38-5B3B-45DE-BC2A-069AC3817F5C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E06C7-4932-45A9-9267-9888C9E86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06C7-4932-45A9-9267-9888C9E8620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3D0F-2346-4E60-A1AF-606ABD957718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C913-7370-405F-8D24-C77062C3E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1.wmf"/><Relationship Id="rId34" Type="http://schemas.openxmlformats.org/officeDocument/2006/relationships/oleObject" Target="../embeddings/oleObject17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8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oleObject" Target="../embeddings/oleObject13.bin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26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7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5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23" Type="http://schemas.openxmlformats.org/officeDocument/2006/relationships/image" Target="../media/image37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8"/>
          <p:cNvSpPr>
            <a:spLocks noChangeArrowheads="1"/>
          </p:cNvSpPr>
          <p:nvPr/>
        </p:nvSpPr>
        <p:spPr bwMode="auto">
          <a:xfrm rot="18967398">
            <a:off x="304800" y="13716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46125" y="1331913"/>
            <a:ext cx="153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Open system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2387600" y="14097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879725" y="1331913"/>
            <a:ext cx="6430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Particle exchange with the </a:t>
            </a:r>
            <a:r>
              <a:rPr lang="en-US" dirty="0" smtClean="0"/>
              <a:t>surrounding (particle reservoir) allowed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e.g., a surface of a solid exchanging particles with a gas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2146300" y="4191000"/>
            <a:ext cx="2743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 b="1"/>
              <a:t>Heat Reservoir R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32100" y="4191000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T=const.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975100" y="34163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3975100" y="3581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911600" y="3441700"/>
            <a:ext cx="457200" cy="114300"/>
          </a:xfrm>
          <a:prstGeom prst="rect">
            <a:avLst/>
          </a:prstGeom>
          <a:solidFill>
            <a:srgbClr val="FCCD04">
              <a:alpha val="3882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1" name="Picture 39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165600" y="34417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41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75200" y="36576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42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500" y="32893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43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165600" y="2743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4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75200" y="29337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5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2500" y="25654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46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308600" y="34417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47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92800" y="36576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48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0100" y="32893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49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308600" y="2743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50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92800" y="29337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51" descr="gas particles move about much more than liquids and solid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0100" y="2565400"/>
            <a:ext cx="787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Line 53"/>
          <p:cNvSpPr>
            <a:spLocks noChangeShapeType="1"/>
          </p:cNvSpPr>
          <p:nvPr/>
        </p:nvSpPr>
        <p:spPr bwMode="auto">
          <a:xfrm flipV="1">
            <a:off x="4368800" y="25908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54"/>
          <p:cNvSpPr>
            <a:spLocks noChangeShapeType="1"/>
          </p:cNvSpPr>
          <p:nvPr/>
        </p:nvSpPr>
        <p:spPr bwMode="auto">
          <a:xfrm>
            <a:off x="4356100" y="25908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55"/>
          <p:cNvSpPr>
            <a:spLocks noChangeShapeType="1"/>
          </p:cNvSpPr>
          <p:nvPr/>
        </p:nvSpPr>
        <p:spPr bwMode="auto">
          <a:xfrm>
            <a:off x="6642100" y="25908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56"/>
          <p:cNvSpPr>
            <a:spLocks noChangeShapeType="1"/>
          </p:cNvSpPr>
          <p:nvPr/>
        </p:nvSpPr>
        <p:spPr bwMode="auto">
          <a:xfrm flipH="1">
            <a:off x="4356100" y="4038600"/>
            <a:ext cx="228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58"/>
          <p:cNvSpPr>
            <a:spLocks noChangeShapeType="1"/>
          </p:cNvSpPr>
          <p:nvPr/>
        </p:nvSpPr>
        <p:spPr bwMode="auto">
          <a:xfrm flipV="1">
            <a:off x="4356100" y="3581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61"/>
          <p:cNvSpPr>
            <a:spLocks noChangeArrowheads="1"/>
          </p:cNvSpPr>
          <p:nvPr/>
        </p:nvSpPr>
        <p:spPr bwMode="auto">
          <a:xfrm>
            <a:off x="762000" y="56022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62"/>
          <p:cNvSpPr txBox="1">
            <a:spLocks noChangeArrowheads="1"/>
          </p:cNvSpPr>
          <p:nvPr/>
        </p:nvSpPr>
        <p:spPr bwMode="auto">
          <a:xfrm>
            <a:off x="1279525" y="5562600"/>
            <a:ext cx="71625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Thermodynamic potentials depend on variable particle number  N</a:t>
            </a:r>
          </a:p>
        </p:txBody>
      </p:sp>
      <p:sp>
        <p:nvSpPr>
          <p:cNvPr id="51" name="Text Box 66"/>
          <p:cNvSpPr txBox="1">
            <a:spLocks noChangeArrowheads="1"/>
          </p:cNvSpPr>
          <p:nvPr/>
        </p:nvSpPr>
        <p:spPr bwMode="auto">
          <a:xfrm>
            <a:off x="4578350" y="2246313"/>
            <a:ext cx="189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Particle reservoir</a:t>
            </a: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Open systems &amp; </a:t>
            </a:r>
          </a:p>
          <a:p>
            <a:pPr algn="ctr">
              <a:defRPr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The grand canonical ensemble</a:t>
            </a: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38400" y="2429774"/>
            <a:ext cx="1524000" cy="1752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362200" y="2133600"/>
            <a:ext cx="93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V=const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25" grpId="0" animBg="1"/>
      <p:bldP spid="26" grpId="0"/>
      <p:bldP spid="28" grpId="0" animBg="1"/>
      <p:bldP spid="29" grpId="0" animBg="1"/>
      <p:bldP spid="3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1" grpId="0"/>
      <p:bldP spid="53" grpId="0" animBg="1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276600" y="0"/>
            <a:ext cx="2743200" cy="6858000"/>
          </a:xfrm>
          <a:prstGeom prst="rect">
            <a:avLst/>
          </a:prstGeom>
          <a:solidFill>
            <a:srgbClr val="FF00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3276600" cy="6858000"/>
          </a:xfrm>
          <a:prstGeom prst="rect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62"/>
          <p:cNvSpPr txBox="1">
            <a:spLocks noChangeArrowheads="1"/>
          </p:cNvSpPr>
          <p:nvPr/>
        </p:nvSpPr>
        <p:spPr bwMode="auto">
          <a:xfrm>
            <a:off x="76200" y="152400"/>
            <a:ext cx="31870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Comic Sans MS" pitchFamily="66" charset="0"/>
              </a:rPr>
              <a:t>Microcanonical</a:t>
            </a:r>
            <a:r>
              <a:rPr lang="en-US" sz="2000" b="1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ensemble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5" name="Text Box 62"/>
          <p:cNvSpPr txBox="1">
            <a:spLocks noChangeArrowheads="1"/>
          </p:cNvSpPr>
          <p:nvPr/>
        </p:nvSpPr>
        <p:spPr bwMode="auto">
          <a:xfrm>
            <a:off x="3352800" y="152400"/>
            <a:ext cx="25266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Canonical </a:t>
            </a:r>
            <a:r>
              <a:rPr lang="en-US" sz="2000" b="1" dirty="0" smtClean="0">
                <a:latin typeface="Comic Sans MS" pitchFamily="66" charset="0"/>
              </a:rPr>
              <a:t>ensemble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5943600" y="152400"/>
            <a:ext cx="3180679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900" b="1" dirty="0" smtClean="0">
                <a:latin typeface="Comic Sans MS" pitchFamily="66" charset="0"/>
              </a:rPr>
              <a:t>Grand </a:t>
            </a:r>
            <a:r>
              <a:rPr lang="en-US" sz="1900" b="1" dirty="0" smtClean="0">
                <a:latin typeface="Comic Sans MS" pitchFamily="66" charset="0"/>
              </a:rPr>
              <a:t>canonical </a:t>
            </a:r>
            <a:r>
              <a:rPr lang="en-US" sz="1900" b="1" dirty="0" smtClean="0">
                <a:latin typeface="Comic Sans MS" pitchFamily="66" charset="0"/>
              </a:rPr>
              <a:t>ensemble</a:t>
            </a:r>
            <a:endParaRPr lang="en-US" sz="1900" b="1" dirty="0">
              <a:latin typeface="Comic Sans MS" pitchFamily="66" charset="0"/>
            </a:endParaRPr>
          </a:p>
        </p:txBody>
      </p:sp>
      <p:sp>
        <p:nvSpPr>
          <p:cNvPr id="7" name="Text Box 62"/>
          <p:cNvSpPr txBox="1">
            <a:spLocks noChangeArrowheads="1"/>
          </p:cNvSpPr>
          <p:nvPr/>
        </p:nvSpPr>
        <p:spPr bwMode="auto">
          <a:xfrm>
            <a:off x="304800" y="685800"/>
            <a:ext cx="978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 fixed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599" y="2590800"/>
          <a:ext cx="2895601" cy="560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4" imgW="2361960" imgH="457200" progId="Equation.DSMT4">
                  <p:embed/>
                </p:oleObj>
              </mc:Choice>
              <mc:Fallback>
                <p:oleObj name="Equation" r:id="rId4" imgW="236196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2590800"/>
                        <a:ext cx="2895601" cy="560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81000" y="990600"/>
          <a:ext cx="100853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6" imgW="634680" imgH="431640" progId="Equation.DSMT4">
                  <p:embed/>
                </p:oleObj>
              </mc:Choice>
              <mc:Fallback>
                <p:oleObj name="Equation" r:id="rId6" imgW="6346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100853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1000" y="6432608"/>
          <a:ext cx="1828800" cy="425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8" imgW="927000" imgH="215640" progId="Equation.DSMT4">
                  <p:embed/>
                </p:oleObj>
              </mc:Choice>
              <mc:Fallback>
                <p:oleObj name="Equation" r:id="rId8" imgW="92700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432608"/>
                        <a:ext cx="1828800" cy="425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6200" y="4474968"/>
          <a:ext cx="3178426" cy="63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10" imgW="2425680" imgH="482400" progId="Equation.DSMT4">
                  <p:embed/>
                </p:oleObj>
              </mc:Choice>
              <mc:Fallback>
                <p:oleObj name="Equation" r:id="rId10" imgW="242568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474968"/>
                        <a:ext cx="3178426" cy="630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62"/>
          <p:cNvSpPr txBox="1">
            <a:spLocks noChangeArrowheads="1"/>
          </p:cNvSpPr>
          <p:nvPr/>
        </p:nvSpPr>
        <p:spPr bwMode="auto">
          <a:xfrm>
            <a:off x="1524000" y="1143000"/>
            <a:ext cx="1289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constraint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6687" y="3810000"/>
          <a:ext cx="13033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12" imgW="838080" imgH="431640" progId="Equation.DSMT4">
                  <p:embed/>
                </p:oleObj>
              </mc:Choice>
              <mc:Fallback>
                <p:oleObj name="Equation" r:id="rId12" imgW="83808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" y="3810000"/>
                        <a:ext cx="1303338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429000" y="1066800"/>
          <a:ext cx="1008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14" imgW="634680" imgH="431640" progId="Equation.DSMT4">
                  <p:embed/>
                </p:oleObj>
              </mc:Choice>
              <mc:Fallback>
                <p:oleObj name="Equation" r:id="rId14" imgW="63468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066800"/>
                        <a:ext cx="10080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385870" y="609600"/>
          <a:ext cx="1350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16" imgW="850680" imgH="431640" progId="Equation.DSMT4">
                  <p:embed/>
                </p:oleObj>
              </mc:Choice>
              <mc:Fallback>
                <p:oleObj name="Equation" r:id="rId16" imgW="85068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5870" y="609600"/>
                        <a:ext cx="1350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3352800" y="2590800"/>
          <a:ext cx="244596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18" imgW="2095200" imgH="914400" progId="Equation.DSMT4">
                  <p:embed/>
                </p:oleObj>
              </mc:Choice>
              <mc:Fallback>
                <p:oleObj name="Equation" r:id="rId18" imgW="2095200" imgH="914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590800"/>
                        <a:ext cx="244596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76200" y="2514600"/>
            <a:ext cx="3124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326922" y="2514600"/>
            <a:ext cx="26670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505200" y="3886200"/>
          <a:ext cx="1066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20" imgW="685800" imgH="419040" progId="Equation.DSMT4">
                  <p:embed/>
                </p:oleObj>
              </mc:Choice>
              <mc:Fallback>
                <p:oleObj name="Equation" r:id="rId20" imgW="685800" imgH="419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86200"/>
                        <a:ext cx="10668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505200" y="4572000"/>
          <a:ext cx="12255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22" imgW="787320" imgH="342720" progId="Equation.DSMT4">
                  <p:embed/>
                </p:oleObj>
              </mc:Choice>
              <mc:Fallback>
                <p:oleObj name="Equation" r:id="rId22" imgW="787320" imgH="342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572000"/>
                        <a:ext cx="12255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3505200" y="6400800"/>
          <a:ext cx="175418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24" imgW="888840" imgH="215640" progId="Equation.DSMT4">
                  <p:embed/>
                </p:oleObj>
              </mc:Choice>
              <mc:Fallback>
                <p:oleObj name="Equation" r:id="rId24" imgW="88884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6400800"/>
                        <a:ext cx="175418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6199512" y="1752600"/>
          <a:ext cx="1008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26" imgW="634680" imgH="431640" progId="Equation.DSMT4">
                  <p:embed/>
                </p:oleObj>
              </mc:Choice>
              <mc:Fallback>
                <p:oleObj name="Equation" r:id="rId26" imgW="634680" imgH="431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512" y="1752600"/>
                        <a:ext cx="10080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6133889" y="609600"/>
          <a:ext cx="13509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27" imgW="850680" imgH="431640" progId="Equation.DSMT4">
                  <p:embed/>
                </p:oleObj>
              </mc:Choice>
              <mc:Fallback>
                <p:oleObj name="Equation" r:id="rId27" imgW="85068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889" y="609600"/>
                        <a:ext cx="13509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6113252" y="1143000"/>
          <a:ext cx="13922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28" imgW="876240" imgH="431640" progId="Equation.DSMT4">
                  <p:embed/>
                </p:oleObj>
              </mc:Choice>
              <mc:Fallback>
                <p:oleObj name="Equation" r:id="rId28" imgW="876240" imgH="431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252" y="1143000"/>
                        <a:ext cx="139223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4613696" y="769192"/>
            <a:ext cx="14478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a</a:t>
            </a:r>
            <a:r>
              <a:rPr lang="en-US" sz="1400" dirty="0" smtClean="0">
                <a:latin typeface="Comic Sans MS" pitchFamily="66" charset="0"/>
              </a:rPr>
              <a:t>verage energy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467600" y="762000"/>
            <a:ext cx="1636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average energy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478509" y="1244025"/>
            <a:ext cx="1694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verage</a:t>
            </a:r>
          </a:p>
          <a:p>
            <a:r>
              <a:rPr lang="en-US" sz="1600" dirty="0" smtClean="0">
                <a:latin typeface="Comic Sans MS" pitchFamily="66" charset="0"/>
              </a:rPr>
              <a:t>particle number</a:t>
            </a:r>
            <a:endParaRPr lang="en-US" sz="1600" dirty="0">
              <a:latin typeface="Comic Sans MS" pitchFamily="66" charset="0"/>
            </a:endParaRPr>
          </a:p>
        </p:txBody>
      </p:sp>
      <p:graphicFrame>
        <p:nvGraphicFramePr>
          <p:cNvPr id="31" name="Object 9"/>
          <p:cNvGraphicFramePr>
            <a:graphicFrameLocks noChangeAspect="1"/>
          </p:cNvGraphicFramePr>
          <p:nvPr/>
        </p:nvGraphicFramePr>
        <p:xfrm>
          <a:off x="6070122" y="2582174"/>
          <a:ext cx="30845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30" imgW="2641320" imgH="914400" progId="Equation.DSMT4">
                  <p:embed/>
                </p:oleObj>
              </mc:Choice>
              <mc:Fallback>
                <p:oleObj name="Equation" r:id="rId30" imgW="2641320" imgH="914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122" y="2582174"/>
                        <a:ext cx="3084512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ounded Rectangle 31"/>
          <p:cNvSpPr/>
          <p:nvPr/>
        </p:nvSpPr>
        <p:spPr>
          <a:xfrm>
            <a:off x="6019800" y="2514600"/>
            <a:ext cx="31242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0"/>
            <a:ext cx="31242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6248400" y="3733800"/>
          <a:ext cx="15208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32" imgW="977760" imgH="469800" progId="Equation.DSMT4">
                  <p:embed/>
                </p:oleObj>
              </mc:Choice>
              <mc:Fallback>
                <p:oleObj name="Equation" r:id="rId32" imgW="977760" imgH="4698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733800"/>
                        <a:ext cx="1520825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325442"/>
              </p:ext>
            </p:extLst>
          </p:nvPr>
        </p:nvGraphicFramePr>
        <p:xfrm>
          <a:off x="6288088" y="4465638"/>
          <a:ext cx="2273300" cy="193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34" imgW="1460160" imgH="1244520" progId="Equation.DSMT4">
                  <p:embed/>
                </p:oleObj>
              </mc:Choice>
              <mc:Fallback>
                <p:oleObj name="Equation" r:id="rId34" imgW="1460160" imgH="124452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465638"/>
                        <a:ext cx="2273300" cy="193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6350000" y="6419850"/>
          <a:ext cx="18796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36" imgW="952200" imgH="228600" progId="Equation.DSMT4">
                  <p:embed/>
                </p:oleObj>
              </mc:Choice>
              <mc:Fallback>
                <p:oleObj name="Equation" r:id="rId36" imgW="95220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6419850"/>
                        <a:ext cx="18796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animBg="1"/>
      <p:bldP spid="4" grpId="0"/>
      <p:bldP spid="5" grpId="0"/>
      <p:bldP spid="6" grpId="0"/>
      <p:bldP spid="7" grpId="0"/>
      <p:bldP spid="12" grpId="0"/>
      <p:bldP spid="18" grpId="0" animBg="1"/>
      <p:bldP spid="19" grpId="0" animBg="1"/>
      <p:bldP spid="27" grpId="0"/>
      <p:bldP spid="29" grpId="0"/>
      <p:bldP spid="30" grpId="0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>
            <a:spLocks noChangeArrowheads="1"/>
          </p:cNvSpPr>
          <p:nvPr/>
        </p:nvSpPr>
        <p:spPr bwMode="auto">
          <a:xfrm>
            <a:off x="4267200" y="3352800"/>
            <a:ext cx="4267200" cy="1752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76200" y="152399"/>
            <a:ext cx="9024906" cy="103241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-228600" y="228600"/>
            <a:ext cx="1003643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Deriving density function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 and partition function Z</a:t>
            </a:r>
            <a:r>
              <a:rPr lang="en-US" sz="2400" b="1" baseline="-25000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sym typeface="Symbol"/>
              </a:rPr>
              <a:t>of the grand canonical ensemble</a:t>
            </a:r>
            <a:endParaRPr lang="en-US" sz="2400" b="1" baseline="-25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9652" y="1463618"/>
          <a:ext cx="854188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4" imgW="5689440" imgH="457200" progId="Equation.DSMT4">
                  <p:embed/>
                </p:oleObj>
              </mc:Choice>
              <mc:Fallback>
                <p:oleObj name="Equation" r:id="rId4" imgW="568944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652" y="1463618"/>
                        <a:ext cx="854188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28600" y="2359025"/>
          <a:ext cx="39528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6" imgW="2539800" imgH="444240" progId="Equation.DSMT4">
                  <p:embed/>
                </p:oleObj>
              </mc:Choice>
              <mc:Fallback>
                <p:oleObj name="Equation" r:id="rId6" imgW="253980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59025"/>
                        <a:ext cx="3952875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5029200" y="25120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845175" y="2392363"/>
          <a:ext cx="250825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8" imgW="1612800" imgH="266400" progId="Equation.DSMT4">
                  <p:embed/>
                </p:oleObj>
              </mc:Choice>
              <mc:Fallback>
                <p:oleObj name="Equation" r:id="rId8" imgW="1612800" imgH="266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2392363"/>
                        <a:ext cx="250825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utoShape 27"/>
          <p:cNvSpPr>
            <a:spLocks noChangeArrowheads="1"/>
          </p:cNvSpPr>
          <p:nvPr/>
        </p:nvSpPr>
        <p:spPr bwMode="auto">
          <a:xfrm>
            <a:off x="200709" y="36550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620712" y="3354388"/>
          <a:ext cx="18176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10" imgW="1168200" imgH="457200" progId="Equation.DSMT4">
                  <p:embed/>
                </p:oleObj>
              </mc:Choice>
              <mc:Fallback>
                <p:oleObj name="Equation" r:id="rId10" imgW="116820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2" y="3354388"/>
                        <a:ext cx="181768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124200" y="3578856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with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17" name="Object 29"/>
          <p:cNvGraphicFramePr>
            <a:graphicFrameLocks noChangeAspect="1"/>
          </p:cNvGraphicFramePr>
          <p:nvPr/>
        </p:nvGraphicFramePr>
        <p:xfrm>
          <a:off x="4419600" y="3429000"/>
          <a:ext cx="29289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12" imgW="1371600" imgH="342720" progId="Equation.DSMT4">
                  <p:embed/>
                </p:oleObj>
              </mc:Choice>
              <mc:Fallback>
                <p:oleObj name="Equation" r:id="rId12" imgW="1371600" imgH="34272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429000"/>
                        <a:ext cx="2928938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495800" y="4267200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Partition function of the </a:t>
            </a:r>
          </a:p>
          <a:p>
            <a:r>
              <a:rPr lang="en-US" dirty="0">
                <a:solidFill>
                  <a:schemeClr val="accent2"/>
                </a:solidFill>
              </a:rPr>
              <a:t>g</a:t>
            </a:r>
            <a:r>
              <a:rPr lang="en-US" dirty="0" smtClean="0">
                <a:solidFill>
                  <a:schemeClr val="accent2"/>
                </a:solidFill>
              </a:rPr>
              <a:t>rand canonical ensemble</a:t>
            </a:r>
            <a:endParaRPr lang="en-US" dirty="0"/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 rot="-2632602">
            <a:off x="199714" y="5360342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75939" y="5105400"/>
            <a:ext cx="3237224" cy="688975"/>
            <a:chOff x="732430" y="3202944"/>
            <a:chExt cx="3237224" cy="688975"/>
          </a:xfrm>
        </p:grpSpPr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732430" y="3353111"/>
              <a:ext cx="175881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Next we show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2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2697010"/>
                </p:ext>
              </p:extLst>
            </p:nvPr>
          </p:nvGraphicFramePr>
          <p:xfrm>
            <a:off x="2291666" y="3202944"/>
            <a:ext cx="1677988" cy="688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Equation" r:id="rId14" imgW="965160" imgH="393480" progId="Equation.DSMT4">
                    <p:embed/>
                  </p:oleObj>
                </mc:Choice>
                <mc:Fallback>
                  <p:oleObj name="Equation" r:id="rId14" imgW="9651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1666" y="3202944"/>
                          <a:ext cx="1677988" cy="688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2725369" y="5992812"/>
          <a:ext cx="148748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6" imgW="799920" imgH="342720" progId="Equation.DSMT4">
                  <p:embed/>
                </p:oleObj>
              </mc:Choice>
              <mc:Fallback>
                <p:oleObj name="Equation" r:id="rId16" imgW="799920" imgH="3427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369" y="5992812"/>
                        <a:ext cx="1487488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53753" y="6025504"/>
            <a:ext cx="2416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 the constraint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6" name="AutoShape 27"/>
          <p:cNvSpPr>
            <a:spLocks noChangeArrowheads="1"/>
          </p:cNvSpPr>
          <p:nvPr/>
        </p:nvSpPr>
        <p:spPr bwMode="auto">
          <a:xfrm>
            <a:off x="4351447" y="610927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" name="Object 10"/>
          <p:cNvGraphicFramePr>
            <a:graphicFrameLocks noChangeAspect="1"/>
          </p:cNvGraphicFramePr>
          <p:nvPr/>
        </p:nvGraphicFramePr>
        <p:xfrm>
          <a:off x="4921250" y="6035675"/>
          <a:ext cx="14144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8" imgW="761760" imgH="203040" progId="Equation.DSMT4">
                  <p:embed/>
                </p:oleObj>
              </mc:Choice>
              <mc:Fallback>
                <p:oleObj name="Equation" r:id="rId18" imgW="76176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0" y="6035675"/>
                        <a:ext cx="1414463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3679954" y="5257800"/>
            <a:ext cx="9092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here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6404" name="Object 11"/>
          <p:cNvGraphicFramePr>
            <a:graphicFrameLocks noChangeAspect="1"/>
          </p:cNvGraphicFramePr>
          <p:nvPr/>
        </p:nvGraphicFramePr>
        <p:xfrm>
          <a:off x="4487862" y="5130696"/>
          <a:ext cx="1684338" cy="747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20" imgW="1028520" imgH="457200" progId="Equation.DSMT4">
                  <p:embed/>
                </p:oleObj>
              </mc:Choice>
              <mc:Fallback>
                <p:oleObj name="Equation" r:id="rId20" imgW="102852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862" y="5130696"/>
                        <a:ext cx="1684338" cy="7478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261480" y="5240548"/>
            <a:ext cx="2882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s the chemical potential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13" grpId="0" animBg="1"/>
      <p:bldP spid="15" grpId="0"/>
      <p:bldP spid="18" grpId="0"/>
      <p:bldP spid="20" grpId="0" animBg="1"/>
      <p:bldP spid="25" grpId="0"/>
      <p:bldP spid="26" grpId="0" animBg="1"/>
      <p:bldP spid="29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4876800" y="5181600"/>
            <a:ext cx="30480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Callout 20"/>
          <p:cNvSpPr/>
          <p:nvPr/>
        </p:nvSpPr>
        <p:spPr>
          <a:xfrm rot="20440035">
            <a:off x="4084784" y="2323908"/>
            <a:ext cx="725144" cy="862872"/>
          </a:xfrm>
          <a:prstGeom prst="wedgeEllipseCallout">
            <a:avLst>
              <a:gd name="adj1" fmla="val 33288"/>
              <a:gd name="adj2" fmla="val 96972"/>
            </a:avLst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4800" y="1447800"/>
          <a:ext cx="247649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4" imgW="1168200" imgH="431640" progId="Equation.DSMT4">
                  <p:embed/>
                </p:oleObj>
              </mc:Choice>
              <mc:Fallback>
                <p:oleObj name="Equation" r:id="rId4" imgW="116820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7800"/>
                        <a:ext cx="2476499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1676400" y="1447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336322" y="1447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05000" y="12192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743200" y="381000"/>
          <a:ext cx="2016498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6" imgW="1168200" imgH="457200" progId="Equation.DSMT4">
                  <p:embed/>
                </p:oleObj>
              </mc:Choice>
              <mc:Fallback>
                <p:oleObj name="Equation" r:id="rId6" imgW="11682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1000"/>
                        <a:ext cx="2016498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utoShape 27"/>
          <p:cNvSpPr>
            <a:spLocks noChangeArrowheads="1"/>
          </p:cNvSpPr>
          <p:nvPr/>
        </p:nvSpPr>
        <p:spPr bwMode="auto">
          <a:xfrm>
            <a:off x="2971800" y="175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428999" y="1516808"/>
          <a:ext cx="553791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8" imgW="3327120" imgH="457200" progId="Equation.DSMT4">
                  <p:embed/>
                </p:oleObj>
              </mc:Choice>
              <mc:Fallback>
                <p:oleObj name="Equation" r:id="rId8" imgW="332712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9" y="1516808"/>
                        <a:ext cx="553791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008063" y="3886200"/>
          <a:ext cx="2308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10" imgW="1307880" imgH="228600" progId="Equation.DSMT4">
                  <p:embed/>
                </p:oleObj>
              </mc:Choice>
              <mc:Fallback>
                <p:oleObj name="Equation" r:id="rId10" imgW="13078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3886200"/>
                        <a:ext cx="23082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889000" y="2514600"/>
          <a:ext cx="45815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12" imgW="2577960" imgH="342720" progId="Equation.DSMT4">
                  <p:embed/>
                </p:oleObj>
              </mc:Choice>
              <mc:Fallback>
                <p:oleObj name="Equation" r:id="rId12" imgW="257796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514600"/>
                        <a:ext cx="45815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Brace 16"/>
          <p:cNvSpPr/>
          <p:nvPr/>
        </p:nvSpPr>
        <p:spPr>
          <a:xfrm rot="5400000">
            <a:off x="1714500" y="27813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676400" y="34290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9" name="Right Brace 18"/>
          <p:cNvSpPr/>
          <p:nvPr/>
        </p:nvSpPr>
        <p:spPr>
          <a:xfrm rot="5400000">
            <a:off x="3009900" y="27813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971800" y="34290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2405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57200" y="4495800"/>
            <a:ext cx="7312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229414" y="4484955"/>
          <a:ext cx="26447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14" imgW="1498320" imgH="203040" progId="Equation.DSMT4">
                  <p:embed/>
                </p:oleObj>
              </mc:Choice>
              <mc:Fallback>
                <p:oleObj name="Equation" r:id="rId14" imgW="149832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414" y="4484955"/>
                        <a:ext cx="26447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AutoShape 27"/>
          <p:cNvSpPr>
            <a:spLocks noChangeArrowheads="1"/>
          </p:cNvSpPr>
          <p:nvPr/>
        </p:nvSpPr>
        <p:spPr bwMode="auto">
          <a:xfrm>
            <a:off x="4114800" y="454612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4648201" y="4235607"/>
          <a:ext cx="3429000" cy="758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16" imgW="2057400" imgH="457200" progId="Equation.DSMT4">
                  <p:embed/>
                </p:oleObj>
              </mc:Choice>
              <mc:Fallback>
                <p:oleObj name="Equation" r:id="rId16" imgW="20574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1" y="4235607"/>
                        <a:ext cx="3429000" cy="758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utoShape 27"/>
          <p:cNvSpPr>
            <a:spLocks noChangeArrowheads="1"/>
          </p:cNvSpPr>
          <p:nvPr/>
        </p:nvSpPr>
        <p:spPr bwMode="auto">
          <a:xfrm>
            <a:off x="609600" y="585787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1219200" y="5649913"/>
          <a:ext cx="188436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18" imgW="1130040" imgH="393480" progId="Equation.DSMT4">
                  <p:embed/>
                </p:oleObj>
              </mc:Choice>
              <mc:Fallback>
                <p:oleObj name="Equation" r:id="rId18" imgW="11300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649913"/>
                        <a:ext cx="1884363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AutoShape 27"/>
          <p:cNvSpPr>
            <a:spLocks noChangeArrowheads="1"/>
          </p:cNvSpPr>
          <p:nvPr/>
        </p:nvSpPr>
        <p:spPr bwMode="auto">
          <a:xfrm>
            <a:off x="4114800" y="594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5334000" y="5257800"/>
          <a:ext cx="16875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20" imgW="977760" imgH="469800" progId="Equation.DSMT4">
                  <p:embed/>
                </p:oleObj>
              </mc:Choice>
              <mc:Fallback>
                <p:oleObj name="Equation" r:id="rId20" imgW="977760" imgH="469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257800"/>
                        <a:ext cx="1687512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5410200" y="6019800"/>
          <a:ext cx="19923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22" imgW="1155600" imgH="355320" progId="Equation.DSMT4">
                  <p:embed/>
                </p:oleObj>
              </mc:Choice>
              <mc:Fallback>
                <p:oleObj name="Equation" r:id="rId22" imgW="1155600" imgH="3553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6019800"/>
                        <a:ext cx="1992312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1" grpId="0" animBg="1"/>
      <p:bldP spid="13" grpId="0" animBg="1"/>
      <p:bldP spid="17" grpId="0" animBg="1"/>
      <p:bldP spid="18" grpId="0"/>
      <p:bldP spid="19" grpId="0" animBg="1"/>
      <p:bldP spid="20" grpId="0"/>
      <p:bldP spid="22" grpId="0"/>
      <p:bldP spid="23" grpId="0"/>
      <p:bldP spid="26" grpId="0" animBg="1"/>
      <p:bldP spid="2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2971800" y="5181600"/>
            <a:ext cx="44958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62200" y="2286000"/>
            <a:ext cx="3505200" cy="457200"/>
          </a:xfrm>
          <a:prstGeom prst="round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85800" y="1447800"/>
          <a:ext cx="2239421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4" imgW="1155600" imgH="355320" progId="Equation.DSMT4">
                  <p:embed/>
                </p:oleObj>
              </mc:Choice>
              <mc:Fallback>
                <p:oleObj name="Equation" r:id="rId4" imgW="115560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2239421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14"/>
          <p:cNvSpPr>
            <a:spLocks noChangeArrowheads="1"/>
          </p:cNvSpPr>
          <p:nvPr/>
        </p:nvSpPr>
        <p:spPr bwMode="auto">
          <a:xfrm rot="-2632602">
            <a:off x="320364" y="562286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609600" y="533400"/>
            <a:ext cx="78502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Expressing Z</a:t>
            </a:r>
            <a:r>
              <a:rPr lang="en-US" baseline="-25000" dirty="0" smtClean="0">
                <a:latin typeface="Comic Sans MS" pitchFamily="66" charset="0"/>
              </a:rPr>
              <a:t>G</a:t>
            </a:r>
            <a:r>
              <a:rPr lang="en-US" dirty="0" smtClean="0">
                <a:latin typeface="Comic Sans MS" pitchFamily="66" charset="0"/>
              </a:rPr>
              <a:t> with the help of N-particle canonical partition functions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Oval Callout 7"/>
          <p:cNvSpPr/>
          <p:nvPr/>
        </p:nvSpPr>
        <p:spPr>
          <a:xfrm rot="10800000">
            <a:off x="1268086" y="3039708"/>
            <a:ext cx="1321279" cy="990600"/>
          </a:xfrm>
          <a:prstGeom prst="wedgeEllipseCallout">
            <a:avLst>
              <a:gd name="adj1" fmla="val -33567"/>
              <a:gd name="adj2" fmla="val 79917"/>
            </a:avLst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2362200" y="2362200"/>
            <a:ext cx="36375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Sum over all states of 1 particle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Oval Callout 10"/>
          <p:cNvSpPr/>
          <p:nvPr/>
        </p:nvSpPr>
        <p:spPr>
          <a:xfrm rot="10800000">
            <a:off x="2743201" y="2971800"/>
            <a:ext cx="1565694" cy="1143000"/>
          </a:xfrm>
          <a:prstGeom prst="wedgeEllipseCallout">
            <a:avLst>
              <a:gd name="adj1" fmla="val -66963"/>
              <a:gd name="adj2" fmla="val -52449"/>
            </a:avLst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0" y="3733800"/>
            <a:ext cx="3942782" cy="457200"/>
          </a:xfrm>
          <a:prstGeom prst="round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31396" y="3810000"/>
            <a:ext cx="3674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Sum over all states of 2 particle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50888" y="3200400"/>
          <a:ext cx="40513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6" imgW="2349360" imgH="431640" progId="Equation.DSMT4">
                  <p:embed/>
                </p:oleObj>
              </mc:Choice>
              <mc:Fallback>
                <p:oleObj name="Equation" r:id="rId6" imgW="234936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3200400"/>
                        <a:ext cx="40513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2209800" y="586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784225" y="4495800"/>
          <a:ext cx="5188346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8" imgW="2323800" imgH="228600" progId="Equation.DSMT4">
                  <p:embed/>
                </p:oleObj>
              </mc:Choice>
              <mc:Fallback>
                <p:oleObj name="Equation" r:id="rId8" imgW="23238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4495800"/>
                        <a:ext cx="5188346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084513" y="5486400"/>
          <a:ext cx="400208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10" imgW="2095200" imgH="431640" progId="Equation.DSMT4">
                  <p:embed/>
                </p:oleObj>
              </mc:Choice>
              <mc:Fallback>
                <p:oleObj name="Equation" r:id="rId10" imgW="209520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5486400"/>
                        <a:ext cx="4002087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6096000" y="64770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265652" y="6172200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fugacity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5858774" y="625559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  <p:bldP spid="3" grpId="0" animBg="1"/>
      <p:bldP spid="5" grpId="0"/>
      <p:bldP spid="8" grpId="0" animBg="1"/>
      <p:bldP spid="9" grpId="0"/>
      <p:bldP spid="11" grpId="0" animBg="1"/>
      <p:bldP spid="12" grpId="0" animBg="1"/>
      <p:bldP spid="13" grpId="0"/>
      <p:bldP spid="14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1364408" y="2140792"/>
            <a:ext cx="6407992" cy="6786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6"/>
          <p:cNvSpPr>
            <a:spLocks noChangeArrowheads="1"/>
          </p:cNvSpPr>
          <p:nvPr/>
        </p:nvSpPr>
        <p:spPr bwMode="auto">
          <a:xfrm>
            <a:off x="914400" y="457200"/>
            <a:ext cx="71628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977283" y="583722"/>
            <a:ext cx="7093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Ideal gases considered in the grand canonical ensemble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Oval 14"/>
          <p:cNvSpPr>
            <a:spLocks noChangeArrowheads="1"/>
          </p:cNvSpPr>
          <p:nvPr/>
        </p:nvSpPr>
        <p:spPr bwMode="auto">
          <a:xfrm rot="-2632602">
            <a:off x="396564" y="1557534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672789" y="1452759"/>
            <a:ext cx="22220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e saw previously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743200" y="1295400"/>
          <a:ext cx="27574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4" imgW="1562040" imgH="393480" progId="Equation.DSMT4">
                  <p:embed/>
                </p:oleObj>
              </mc:Choice>
              <mc:Fallback>
                <p:oleObj name="Equation" r:id="rId4" imgW="15620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295400"/>
                        <a:ext cx="27574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838200" y="236939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447800" y="2286000"/>
          <a:ext cx="33623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1904760" imgH="228600" progId="Equation.DSMT4">
                  <p:embed/>
                </p:oleObj>
              </mc:Choice>
              <mc:Fallback>
                <p:oleObj name="Equation" r:id="rId6" imgW="190476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86000"/>
                        <a:ext cx="33623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3" name="Object 5"/>
          <p:cNvGraphicFramePr>
            <a:graphicFrameLocks noChangeAspect="1"/>
          </p:cNvGraphicFramePr>
          <p:nvPr/>
        </p:nvGraphicFramePr>
        <p:xfrm>
          <a:off x="4648200" y="4495800"/>
          <a:ext cx="31432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8" imgW="1676160" imgH="533160" progId="Equation.DSMT4">
                  <p:embed/>
                </p:oleObj>
              </mc:Choice>
              <mc:Fallback>
                <p:oleObj name="Equation" r:id="rId8" imgW="1676160" imgH="533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3143250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1295400" y="2826592"/>
          <a:ext cx="5559425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10" imgW="3149280" imgH="660240" progId="Equation.DSMT4">
                  <p:embed/>
                </p:oleObj>
              </mc:Choice>
              <mc:Fallback>
                <p:oleObj name="Equation" r:id="rId10" imgW="3149280" imgH="660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26592"/>
                        <a:ext cx="5559425" cy="116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27"/>
          <p:cNvSpPr>
            <a:spLocks noChangeArrowheads="1"/>
          </p:cNvSpPr>
          <p:nvPr/>
        </p:nvSpPr>
        <p:spPr bwMode="auto">
          <a:xfrm>
            <a:off x="838200" y="424132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447800" y="3969592"/>
          <a:ext cx="36544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12" imgW="2070000" imgH="482400" progId="Equation.DSMT4">
                  <p:embed/>
                </p:oleObj>
              </mc:Choice>
              <mc:Fallback>
                <p:oleObj name="Equation" r:id="rId12" imgW="207000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9592"/>
                        <a:ext cx="365442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685800" y="4819460"/>
            <a:ext cx="36471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Remember canonical partition </a:t>
            </a:r>
          </a:p>
          <a:p>
            <a:r>
              <a:rPr lang="en-US" dirty="0">
                <a:latin typeface="Comic Sans MS" pitchFamily="66" charset="0"/>
              </a:rPr>
              <a:t>o</a:t>
            </a:r>
            <a:r>
              <a:rPr lang="en-US" dirty="0" smtClean="0">
                <a:latin typeface="Comic Sans MS" pitchFamily="66" charset="0"/>
              </a:rPr>
              <a:t>f ideal gas of fixed N particles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8" name="AutoShape 27"/>
          <p:cNvSpPr>
            <a:spLocks noChangeArrowheads="1"/>
          </p:cNvSpPr>
          <p:nvPr/>
        </p:nvSpPr>
        <p:spPr bwMode="auto">
          <a:xfrm>
            <a:off x="914400" y="613880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1600200" y="5715000"/>
          <a:ext cx="5773738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14" imgW="3022560" imgH="533160" progId="Equation.DSMT4">
                  <p:embed/>
                </p:oleObj>
              </mc:Choice>
              <mc:Fallback>
                <p:oleObj name="Equation" r:id="rId14" imgW="3022560" imgH="533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15000"/>
                        <a:ext cx="5773738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875213" y="2286000"/>
          <a:ext cx="29368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16" imgW="1663560" imgH="203040" progId="Equation.DSMT4">
                  <p:embed/>
                </p:oleObj>
              </mc:Choice>
              <mc:Fallback>
                <p:oleObj name="Equation" r:id="rId16" imgW="166356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213" y="2286000"/>
                        <a:ext cx="29368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061476" y="2490156"/>
            <a:ext cx="991394" cy="393442"/>
            <a:chOff x="5104606" y="2591594"/>
            <a:chExt cx="991394" cy="393442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953000" y="27432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105400" y="28956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54" name="Object 10"/>
            <p:cNvGraphicFramePr>
              <a:graphicFrameLocks noChangeAspect="1"/>
            </p:cNvGraphicFramePr>
            <p:nvPr/>
          </p:nvGraphicFramePr>
          <p:xfrm>
            <a:off x="5181601" y="2667000"/>
            <a:ext cx="838200" cy="3180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6" name="Equation" r:id="rId18" imgW="533160" imgH="203040" progId="Equation.DSMT4">
                    <p:embed/>
                  </p:oleObj>
                </mc:Choice>
                <mc:Fallback>
                  <p:oleObj name="Equation" r:id="rId18" imgW="533160" imgH="20304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1601" y="2667000"/>
                          <a:ext cx="838200" cy="3180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7" grpId="0"/>
      <p:bldP spid="10" grpId="0" animBg="1"/>
      <p:bldP spid="15" grpId="0" animBg="1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"/>
          <p:cNvSpPr>
            <a:spLocks noChangeArrowheads="1"/>
          </p:cNvSpPr>
          <p:nvPr/>
        </p:nvSpPr>
        <p:spPr bwMode="auto">
          <a:xfrm>
            <a:off x="6477000" y="5375696"/>
            <a:ext cx="2057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609600" y="381000"/>
          <a:ext cx="7180262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4" imgW="3759120" imgH="1002960" progId="Equation.DSMT4">
                  <p:embed/>
                </p:oleObj>
              </mc:Choice>
              <mc:Fallback>
                <p:oleObj name="Equation" r:id="rId4" imgW="3759120" imgH="1002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180262" cy="191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Brace 2"/>
          <p:cNvSpPr/>
          <p:nvPr/>
        </p:nvSpPr>
        <p:spPr>
          <a:xfrm rot="5400000">
            <a:off x="6553200" y="1447800"/>
            <a:ext cx="228600" cy="2057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6324600" y="2667000"/>
          <a:ext cx="53498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6" imgW="279360" imgH="203040" progId="Equation.DSMT4">
                  <p:embed/>
                </p:oleObj>
              </mc:Choice>
              <mc:Fallback>
                <p:oleObj name="Equation" r:id="rId6" imgW="2793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667000"/>
                        <a:ext cx="534988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27"/>
          <p:cNvSpPr>
            <a:spLocks noChangeArrowheads="1"/>
          </p:cNvSpPr>
          <p:nvPr/>
        </p:nvSpPr>
        <p:spPr bwMode="auto">
          <a:xfrm>
            <a:off x="609600" y="228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09600" y="2743200"/>
          <a:ext cx="19891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8" imgW="1041120" imgH="482400" progId="Equation.DSMT4">
                  <p:embed/>
                </p:oleObj>
              </mc:Choice>
              <mc:Fallback>
                <p:oleObj name="Equation" r:id="rId8" imgW="104112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43200"/>
                        <a:ext cx="1989138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667000" y="2945922"/>
          <a:ext cx="8143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945922"/>
                        <a:ext cx="8143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685800" y="4114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295400" y="4038600"/>
          <a:ext cx="28924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12" imgW="1638000" imgH="228600" progId="Equation.DSMT4">
                  <p:embed/>
                </p:oleObj>
              </mc:Choice>
              <mc:Fallback>
                <p:oleObj name="Equation" r:id="rId12" imgW="16380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38600"/>
                        <a:ext cx="28924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62000" y="45720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838200" y="4800600"/>
          <a:ext cx="4752975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14" imgW="2692080" imgH="965160" progId="Equation.DSMT4">
                  <p:embed/>
                </p:oleObj>
              </mc:Choice>
              <mc:Fallback>
                <p:oleObj name="Equation" r:id="rId14" imgW="2692080" imgH="965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752975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Brace 12"/>
          <p:cNvSpPr/>
          <p:nvPr/>
        </p:nvSpPr>
        <p:spPr>
          <a:xfrm>
            <a:off x="5562600" y="4876800"/>
            <a:ext cx="2286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59436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6705600" y="5486400"/>
          <a:ext cx="1411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6" imgW="799920" imgH="215640" progId="Equation.DSMT4">
                  <p:embed/>
                </p:oleObj>
              </mc:Choice>
              <mc:Fallback>
                <p:oleObj name="Equation" r:id="rId16" imgW="79992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486400"/>
                        <a:ext cx="14112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6" grpId="0" animBg="1"/>
      <p:bldP spid="9" grpId="0" animBg="1"/>
      <p:bldP spid="11" grpId="0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148</Words>
  <Application>Microsoft Office PowerPoint</Application>
  <PresentationFormat>On-screen Show (4:3)</PresentationFormat>
  <Paragraphs>52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185</cp:revision>
  <dcterms:created xsi:type="dcterms:W3CDTF">2010-08-04T16:35:33Z</dcterms:created>
  <dcterms:modified xsi:type="dcterms:W3CDTF">2011-12-19T23:49:37Z</dcterms:modified>
</cp:coreProperties>
</file>