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6" r:id="rId5"/>
    <p:sldId id="286" r:id="rId6"/>
    <p:sldId id="287" r:id="rId7"/>
    <p:sldId id="279" r:id="rId8"/>
    <p:sldId id="280" r:id="rId9"/>
    <p:sldId id="288" r:id="rId10"/>
    <p:sldId id="28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FF"/>
    <a:srgbClr val="0099FF"/>
    <a:srgbClr val="CC00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78" autoAdjust="0"/>
    <p:restoredTop sz="94598" autoAdjust="0"/>
  </p:normalViewPr>
  <p:slideViewPr>
    <p:cSldViewPr>
      <p:cViewPr>
        <p:scale>
          <a:sx n="100" d="100"/>
          <a:sy n="100" d="100"/>
        </p:scale>
        <p:origin x="-1764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image" Target="../media/image31.png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73DB0F-A7C6-4AEB-9FE2-D453B5B02C2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75167-A2EE-45A7-AD55-50AB8A76A8BA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612CDA-E081-4FAB-BAC7-BCBD5C5E3134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E4D9F-42B0-47A4-BE49-AD90F72708AF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0297F4-8FA1-4040-A3BC-ECFA0EC82CB8}" type="slidenum">
              <a:rPr lang="en-US"/>
              <a:pPr/>
              <a:t>9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46FBE-8AA6-4647-BAAF-2AEE2C51CE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C1F03-BFF5-49EB-A86E-9E66118AA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AC9BB-F3A8-4058-9942-7201DEA009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E8A35-E874-4795-9192-C295ACC056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A9A55-7F1C-4F89-913E-01D24C66A1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D4EB0-F609-4F65-8660-075539DDB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A8EF9-8C3F-4CAB-8907-0D997322AD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7BB7D-545C-48DC-8CB9-360CEF28D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DC071-3CA2-4FD2-9BCF-21190D72FB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F5CB0-1773-4C19-A4E6-620940EBED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21C46-02B0-4AEE-85DF-719A6E2A60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415934-783F-42DD-8807-0C613A9AE3C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11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3.gif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3.bin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2.xml"/><Relationship Id="rId7" Type="http://schemas.openxmlformats.org/officeDocument/2006/relationships/hyperlink" Target="http://en.wikipedia.org/wiki/Ad_hoc" TargetMode="Externa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hyperlink" Target="http://en.wikipedia.org/wiki/Ergodic_hypothesis" TargetMode="Externa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hysics.unl.edu/~cbinek/Teaching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9.gif"/><Relationship Id="rId4" Type="http://schemas.openxmlformats.org/officeDocument/2006/relationships/image" Target="../media/image28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h.physik.uni-frankfurt.de/~jr/gif/phys/kelvin.jpg" TargetMode="External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10" Type="http://schemas.openxmlformats.org/officeDocument/2006/relationships/hyperlink" Target="http://www.th.physik.uni-frankfurt.de/~jr/gif/phys/clausius.jpg" TargetMode="External"/><Relationship Id="rId4" Type="http://schemas.openxmlformats.org/officeDocument/2006/relationships/audio" Target="../media/audio1.wav"/><Relationship Id="rId9" Type="http://schemas.openxmlformats.org/officeDocument/2006/relationships/image" Target="../media/image3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ular Callout 33"/>
          <p:cNvSpPr/>
          <p:nvPr/>
        </p:nvSpPr>
        <p:spPr>
          <a:xfrm>
            <a:off x="3995936" y="3861048"/>
            <a:ext cx="4968552" cy="1440160"/>
          </a:xfrm>
          <a:prstGeom prst="wedgeRectCallout">
            <a:avLst>
              <a:gd name="adj1" fmla="val -6839"/>
              <a:gd name="adj2" fmla="val 618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76200" y="1143000"/>
            <a:ext cx="28761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latin typeface="Comic Sans MS" pitchFamily="66" charset="0"/>
              </a:rPr>
              <a:t>Introductory remarks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79512" y="4653136"/>
            <a:ext cx="3818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Aim of statistical mechanics: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3988" y="2033588"/>
            <a:ext cx="2665412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dirty="0">
                <a:latin typeface="Comic Sans MS" pitchFamily="66" charset="0"/>
              </a:rPr>
              <a:t>Thermal Physics</a:t>
            </a:r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 rot="-1429684">
            <a:off x="2973388" y="1728788"/>
            <a:ext cx="838200" cy="338137"/>
          </a:xfrm>
          <a:prstGeom prst="rightArrow">
            <a:avLst>
              <a:gd name="adj1" fmla="val 50000"/>
              <a:gd name="adj2" fmla="val 61972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omic Sans MS" pitchFamily="66" charset="0"/>
            </a:endParaRPr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 rot="1429684" flipV="1">
            <a:off x="3049588" y="2871788"/>
            <a:ext cx="838200" cy="338137"/>
          </a:xfrm>
          <a:prstGeom prst="rightArrow">
            <a:avLst>
              <a:gd name="adj1" fmla="val 50000"/>
              <a:gd name="adj2" fmla="val 61972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omic Sans MS" pitchFamily="66" charset="0"/>
            </a:endParaRPr>
          </a:p>
        </p:txBody>
      </p:sp>
      <p:grpSp>
        <p:nvGrpSpPr>
          <p:cNvPr id="3093" name="Group 21"/>
          <p:cNvGrpSpPr>
            <a:grpSpLocks/>
          </p:cNvGrpSpPr>
          <p:nvPr/>
        </p:nvGrpSpPr>
        <p:grpSpPr bwMode="auto">
          <a:xfrm>
            <a:off x="3887788" y="1243013"/>
            <a:ext cx="2895600" cy="1066800"/>
            <a:chOff x="2449" y="783"/>
            <a:chExt cx="1824" cy="672"/>
          </a:xfrm>
        </p:grpSpPr>
        <p:sp>
          <p:nvSpPr>
            <p:cNvPr id="3089" name="AutoShape 17"/>
            <p:cNvSpPr>
              <a:spLocks noChangeArrowheads="1"/>
            </p:cNvSpPr>
            <p:nvPr/>
          </p:nvSpPr>
          <p:spPr bwMode="auto">
            <a:xfrm>
              <a:off x="2449" y="783"/>
              <a:ext cx="1824" cy="672"/>
            </a:xfrm>
            <a:prstGeom prst="horizontalScroll">
              <a:avLst>
                <a:gd name="adj" fmla="val 125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2497" y="937"/>
              <a:ext cx="17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de-DE" sz="2400" b="1">
                  <a:latin typeface="Comic Sans MS" pitchFamily="66" charset="0"/>
                </a:rPr>
                <a:t>Thermodynamics</a:t>
              </a:r>
            </a:p>
          </p:txBody>
        </p:sp>
      </p:grpSp>
      <p:grpSp>
        <p:nvGrpSpPr>
          <p:cNvPr id="3094" name="Group 22"/>
          <p:cNvGrpSpPr>
            <a:grpSpLocks/>
          </p:cNvGrpSpPr>
          <p:nvPr/>
        </p:nvGrpSpPr>
        <p:grpSpPr bwMode="auto">
          <a:xfrm>
            <a:off x="3894138" y="2503488"/>
            <a:ext cx="3606800" cy="1295400"/>
            <a:chOff x="2453" y="1577"/>
            <a:chExt cx="2272" cy="816"/>
          </a:xfrm>
        </p:grpSpPr>
        <p:sp>
          <p:nvSpPr>
            <p:cNvPr id="3090" name="AutoShape 18"/>
            <p:cNvSpPr>
              <a:spLocks noChangeArrowheads="1"/>
            </p:cNvSpPr>
            <p:nvPr/>
          </p:nvSpPr>
          <p:spPr bwMode="auto">
            <a:xfrm>
              <a:off x="2453" y="1577"/>
              <a:ext cx="2252" cy="816"/>
            </a:xfrm>
            <a:prstGeom prst="horizontalScroll">
              <a:avLst>
                <a:gd name="adj" fmla="val 125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mic Sans MS" pitchFamily="66" charset="0"/>
              </a:endParaRP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2582" y="1702"/>
              <a:ext cx="2143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</a:pPr>
              <a:r>
                <a:rPr lang="de-DE" sz="2400" b="1">
                  <a:latin typeface="Comic Sans MS" pitchFamily="66" charset="0"/>
                </a:rPr>
                <a:t>kinetic theory</a:t>
              </a:r>
            </a:p>
            <a:p>
              <a:pPr>
                <a:buFontTx/>
                <a:buChar char="•"/>
              </a:pPr>
              <a:r>
                <a:rPr lang="de-DE" sz="2400" b="1">
                  <a:latin typeface="Comic Sans MS" pitchFamily="66" charset="0"/>
                </a:rPr>
                <a:t>statistical mechanics</a:t>
              </a:r>
            </a:p>
          </p:txBody>
        </p:sp>
      </p:grpSp>
      <p:sp>
        <p:nvSpPr>
          <p:cNvPr id="3091" name="AutoShape 19"/>
          <p:cNvSpPr>
            <a:spLocks noChangeArrowheads="1"/>
          </p:cNvSpPr>
          <p:nvPr/>
        </p:nvSpPr>
        <p:spPr bwMode="auto">
          <a:xfrm rot="10804117" flipH="1">
            <a:off x="7554913" y="1533525"/>
            <a:ext cx="1143000" cy="1752600"/>
          </a:xfrm>
          <a:prstGeom prst="curvedLeftArrow">
            <a:avLst>
              <a:gd name="adj1" fmla="val 30624"/>
              <a:gd name="adj2" fmla="val 6133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Comic Sans MS" pitchFamily="66" charset="0"/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179512" y="5385410"/>
            <a:ext cx="824456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Derive all equilibrium properties of a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macroscopic molecular </a:t>
            </a:r>
            <a:r>
              <a:rPr lang="en-US" sz="2000" dirty="0" smtClean="0">
                <a:latin typeface="Comic Sans MS" pitchFamily="66" charset="0"/>
              </a:rPr>
              <a:t>system</a:t>
            </a:r>
          </a:p>
          <a:p>
            <a:r>
              <a:rPr lang="en-US" sz="2000" dirty="0" smtClean="0">
                <a:latin typeface="Comic Sans MS" pitchFamily="66" charset="0"/>
              </a:rPr>
              <a:t> 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f</a:t>
            </a:r>
            <a:r>
              <a:rPr lang="en-US" sz="2000" dirty="0" smtClean="0">
                <a:latin typeface="Comic Sans MS" pitchFamily="66" charset="0"/>
              </a:rPr>
              <a:t>rom the laws of molecular dynamics: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b="1" kern="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Statistical physics</a:t>
            </a: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27" name="Picture 38" descr="ann3gas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5756374"/>
            <a:ext cx="644533" cy="1054001"/>
          </a:xfrm>
          <a:prstGeom prst="rect">
            <a:avLst/>
          </a:prstGeom>
          <a:noFill/>
        </p:spPr>
      </p:pic>
      <p:grpSp>
        <p:nvGrpSpPr>
          <p:cNvPr id="32" name="Group 31"/>
          <p:cNvGrpSpPr/>
          <p:nvPr/>
        </p:nvGrpSpPr>
        <p:grpSpPr>
          <a:xfrm>
            <a:off x="4049856" y="3933056"/>
            <a:ext cx="4986640" cy="1214521"/>
            <a:chOff x="3940750" y="3807366"/>
            <a:chExt cx="4986640" cy="1214521"/>
          </a:xfrm>
        </p:grpSpPr>
        <p:pic>
          <p:nvPicPr>
            <p:cNvPr id="17" name="Picture 36" descr="festk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46133" y="3807366"/>
              <a:ext cx="785981" cy="687884"/>
            </a:xfrm>
            <a:prstGeom prst="rect">
              <a:avLst/>
            </a:prstGeom>
            <a:noFill/>
          </p:spPr>
        </p:pic>
        <p:pic>
          <p:nvPicPr>
            <p:cNvPr id="18" name="Picture 37" descr="fluess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110029" y="3807366"/>
              <a:ext cx="861839" cy="689471"/>
            </a:xfrm>
            <a:prstGeom prst="rect">
              <a:avLst/>
            </a:prstGeom>
            <a:noFill/>
          </p:spPr>
        </p:pic>
        <p:pic>
          <p:nvPicPr>
            <p:cNvPr id="19" name="Picture 38" descr="gas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108342" y="3837975"/>
              <a:ext cx="878114" cy="761479"/>
            </a:xfrm>
            <a:prstGeom prst="rect">
              <a:avLst/>
            </a:prstGeom>
            <a:noFill/>
          </p:spPr>
        </p:pic>
        <p:pic>
          <p:nvPicPr>
            <p:cNvPr id="20" name="Picture 39" descr="magnet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982237" y="3807366"/>
              <a:ext cx="635992" cy="645078"/>
            </a:xfrm>
            <a:prstGeom prst="rect">
              <a:avLst/>
            </a:prstGeom>
            <a:noFill/>
          </p:spPr>
        </p:pic>
        <p:pic>
          <p:nvPicPr>
            <p:cNvPr id="21" name="Picture 40" descr="strahlun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774325" y="3807366"/>
              <a:ext cx="609985" cy="617463"/>
            </a:xfrm>
            <a:prstGeom prst="rect">
              <a:avLst/>
            </a:prstGeom>
            <a:noFill/>
          </p:spPr>
        </p:pic>
        <p:sp>
          <p:nvSpPr>
            <p:cNvPr id="22" name="Text Box 41"/>
            <p:cNvSpPr txBox="1">
              <a:spLocks noChangeArrowheads="1"/>
            </p:cNvSpPr>
            <p:nvPr/>
          </p:nvSpPr>
          <p:spPr bwMode="auto">
            <a:xfrm>
              <a:off x="4283968" y="4510583"/>
              <a:ext cx="5261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imes New Roman" pitchFamily="18" charset="0"/>
                </a:rPr>
                <a:t>gas</a:t>
              </a:r>
            </a:p>
          </p:txBody>
        </p:sp>
        <p:sp>
          <p:nvSpPr>
            <p:cNvPr id="23" name="Text Box 42"/>
            <p:cNvSpPr txBox="1">
              <a:spLocks noChangeArrowheads="1"/>
            </p:cNvSpPr>
            <p:nvPr/>
          </p:nvSpPr>
          <p:spPr bwMode="auto">
            <a:xfrm>
              <a:off x="5133256" y="4446637"/>
              <a:ext cx="7809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de-DE" sz="2000">
                  <a:latin typeface="Times New Roman" pitchFamily="18" charset="0"/>
                </a:rPr>
                <a:t>liquid</a:t>
              </a:r>
            </a:p>
          </p:txBody>
        </p:sp>
        <p:sp>
          <p:nvSpPr>
            <p:cNvPr id="24" name="Text Box 43"/>
            <p:cNvSpPr txBox="1">
              <a:spLocks noChangeArrowheads="1"/>
            </p:cNvSpPr>
            <p:nvPr/>
          </p:nvSpPr>
          <p:spPr bwMode="auto">
            <a:xfrm>
              <a:off x="6082060" y="4445049"/>
              <a:ext cx="68159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de-DE" sz="2000">
                  <a:latin typeface="Times New Roman" pitchFamily="18" charset="0"/>
                </a:rPr>
                <a:t>solid</a:t>
              </a:r>
            </a:p>
          </p:txBody>
        </p:sp>
        <p:sp>
          <p:nvSpPr>
            <p:cNvPr id="25" name="Text Box 44"/>
            <p:cNvSpPr txBox="1">
              <a:spLocks noChangeArrowheads="1"/>
            </p:cNvSpPr>
            <p:nvPr/>
          </p:nvSpPr>
          <p:spPr bwMode="auto">
            <a:xfrm>
              <a:off x="6843539" y="4446637"/>
              <a:ext cx="93807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latin typeface="Times New Roman" pitchFamily="18" charset="0"/>
                </a:rPr>
                <a:t>magnet</a:t>
              </a:r>
            </a:p>
          </p:txBody>
        </p:sp>
        <p:sp>
          <p:nvSpPr>
            <p:cNvPr id="26" name="Text Box 45"/>
            <p:cNvSpPr txBox="1">
              <a:spLocks noChangeArrowheads="1"/>
            </p:cNvSpPr>
            <p:nvPr/>
          </p:nvSpPr>
          <p:spPr bwMode="auto">
            <a:xfrm>
              <a:off x="7742449" y="4437112"/>
              <a:ext cx="118494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 err="1" smtClean="0">
                  <a:latin typeface="Times New Roman" pitchFamily="18" charset="0"/>
                </a:rPr>
                <a:t>Electromag</a:t>
              </a:r>
              <a:r>
                <a:rPr lang="en-US" sz="1600" dirty="0" smtClean="0">
                  <a:latin typeface="Times New Roman" pitchFamily="18" charset="0"/>
                </a:rPr>
                <a:t>.</a:t>
              </a:r>
              <a:endParaRPr lang="en-US" sz="1600" dirty="0">
                <a:latin typeface="Times New Roman" pitchFamily="18" charset="0"/>
              </a:endParaRPr>
            </a:p>
            <a:p>
              <a:r>
                <a:rPr lang="en-US" sz="1600" dirty="0">
                  <a:latin typeface="Times New Roman" pitchFamily="18" charset="0"/>
                </a:rPr>
                <a:t>radiation</a:t>
              </a:r>
              <a:endParaRPr lang="de-DE" sz="1600" dirty="0">
                <a:latin typeface="Times New Roman" pitchFamily="18" charset="0"/>
              </a:endParaRPr>
            </a:p>
          </p:txBody>
        </p:sp>
        <p:sp>
          <p:nvSpPr>
            <p:cNvPr id="30" name="Text Box 48"/>
            <p:cNvSpPr txBox="1">
              <a:spLocks noChangeArrowheads="1"/>
            </p:cNvSpPr>
            <p:nvPr/>
          </p:nvSpPr>
          <p:spPr bwMode="auto">
            <a:xfrm>
              <a:off x="3940750" y="4008246"/>
              <a:ext cx="319094" cy="469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800" dirty="0">
                <a:solidFill>
                  <a:srgbClr val="0066FF"/>
                </a:solidFill>
              </a:endParaRPr>
            </a:p>
          </p:txBody>
        </p:sp>
      </p:grp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6228184" y="5692252"/>
          <a:ext cx="1728192" cy="1165748"/>
        </p:xfrm>
        <a:graphic>
          <a:graphicData uri="http://schemas.openxmlformats.org/presentationml/2006/ole">
            <p:oleObj spid="_x0000_s59393" name="Equation" r:id="rId10" imgW="1244520" imgH="838080" progId="Equation.DSMT4">
              <p:embed/>
            </p:oleObj>
          </a:graphicData>
        </a:graphic>
      </p:graphicFrame>
      <p:cxnSp>
        <p:nvCxnSpPr>
          <p:cNvPr id="41" name="Straight Arrow Connector 40"/>
          <p:cNvCxnSpPr/>
          <p:nvPr/>
        </p:nvCxnSpPr>
        <p:spPr>
          <a:xfrm rot="5400000" flipH="1" flipV="1">
            <a:off x="4140746" y="4868366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355976" y="5100042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5220072" y="4975076"/>
          <a:ext cx="1181100" cy="203200"/>
        </p:xfrm>
        <a:graphic>
          <a:graphicData uri="http://schemas.openxmlformats.org/presentationml/2006/ole">
            <p:oleObj spid="_x0000_s59394" name="Equation" r:id="rId11" imgW="1180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075" grpId="0"/>
      <p:bldP spid="3076" grpId="0"/>
      <p:bldP spid="3077" grpId="0" animBg="1"/>
      <p:bldP spid="3085" grpId="0" animBg="1"/>
      <p:bldP spid="3086" grpId="0" animBg="1"/>
      <p:bldP spid="3091" grpId="0" animBg="1"/>
      <p:bldP spid="3097" grpId="0"/>
      <p:bldP spid="31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179512" y="0"/>
            <a:ext cx="8784976" cy="219648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67544" y="609600"/>
            <a:ext cx="5886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latin typeface="Comic Sans MS" pitchFamily="66" charset="0"/>
              </a:rPr>
              <a:t>Entropy statement of the second law: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1988840"/>
            <a:ext cx="1409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Entropy: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2985" y="2420888"/>
            <a:ext cx="4658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In a reversible cyclic process we find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683568" y="2780928"/>
            <a:ext cx="1368152" cy="144016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" name="Object 13"/>
          <p:cNvGraphicFramePr>
            <a:graphicFrameLocks noChangeAspect="1"/>
          </p:cNvGraphicFramePr>
          <p:nvPr/>
        </p:nvGraphicFramePr>
        <p:xfrm>
          <a:off x="755576" y="2996952"/>
          <a:ext cx="1351534" cy="936104"/>
        </p:xfrm>
        <a:graphic>
          <a:graphicData uri="http://schemas.openxmlformats.org/presentationml/2006/ole">
            <p:oleObj spid="_x0000_s90114" name="Equation" r:id="rId4" imgW="495000" imgH="342720" progId="Equation.3">
              <p:embed/>
            </p:oleObj>
          </a:graphicData>
        </a:graphic>
      </p:graphicFrame>
      <p:sp>
        <p:nvSpPr>
          <p:cNvPr id="9" name="AutoShape 52"/>
          <p:cNvSpPr>
            <a:spLocks noChangeArrowheads="1"/>
          </p:cNvSpPr>
          <p:nvPr/>
        </p:nvSpPr>
        <p:spPr bwMode="auto">
          <a:xfrm>
            <a:off x="611560" y="4365104"/>
            <a:ext cx="720080" cy="360040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735385" y="4793729"/>
            <a:ext cx="1676400" cy="990600"/>
            <a:chOff x="735385" y="4793729"/>
            <a:chExt cx="1676400" cy="990600"/>
          </a:xfrm>
        </p:grpSpPr>
        <p:sp>
          <p:nvSpPr>
            <p:cNvPr id="11" name="Rectangle 18"/>
            <p:cNvSpPr>
              <a:spLocks noChangeArrowheads="1"/>
            </p:cNvSpPr>
            <p:nvPr/>
          </p:nvSpPr>
          <p:spPr bwMode="auto">
            <a:xfrm>
              <a:off x="735385" y="4793729"/>
              <a:ext cx="1676400" cy="990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2" name="Object 17"/>
            <p:cNvGraphicFramePr>
              <a:graphicFrameLocks noChangeAspect="1"/>
            </p:cNvGraphicFramePr>
            <p:nvPr/>
          </p:nvGraphicFramePr>
          <p:xfrm>
            <a:off x="951409" y="4865737"/>
            <a:ext cx="1162050" cy="804863"/>
          </p:xfrm>
          <a:graphic>
            <a:graphicData uri="http://schemas.openxmlformats.org/presentationml/2006/ole">
              <p:oleObj spid="_x0000_s90115" name="Equation" r:id="rId5" imgW="495000" imgH="342720" progId="Equation.3">
                <p:embed/>
              </p:oleObj>
            </a:graphicData>
          </a:graphic>
        </p:graphicFrame>
      </p:grp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2699792" y="5085184"/>
            <a:ext cx="29706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is </a:t>
            </a:r>
            <a:r>
              <a:rPr lang="en-US" sz="2000" dirty="0" smtClean="0">
                <a:latin typeface="Comic Sans MS" pitchFamily="66" charset="0"/>
              </a:rPr>
              <a:t>an exact differential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Rectangle 33"/>
          <p:cNvSpPr>
            <a:spLocks noChangeArrowheads="1"/>
          </p:cNvSpPr>
          <p:nvPr/>
        </p:nvSpPr>
        <p:spPr bwMode="auto">
          <a:xfrm>
            <a:off x="683568" y="6279976"/>
            <a:ext cx="7416824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941512" y="6384691"/>
            <a:ext cx="71929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dS</a:t>
            </a:r>
            <a:r>
              <a:rPr lang="en-US" sz="2000" dirty="0">
                <a:latin typeface="Comic Sans MS" pitchFamily="66" charset="0"/>
              </a:rPr>
              <a:t> is the differential of a state function called entropy S.</a:t>
            </a:r>
          </a:p>
        </p:txBody>
      </p:sp>
      <p:sp>
        <p:nvSpPr>
          <p:cNvPr id="17" name="AutoShape 52"/>
          <p:cNvSpPr>
            <a:spLocks noChangeArrowheads="1"/>
          </p:cNvSpPr>
          <p:nvPr/>
        </p:nvSpPr>
        <p:spPr bwMode="auto">
          <a:xfrm>
            <a:off x="683568" y="5877272"/>
            <a:ext cx="720080" cy="360040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5364088" y="1844825"/>
            <a:ext cx="3650922" cy="2961619"/>
            <a:chOff x="5364088" y="1844825"/>
            <a:chExt cx="3650922" cy="2961619"/>
          </a:xfrm>
        </p:grpSpPr>
        <p:graphicFrame>
          <p:nvGraphicFramePr>
            <p:cNvPr id="16388" name="Object 4"/>
            <p:cNvGraphicFramePr>
              <a:graphicFrameLocks noChangeAspect="1"/>
            </p:cNvGraphicFramePr>
            <p:nvPr/>
          </p:nvGraphicFramePr>
          <p:xfrm>
            <a:off x="5508104" y="1844825"/>
            <a:ext cx="3312368" cy="2754224"/>
          </p:xfrm>
          <a:graphic>
            <a:graphicData uri="http://schemas.openxmlformats.org/presentationml/2006/ole">
              <p:oleObj spid="_x0000_s90117" name="Graph" r:id="rId6" imgW="3009600" imgH="2504160" progId="Origin50.Graph">
                <p:embed/>
              </p:oleObj>
            </a:graphicData>
          </a:graphic>
        </p:graphicFrame>
        <p:sp>
          <p:nvSpPr>
            <p:cNvPr id="50" name="Line 7"/>
            <p:cNvSpPr>
              <a:spLocks noChangeShapeType="1"/>
            </p:cNvSpPr>
            <p:nvPr/>
          </p:nvSpPr>
          <p:spPr bwMode="auto">
            <a:xfrm>
              <a:off x="5724128" y="4365104"/>
              <a:ext cx="3096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Oval 8"/>
            <p:cNvSpPr>
              <a:spLocks noChangeArrowheads="1"/>
            </p:cNvSpPr>
            <p:nvPr/>
          </p:nvSpPr>
          <p:spPr bwMode="auto">
            <a:xfrm rot="18345872">
              <a:off x="6494809" y="2970152"/>
              <a:ext cx="906909" cy="58916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676456" y="4437112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V</a:t>
              </a:r>
              <a:endParaRPr lang="en-US" sz="1800" dirty="0"/>
            </a:p>
          </p:txBody>
        </p:sp>
        <p:sp>
          <p:nvSpPr>
            <p:cNvPr id="54" name="Line 7"/>
            <p:cNvSpPr>
              <a:spLocks noChangeShapeType="1"/>
            </p:cNvSpPr>
            <p:nvPr/>
          </p:nvSpPr>
          <p:spPr bwMode="auto">
            <a:xfrm flipH="1" flipV="1">
              <a:off x="5724128" y="1988840"/>
              <a:ext cx="8384" cy="23846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364088" y="1988840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P</a:t>
              </a:r>
              <a:endParaRPr lang="en-US" sz="1800" dirty="0"/>
            </a:p>
          </p:txBody>
        </p:sp>
      </p:grpSp>
      <p:sp>
        <p:nvSpPr>
          <p:cNvPr id="57" name="Oval 7"/>
          <p:cNvSpPr>
            <a:spLocks noChangeArrowheads="1"/>
          </p:cNvSpPr>
          <p:nvPr/>
        </p:nvSpPr>
        <p:spPr bwMode="auto">
          <a:xfrm>
            <a:off x="2181150" y="3052937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/>
              <a:t>1</a:t>
            </a:r>
          </a:p>
        </p:txBody>
      </p:sp>
      <p:sp>
        <p:nvSpPr>
          <p:cNvPr id="58" name="Text Box 8"/>
          <p:cNvSpPr txBox="1">
            <a:spLocks noChangeArrowheads="1"/>
          </p:cNvSpPr>
          <p:nvPr/>
        </p:nvSpPr>
        <p:spPr bwMode="auto">
          <a:xfrm>
            <a:off x="2053952" y="2743200"/>
            <a:ext cx="34291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dirty="0"/>
              <a:t>The following 4 statements imply each other</a:t>
            </a: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2622475" y="2984675"/>
            <a:ext cx="24016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dA is the differential of a function</a:t>
            </a:r>
          </a:p>
        </p:txBody>
      </p:sp>
      <p:sp>
        <p:nvSpPr>
          <p:cNvPr id="60" name="Oval 11"/>
          <p:cNvSpPr>
            <a:spLocks noChangeArrowheads="1"/>
          </p:cNvSpPr>
          <p:nvPr/>
        </p:nvSpPr>
        <p:spPr bwMode="auto">
          <a:xfrm>
            <a:off x="2181150" y="3356992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/>
              <a:t>2</a:t>
            </a: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2622475" y="3356993"/>
            <a:ext cx="9280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err="1"/>
              <a:t>dA</a:t>
            </a:r>
            <a:r>
              <a:rPr lang="en-US" sz="1200" dirty="0"/>
              <a:t> is exact</a:t>
            </a:r>
          </a:p>
        </p:txBody>
      </p:sp>
      <p:sp>
        <p:nvSpPr>
          <p:cNvPr id="62" name="Oval 13"/>
          <p:cNvSpPr>
            <a:spLocks noChangeArrowheads="1"/>
          </p:cNvSpPr>
          <p:nvPr/>
        </p:nvSpPr>
        <p:spPr bwMode="auto">
          <a:xfrm>
            <a:off x="2190675" y="3650357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/>
              <a:t>3</a:t>
            </a:r>
          </a:p>
        </p:txBody>
      </p:sp>
      <p:grpSp>
        <p:nvGrpSpPr>
          <p:cNvPr id="63" name="Group 34"/>
          <p:cNvGrpSpPr>
            <a:grpSpLocks/>
          </p:cNvGrpSpPr>
          <p:nvPr/>
        </p:nvGrpSpPr>
        <p:grpSpPr bwMode="auto">
          <a:xfrm>
            <a:off x="2714551" y="3645024"/>
            <a:ext cx="1784723" cy="509899"/>
            <a:chOff x="720" y="1968"/>
            <a:chExt cx="1788" cy="349"/>
          </a:xfrm>
        </p:grpSpPr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1354" y="2001"/>
              <a:ext cx="1154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dirty="0"/>
                <a:t>for all closed contours</a:t>
              </a:r>
            </a:p>
          </p:txBody>
        </p:sp>
        <p:graphicFrame>
          <p:nvGraphicFramePr>
            <p:cNvPr id="65" name="Object 15"/>
            <p:cNvGraphicFramePr>
              <a:graphicFrameLocks noChangeAspect="1"/>
            </p:cNvGraphicFramePr>
            <p:nvPr/>
          </p:nvGraphicFramePr>
          <p:xfrm>
            <a:off x="720" y="1968"/>
            <a:ext cx="707" cy="266"/>
          </p:xfrm>
          <a:graphic>
            <a:graphicData uri="http://schemas.openxmlformats.org/presentationml/2006/ole">
              <p:oleObj spid="_x0000_s90118" name="Equation" r:id="rId7" imgW="469800" imgH="241200" progId="Equation.3">
                <p:embed/>
              </p:oleObj>
            </a:graphicData>
          </a:graphic>
        </p:graphicFrame>
      </p:grpSp>
      <p:sp>
        <p:nvSpPr>
          <p:cNvPr id="66" name="Oval 16"/>
          <p:cNvSpPr>
            <a:spLocks noChangeArrowheads="1"/>
          </p:cNvSpPr>
          <p:nvPr/>
        </p:nvSpPr>
        <p:spPr bwMode="auto">
          <a:xfrm>
            <a:off x="2181150" y="3973315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/>
              <a:t>4</a:t>
            </a:r>
          </a:p>
        </p:txBody>
      </p:sp>
      <p:grpSp>
        <p:nvGrpSpPr>
          <p:cNvPr id="67" name="Group 35"/>
          <p:cNvGrpSpPr>
            <a:grpSpLocks/>
          </p:cNvGrpSpPr>
          <p:nvPr/>
        </p:nvGrpSpPr>
        <p:grpSpPr bwMode="auto">
          <a:xfrm>
            <a:off x="2594917" y="4005883"/>
            <a:ext cx="3030614" cy="685800"/>
            <a:chOff x="726" y="2486"/>
            <a:chExt cx="2282" cy="432"/>
          </a:xfrm>
        </p:grpSpPr>
        <p:sp>
          <p:nvSpPr>
            <p:cNvPr id="68" name="Text Box 17"/>
            <p:cNvSpPr txBox="1">
              <a:spLocks noChangeArrowheads="1"/>
            </p:cNvSpPr>
            <p:nvPr/>
          </p:nvSpPr>
          <p:spPr bwMode="auto">
            <a:xfrm>
              <a:off x="1104" y="2535"/>
              <a:ext cx="190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dirty="0"/>
                <a:t>Independent of the line connecting</a:t>
              </a:r>
            </a:p>
          </p:txBody>
        </p:sp>
        <p:graphicFrame>
          <p:nvGraphicFramePr>
            <p:cNvPr id="72" name="Object 31"/>
            <p:cNvGraphicFramePr>
              <a:graphicFrameLocks noChangeAspect="1"/>
            </p:cNvGraphicFramePr>
            <p:nvPr/>
          </p:nvGraphicFramePr>
          <p:xfrm>
            <a:off x="726" y="2486"/>
            <a:ext cx="352" cy="432"/>
          </p:xfrm>
          <a:graphic>
            <a:graphicData uri="http://schemas.openxmlformats.org/presentationml/2006/ole">
              <p:oleObj spid="_x0000_s90121" name="Equation" r:id="rId8" imgW="279360" imgH="342720" progId="Equation.3">
                <p:embed/>
              </p:oleObj>
            </a:graphicData>
          </a:graphic>
        </p:graphicFrame>
      </p:grpSp>
      <p:sp>
        <p:nvSpPr>
          <p:cNvPr id="87" name="Oval Callout 86"/>
          <p:cNvSpPr/>
          <p:nvPr/>
        </p:nvSpPr>
        <p:spPr>
          <a:xfrm>
            <a:off x="3347864" y="1196752"/>
            <a:ext cx="2664296" cy="576064"/>
          </a:xfrm>
          <a:prstGeom prst="wedgeEllipseCallout">
            <a:avLst>
              <a:gd name="adj1" fmla="val 74263"/>
              <a:gd name="adj2" fmla="val -863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67544" y="990600"/>
            <a:ext cx="86004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The </a:t>
            </a:r>
            <a:r>
              <a:rPr lang="en-US" sz="2000" dirty="0">
                <a:latin typeface="Comic Sans MS" pitchFamily="66" charset="0"/>
              </a:rPr>
              <a:t>total entropy of an adiabatically isolated system never decreases.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6804248" y="361404"/>
            <a:ext cx="2001366" cy="1007565"/>
            <a:chOff x="6804248" y="361404"/>
            <a:chExt cx="2001366" cy="1007565"/>
          </a:xfrm>
        </p:grpSpPr>
        <p:pic>
          <p:nvPicPr>
            <p:cNvPr id="86" name="Picture 7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04248" y="361404"/>
              <a:ext cx="720080" cy="1007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88" name="Object 87"/>
            <p:cNvGraphicFramePr>
              <a:graphicFrameLocks noChangeAspect="1"/>
            </p:cNvGraphicFramePr>
            <p:nvPr/>
          </p:nvGraphicFramePr>
          <p:xfrm>
            <a:off x="8085534" y="836712"/>
            <a:ext cx="720080" cy="303192"/>
          </p:xfrm>
          <a:graphic>
            <a:graphicData uri="http://schemas.openxmlformats.org/presentationml/2006/ole">
              <p:oleObj spid="_x0000_s90124" name="Equation" r:id="rId10" imgW="482400" imgH="203040" progId="Equation.DSMT4">
                <p:embed/>
              </p:oleObj>
            </a:graphicData>
          </a:graphic>
        </p:graphicFrame>
        <p:cxnSp>
          <p:nvCxnSpPr>
            <p:cNvPr id="90" name="Straight Arrow Connector 89"/>
            <p:cNvCxnSpPr/>
            <p:nvPr/>
          </p:nvCxnSpPr>
          <p:spPr>
            <a:xfrm>
              <a:off x="7452320" y="980728"/>
              <a:ext cx="576064" cy="1588"/>
            </a:xfrm>
            <a:prstGeom prst="straightConnector1">
              <a:avLst/>
            </a:prstGeom>
            <a:ln w="4445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 animBg="1"/>
      <p:bldP spid="9" grpId="0" animBg="1"/>
      <p:bldP spid="13" grpId="0"/>
      <p:bldP spid="14" grpId="0" animBg="1"/>
      <p:bldP spid="16" grpId="0"/>
      <p:bldP spid="17" grpId="0" animBg="1"/>
      <p:bldP spid="57" grpId="0" animBg="1"/>
      <p:bldP spid="58" grpId="0"/>
      <p:bldP spid="59" grpId="0"/>
      <p:bldP spid="60" grpId="0" animBg="1"/>
      <p:bldP spid="61" grpId="0"/>
      <p:bldP spid="62" grpId="0" animBg="1"/>
      <p:bldP spid="66" grpId="0" animBg="1"/>
      <p:bldP spid="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611560" y="5445224"/>
            <a:ext cx="81369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ular Callout 41"/>
          <p:cNvSpPr/>
          <p:nvPr/>
        </p:nvSpPr>
        <p:spPr>
          <a:xfrm>
            <a:off x="3995936" y="2276872"/>
            <a:ext cx="5148064" cy="1296144"/>
          </a:xfrm>
          <a:prstGeom prst="wedgeRectCallout">
            <a:avLst>
              <a:gd name="adj1" fmla="val -54658"/>
              <a:gd name="adj2" fmla="val -635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4355976" y="0"/>
            <a:ext cx="4788024" cy="1988840"/>
            <a:chOff x="4355976" y="0"/>
            <a:chExt cx="4788024" cy="1988840"/>
          </a:xfrm>
        </p:grpSpPr>
        <p:sp>
          <p:nvSpPr>
            <p:cNvPr id="38" name="Rectangular Callout 37"/>
            <p:cNvSpPr/>
            <p:nvPr/>
          </p:nvSpPr>
          <p:spPr>
            <a:xfrm>
              <a:off x="4932040" y="0"/>
              <a:ext cx="4211960" cy="1988840"/>
            </a:xfrm>
            <a:prstGeom prst="wedgeRectCallout">
              <a:avLst>
                <a:gd name="adj1" fmla="val -76524"/>
                <a:gd name="adj2" fmla="val -23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355976" y="548680"/>
              <a:ext cx="5277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e.g.</a:t>
              </a:r>
              <a:endParaRPr lang="en-US" sz="1600" dirty="0"/>
            </a:p>
          </p:txBody>
        </p:sp>
      </p:grpSp>
      <p:sp>
        <p:nvSpPr>
          <p:cNvPr id="24" name="AutoShape 52"/>
          <p:cNvSpPr>
            <a:spLocks noChangeArrowheads="1"/>
          </p:cNvSpPr>
          <p:nvPr/>
        </p:nvSpPr>
        <p:spPr bwMode="auto">
          <a:xfrm>
            <a:off x="251520" y="188640"/>
            <a:ext cx="720080" cy="360040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179512" y="764704"/>
            <a:ext cx="525658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Derive </a:t>
            </a:r>
          </a:p>
          <a:p>
            <a:r>
              <a:rPr lang="en-US" sz="2000" dirty="0" smtClean="0">
                <a:latin typeface="Comic Sans MS" pitchFamily="66" charset="0"/>
              </a:rPr>
              <a:t>-the general  laws of thermodynamics </a:t>
            </a:r>
          </a:p>
          <a:p>
            <a:r>
              <a:rPr lang="en-US" sz="2000" dirty="0" smtClean="0">
                <a:latin typeface="Comic Sans MS" pitchFamily="66" charset="0"/>
              </a:rPr>
              <a:t>  and </a:t>
            </a:r>
          </a:p>
          <a:p>
            <a:r>
              <a:rPr lang="en-US" sz="2000" dirty="0" smtClean="0">
                <a:latin typeface="Comic Sans MS" pitchFamily="66" charset="0"/>
              </a:rPr>
              <a:t>-the specific thermodynamic functions  </a:t>
            </a:r>
          </a:p>
          <a:p>
            <a:r>
              <a:rPr lang="en-US" sz="2000" dirty="0" smtClean="0">
                <a:latin typeface="Comic Sans MS" pitchFamily="66" charset="0"/>
              </a:rPr>
              <a:t>  from “first principles”.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Rectangle 58"/>
          <p:cNvSpPr>
            <a:spLocks noChangeArrowheads="1"/>
          </p:cNvSpPr>
          <p:nvPr/>
        </p:nvSpPr>
        <p:spPr bwMode="auto">
          <a:xfrm>
            <a:off x="5724202" y="344215"/>
            <a:ext cx="576262" cy="609600"/>
          </a:xfrm>
          <a:prstGeom prst="rect">
            <a:avLst/>
          </a:prstGeom>
          <a:solidFill>
            <a:srgbClr val="FF0000">
              <a:alpha val="35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45"/>
          <p:cNvSpPr>
            <a:spLocks noChangeArrowheads="1"/>
          </p:cNvSpPr>
          <p:nvPr/>
        </p:nvSpPr>
        <p:spPr bwMode="auto">
          <a:xfrm>
            <a:off x="4981252" y="337865"/>
            <a:ext cx="576262" cy="609600"/>
          </a:xfrm>
          <a:prstGeom prst="rect">
            <a:avLst/>
          </a:prstGeom>
          <a:solidFill>
            <a:schemeClr val="accent2">
              <a:alpha val="3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" name="Group 22"/>
          <p:cNvGrpSpPr>
            <a:grpSpLocks/>
          </p:cNvGrpSpPr>
          <p:nvPr/>
        </p:nvGrpSpPr>
        <p:grpSpPr bwMode="auto">
          <a:xfrm>
            <a:off x="6873552" y="1130027"/>
            <a:ext cx="2667000" cy="609600"/>
            <a:chOff x="2496" y="2160"/>
            <a:chExt cx="1680" cy="384"/>
          </a:xfrm>
        </p:grpSpPr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2496" y="216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>
              <a:off x="2496" y="2544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6948264" y="1340768"/>
            <a:ext cx="15279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compressibility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>
            <a:off x="7135489" y="587101"/>
            <a:ext cx="1831281" cy="34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7107460" y="188640"/>
            <a:ext cx="20949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expansion coefficient</a:t>
            </a:r>
            <a:endParaRPr lang="de-DE" sz="1600" dirty="0">
              <a:latin typeface="Times New Roman" pitchFamily="18" charset="0"/>
            </a:endParaRPr>
          </a:p>
        </p:txBody>
      </p:sp>
      <p:graphicFrame>
        <p:nvGraphicFramePr>
          <p:cNvPr id="36" name="Object 5"/>
          <p:cNvGraphicFramePr>
            <a:graphicFrameLocks noChangeAspect="1"/>
          </p:cNvGraphicFramePr>
          <p:nvPr/>
        </p:nvGraphicFramePr>
        <p:xfrm>
          <a:off x="5147939" y="252140"/>
          <a:ext cx="1987550" cy="804862"/>
        </p:xfrm>
        <a:graphic>
          <a:graphicData uri="http://schemas.openxmlformats.org/presentationml/2006/ole">
            <p:oleObj spid="_x0000_s57345" name="Equation" r:id="rId4" imgW="1002960" imgH="406080" progId="Equation.3">
              <p:embed/>
            </p:oleObj>
          </a:graphicData>
        </a:graphic>
      </p:graphicFrame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4932040" y="1052736"/>
            <a:ext cx="17139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Heat capacity at </a:t>
            </a:r>
            <a:endParaRPr lang="en-US" sz="1600" dirty="0" smtClean="0"/>
          </a:p>
          <a:p>
            <a:r>
              <a:rPr lang="en-US" sz="1600" dirty="0" smtClean="0"/>
              <a:t>constant  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pressure</a:t>
            </a:r>
            <a:r>
              <a:rPr lang="en-US" sz="1600" dirty="0" smtClean="0"/>
              <a:t>/</a:t>
            </a:r>
            <a:r>
              <a:rPr lang="en-US" sz="1600" dirty="0" smtClean="0">
                <a:solidFill>
                  <a:srgbClr val="FF0000"/>
                </a:solidFill>
              </a:rPr>
              <a:t>volume</a:t>
            </a:r>
            <a:endParaRPr lang="en-US" sz="1600" dirty="0">
              <a:solidFill>
                <a:srgbClr val="FF0000"/>
              </a:solidFill>
            </a:endParaRPr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4211960" y="2348880"/>
          <a:ext cx="4745037" cy="1138238"/>
        </p:xfrm>
        <a:graphic>
          <a:graphicData uri="http://schemas.openxmlformats.org/presentationml/2006/ole">
            <p:oleObj spid="_x0000_s57346" name="Equation" r:id="rId5" imgW="2273040" imgH="54576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812407" y="2109614"/>
            <a:ext cx="519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e.g</a:t>
            </a:r>
            <a:r>
              <a:rPr lang="en-US" sz="1400" dirty="0" smtClean="0"/>
              <a:t>.</a:t>
            </a: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467544" y="3929003"/>
            <a:ext cx="864096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be aware of the presence of “dirty little secrets” with fancy names (</a:t>
            </a:r>
            <a:r>
              <a:rPr lang="en-US" sz="1100" dirty="0" smtClean="0">
                <a:latin typeface="Comic Sans MS" pitchFamily="66" charset="0"/>
                <a:hlinkClick r:id="rId6"/>
              </a:rPr>
              <a:t>such as </a:t>
            </a:r>
            <a:r>
              <a:rPr lang="en-US" sz="1100" dirty="0" err="1" smtClean="0">
                <a:latin typeface="Comic Sans MS" pitchFamily="66" charset="0"/>
                <a:hlinkClick r:id="rId6"/>
              </a:rPr>
              <a:t>ergodic</a:t>
            </a:r>
            <a:r>
              <a:rPr lang="en-US" sz="1100" dirty="0" smtClean="0">
                <a:latin typeface="Comic Sans MS" pitchFamily="66" charset="0"/>
                <a:hlinkClick r:id="rId6"/>
              </a:rPr>
              <a:t> hypothesis</a:t>
            </a:r>
            <a:r>
              <a:rPr lang="en-US" sz="1600" dirty="0" smtClean="0">
                <a:latin typeface="Comic Sans MS" pitchFamily="66" charset="0"/>
              </a:rPr>
              <a:t>). </a:t>
            </a:r>
          </a:p>
          <a:p>
            <a:r>
              <a:rPr lang="en-US" sz="2000" dirty="0" smtClean="0">
                <a:latin typeface="Comic Sans MS" pitchFamily="66" charset="0"/>
              </a:rPr>
              <a:t>Note:</a:t>
            </a:r>
            <a:endParaRPr lang="en-US" sz="14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Statistical mechanics is not superior to thermodynamics. </a:t>
            </a:r>
          </a:p>
          <a:p>
            <a:r>
              <a:rPr lang="en-US" sz="2000" dirty="0" smtClean="0">
                <a:latin typeface="Comic Sans MS" pitchFamily="66" charset="0"/>
              </a:rPr>
              <a:t>E.g., the second law cannot be derived without </a:t>
            </a:r>
            <a:r>
              <a:rPr lang="en-US" sz="2000" dirty="0" smtClean="0">
                <a:latin typeface="Comic Sans MS" pitchFamily="66" charset="0"/>
                <a:hlinkClick r:id="rId7"/>
              </a:rPr>
              <a:t>ad hoc </a:t>
            </a:r>
            <a:r>
              <a:rPr lang="en-US" sz="2000" dirty="0" smtClean="0">
                <a:latin typeface="Comic Sans MS" pitchFamily="66" charset="0"/>
              </a:rPr>
              <a:t>assumptions. </a:t>
            </a:r>
          </a:p>
        </p:txBody>
      </p:sp>
      <p:pic>
        <p:nvPicPr>
          <p:cNvPr id="34" name="Picture 7" descr="warni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929" y="3861048"/>
            <a:ext cx="408287" cy="359568"/>
          </a:xfrm>
          <a:prstGeom prst="rect">
            <a:avLst/>
          </a:prstGeom>
          <a:noFill/>
        </p:spPr>
      </p:pic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83568" y="5589240"/>
            <a:ext cx="76578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We will achieve a connection between </a:t>
            </a:r>
          </a:p>
          <a:p>
            <a:r>
              <a:rPr lang="en-US" sz="2400" dirty="0" smtClean="0">
                <a:latin typeface="Comic Sans MS" pitchFamily="66" charset="0"/>
              </a:rPr>
              <a:t>the microphysics and thermodynamics via statistics</a:t>
            </a:r>
            <a:r>
              <a:rPr lang="de-DE" sz="2400" dirty="0" smtClean="0">
                <a:latin typeface="Comic Sans MS" pitchFamily="66" charset="0"/>
              </a:rPr>
              <a:t> </a:t>
            </a:r>
            <a:endParaRPr lang="de-DE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2" grpId="0" animBg="1"/>
      <p:bldP spid="24" grpId="0" animBg="1"/>
      <p:bldP spid="25" grpId="0" build="allAtOnce"/>
      <p:bldP spid="26" grpId="0" animBg="1"/>
      <p:bldP spid="27" grpId="0" animBg="1"/>
      <p:bldP spid="31" grpId="0"/>
      <p:bldP spid="32" grpId="0" animBg="1"/>
      <p:bldP spid="33" grpId="0"/>
      <p:bldP spid="37" grpId="0"/>
      <p:bldP spid="22" grpId="0"/>
      <p:bldP spid="23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79512" y="1785010"/>
            <a:ext cx="80826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Thermodynamics: </a:t>
            </a:r>
            <a:r>
              <a:rPr lang="en-US" sz="2000" dirty="0" smtClean="0"/>
              <a:t>Macroscopic theory of thermal properties of matter 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b="1" kern="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Brief reminder to thermodynamics</a:t>
            </a:r>
            <a:r>
              <a:rPr lang="en-US" b="1" kern="0" baseline="3000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*</a:t>
            </a: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980728"/>
            <a:ext cx="88553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kern="0" baseline="30000" dirty="0" smtClean="0">
                <a:latin typeface="Comic Sans MS" pitchFamily="66" charset="0"/>
              </a:rPr>
              <a:t>*</a:t>
            </a:r>
            <a:r>
              <a:rPr lang="en-US" sz="1400" b="1" kern="0" dirty="0" smtClean="0">
                <a:latin typeface="Comic Sans MS" pitchFamily="66" charset="0"/>
              </a:rPr>
              <a:t>by no means complete, for details see literature and </a:t>
            </a:r>
            <a:r>
              <a:rPr lang="en-US" sz="1400" b="1" kern="0" dirty="0" smtClean="0">
                <a:latin typeface="Comic Sans MS" pitchFamily="66" charset="0"/>
                <a:hlinkClick r:id="rId3"/>
              </a:rPr>
              <a:t>http://physics.unl.edu/~cbinek/Teaching.htm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375248" y="2419365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based on a small number of principles</a:t>
            </a:r>
            <a:r>
              <a:rPr lang="de-DE" sz="2000" dirty="0" smtClean="0"/>
              <a:t> which are   generalizations of experimental experiences</a:t>
            </a:r>
            <a:endParaRPr lang="en-US" sz="2000" dirty="0"/>
          </a:p>
        </p:txBody>
      </p:sp>
      <p:sp>
        <p:nvSpPr>
          <p:cNvPr id="22" name="Oval 28"/>
          <p:cNvSpPr>
            <a:spLocks noChangeArrowheads="1"/>
          </p:cNvSpPr>
          <p:nvPr/>
        </p:nvSpPr>
        <p:spPr bwMode="auto">
          <a:xfrm rot="-2632602">
            <a:off x="1955017" y="2480395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375249" y="3381380"/>
            <a:ext cx="6661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is consistent </a:t>
            </a:r>
            <a:r>
              <a:rPr lang="en-US" sz="2000" dirty="0" smtClean="0"/>
              <a:t>(axiomatic theory) but </a:t>
            </a:r>
            <a:r>
              <a:rPr lang="en-US" sz="2000" dirty="0" smtClean="0"/>
              <a:t>not fundamental</a:t>
            </a:r>
            <a:endParaRPr lang="en-US" sz="2000" dirty="0"/>
          </a:p>
        </p:txBody>
      </p:sp>
      <p:sp>
        <p:nvSpPr>
          <p:cNvPr id="24" name="Oval 28"/>
          <p:cNvSpPr>
            <a:spLocks noChangeArrowheads="1"/>
          </p:cNvSpPr>
          <p:nvPr/>
        </p:nvSpPr>
        <p:spPr bwMode="auto">
          <a:xfrm rot="-2632602">
            <a:off x="1955018" y="344241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79512" y="4221088"/>
            <a:ext cx="86409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Starting from the laws of thermodynamics (0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 ,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,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 ) </a:t>
            </a:r>
          </a:p>
          <a:p>
            <a:r>
              <a:rPr lang="en-US" sz="2000" dirty="0" smtClean="0"/>
              <a:t>a consistent theory can be developed</a:t>
            </a:r>
          </a:p>
        </p:txBody>
      </p:sp>
      <p:sp>
        <p:nvSpPr>
          <p:cNvPr id="26" name="AutoShape 52"/>
          <p:cNvSpPr>
            <a:spLocks noChangeArrowheads="1"/>
          </p:cNvSpPr>
          <p:nvPr/>
        </p:nvSpPr>
        <p:spPr bwMode="auto">
          <a:xfrm>
            <a:off x="323528" y="5229200"/>
            <a:ext cx="720080" cy="360040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483768" y="5661248"/>
            <a:ext cx="43204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 smtClean="0"/>
              <a:t>Theory of great generality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 animBg="1" autoUpdateAnimBg="0"/>
      <p:bldP spid="20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634211" y="2358405"/>
            <a:ext cx="3736920" cy="4166939"/>
            <a:chOff x="5634211" y="2358405"/>
            <a:chExt cx="3736920" cy="4166939"/>
          </a:xfrm>
        </p:grpSpPr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5839569" y="2358405"/>
              <a:ext cx="3275856" cy="416693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dirty="0" smtClean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34211" y="2420888"/>
              <a:ext cx="373692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Thermodynamic System:</a:t>
              </a:r>
            </a:p>
            <a:p>
              <a:pPr algn="ctr"/>
              <a:r>
                <a:rPr lang="en-US" sz="1800" dirty="0" smtClean="0"/>
                <a:t>Certain portion of the </a:t>
              </a:r>
            </a:p>
            <a:p>
              <a:pPr algn="ctr"/>
              <a:r>
                <a:rPr lang="en-US" sz="1800" dirty="0" smtClean="0"/>
                <a:t>universe with a boundary </a:t>
              </a:r>
            </a:p>
          </p:txBody>
        </p:sp>
      </p:grp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683568" y="260648"/>
            <a:ext cx="7561263" cy="2133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258888" y="784225"/>
            <a:ext cx="3509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err="1"/>
              <a:t>Zeroth</a:t>
            </a:r>
            <a:r>
              <a:rPr lang="en-US" sz="2000" b="1" dirty="0"/>
              <a:t> law</a:t>
            </a:r>
            <a:r>
              <a:rPr lang="en-US" sz="1800" dirty="0"/>
              <a:t> of thermodynamics: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216025" y="1263650"/>
            <a:ext cx="690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When any two </a:t>
            </a:r>
            <a:r>
              <a:rPr lang="en-US" sz="1800" dirty="0">
                <a:solidFill>
                  <a:srgbClr val="33CCFF"/>
                </a:solidFill>
              </a:rPr>
              <a:t>system</a:t>
            </a:r>
            <a:r>
              <a:rPr lang="en-US" sz="1800" dirty="0"/>
              <a:t>s are each separately in thermal equilibrium </a:t>
            </a:r>
          </a:p>
          <a:p>
            <a:r>
              <a:rPr lang="en-US" sz="1800" dirty="0"/>
              <a:t>with a third, they are also in thermal equilibrium with each other.</a:t>
            </a: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755576" y="2401267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384226" y="2348880"/>
            <a:ext cx="426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foundation of temperature measurement</a:t>
            </a: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179512" y="5227638"/>
            <a:ext cx="2160588" cy="1008062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bg1"/>
                </a:solidFill>
              </a:rPr>
              <a:t>System </a:t>
            </a:r>
            <a:r>
              <a:rPr lang="en-US" sz="1800" b="1">
                <a:solidFill>
                  <a:schemeClr val="bg1"/>
                </a:solidFill>
                <a:sym typeface="Symbol" pitchFamily="18" charset="2"/>
              </a:rPr>
              <a:t></a:t>
            </a:r>
            <a:r>
              <a:rPr lang="en-US" sz="1800" b="1" baseline="-25000">
                <a:solidFill>
                  <a:schemeClr val="bg1"/>
                </a:solidFill>
                <a:sym typeface="Symbol" pitchFamily="18" charset="2"/>
              </a:rPr>
              <a:t>1</a:t>
            </a:r>
            <a:r>
              <a:rPr lang="en-US" sz="180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2660775" y="3141663"/>
          <a:ext cx="685800" cy="2057400"/>
        </p:xfrm>
        <a:graphic>
          <a:graphicData uri="http://schemas.openxmlformats.org/presentationml/2006/ole">
            <p:oleObj spid="_x0000_s19470" name="Bitmap Image" r:id="rId4" imgW="3428571" imgH="2057143" progId="PBrush">
              <p:embed/>
            </p:oleObj>
          </a:graphicData>
        </a:graphic>
      </p:graphicFrame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3579937" y="5233988"/>
            <a:ext cx="2160588" cy="1008062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bg1"/>
                </a:solidFill>
              </a:rPr>
              <a:t>System </a:t>
            </a:r>
            <a:r>
              <a:rPr lang="en-US" sz="1800" b="1">
                <a:solidFill>
                  <a:schemeClr val="bg1"/>
                </a:solidFill>
                <a:sym typeface="Symbol" pitchFamily="18" charset="2"/>
              </a:rPr>
              <a:t></a:t>
            </a:r>
            <a:r>
              <a:rPr lang="en-US" sz="1800" b="1" baseline="-25000">
                <a:solidFill>
                  <a:schemeClr val="bg1"/>
                </a:solidFill>
                <a:sym typeface="Symbol" pitchFamily="18" charset="2"/>
              </a:rPr>
              <a:t>2</a:t>
            </a:r>
            <a:r>
              <a:rPr lang="en-US" sz="18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2338512" y="4797425"/>
            <a:ext cx="360363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 flipV="1">
            <a:off x="3203700" y="4797425"/>
            <a:ext cx="360362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2411537" y="5734050"/>
            <a:ext cx="1079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1252662" y="3213100"/>
            <a:ext cx="1279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/>
              <a:t>System </a:t>
            </a:r>
            <a:r>
              <a:rPr lang="en-US" sz="1800" b="1">
                <a:sym typeface="Symbol" pitchFamily="18" charset="2"/>
              </a:rPr>
              <a:t></a:t>
            </a:r>
            <a:r>
              <a:rPr lang="en-US" sz="1800" b="1" baseline="-25000">
                <a:sym typeface="Symbol" pitchFamily="18" charset="2"/>
              </a:rPr>
              <a:t>3</a:t>
            </a:r>
            <a:endParaRPr lang="en-US" sz="1800" b="1">
              <a:sym typeface="Symbol" pitchFamily="18" charset="2"/>
            </a:endParaRP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831975" y="3573463"/>
            <a:ext cx="207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(e.g. thermometer)</a:t>
            </a:r>
          </a:p>
        </p:txBody>
      </p:sp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3602038"/>
            <a:ext cx="2088232" cy="292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Freeform 23"/>
          <p:cNvSpPr/>
          <p:nvPr/>
        </p:nvSpPr>
        <p:spPr>
          <a:xfrm>
            <a:off x="3457575" y="161925"/>
            <a:ext cx="5200650" cy="2200275"/>
          </a:xfrm>
          <a:custGeom>
            <a:avLst/>
            <a:gdLst>
              <a:gd name="connsiteX0" fmla="*/ 3971925 w 5200650"/>
              <a:gd name="connsiteY0" fmla="*/ 2200275 h 2200275"/>
              <a:gd name="connsiteX1" fmla="*/ 3971925 w 5200650"/>
              <a:gd name="connsiteY1" fmla="*/ 2105025 h 2200275"/>
              <a:gd name="connsiteX2" fmla="*/ 5200650 w 5200650"/>
              <a:gd name="connsiteY2" fmla="*/ 2105025 h 2200275"/>
              <a:gd name="connsiteX3" fmla="*/ 5200650 w 5200650"/>
              <a:gd name="connsiteY3" fmla="*/ 0 h 2200275"/>
              <a:gd name="connsiteX4" fmla="*/ 1600200 w 5200650"/>
              <a:gd name="connsiteY4" fmla="*/ 0 h 2200275"/>
              <a:gd name="connsiteX5" fmla="*/ 1600200 w 5200650"/>
              <a:gd name="connsiteY5" fmla="*/ 695325 h 2200275"/>
              <a:gd name="connsiteX6" fmla="*/ 1066800 w 5200650"/>
              <a:gd name="connsiteY6" fmla="*/ 1066800 h 2200275"/>
              <a:gd name="connsiteX7" fmla="*/ 0 w 5200650"/>
              <a:gd name="connsiteY7" fmla="*/ 1076325 h 2200275"/>
              <a:gd name="connsiteX8" fmla="*/ 9525 w 5200650"/>
              <a:gd name="connsiteY8" fmla="*/ 1152525 h 220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0650" h="2200275">
                <a:moveTo>
                  <a:pt x="3971925" y="2200275"/>
                </a:moveTo>
                <a:lnTo>
                  <a:pt x="3971925" y="2105025"/>
                </a:lnTo>
                <a:lnTo>
                  <a:pt x="5200650" y="2105025"/>
                </a:lnTo>
                <a:lnTo>
                  <a:pt x="5200650" y="0"/>
                </a:lnTo>
                <a:lnTo>
                  <a:pt x="1600200" y="0"/>
                </a:lnTo>
                <a:lnTo>
                  <a:pt x="1600200" y="695325"/>
                </a:lnTo>
                <a:lnTo>
                  <a:pt x="1066800" y="1066800"/>
                </a:lnTo>
                <a:lnTo>
                  <a:pt x="0" y="1076325"/>
                </a:lnTo>
                <a:lnTo>
                  <a:pt x="9525" y="1152525"/>
                </a:lnTo>
              </a:path>
            </a:pathLst>
          </a:cu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2" grpId="0"/>
      <p:bldP spid="19463" grpId="0"/>
      <p:bldP spid="19464" grpId="0" animBg="1"/>
      <p:bldP spid="19465" grpId="0"/>
      <p:bldP spid="19469" grpId="0" animBg="1"/>
      <p:bldP spid="19473" grpId="0" animBg="1"/>
      <p:bldP spid="19474" grpId="0" animBg="1"/>
      <p:bldP spid="19475" grpId="0" animBg="1"/>
      <p:bldP spid="19476" grpId="0" animBg="1"/>
      <p:bldP spid="19476" grpId="1" animBg="1"/>
      <p:bldP spid="19477" grpId="0"/>
      <p:bldP spid="19478" grpId="0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3810000" y="5181600"/>
            <a:ext cx="838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381000" y="3276600"/>
            <a:ext cx="5105400" cy="297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029200" y="2286000"/>
            <a:ext cx="2667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07504" y="0"/>
            <a:ext cx="8928991" cy="239395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82415" y="404664"/>
            <a:ext cx="51379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latin typeface="Comic Sans MS" pitchFamily="66" charset="0"/>
              </a:rPr>
              <a:t>First law</a:t>
            </a:r>
            <a:r>
              <a:rPr lang="en-US" sz="2800" dirty="0">
                <a:latin typeface="Comic Sans MS" pitchFamily="66" charset="0"/>
              </a:rPr>
              <a:t> of </a:t>
            </a:r>
            <a:r>
              <a:rPr lang="en-US" sz="2800" dirty="0" smtClean="0">
                <a:latin typeface="Comic Sans MS" pitchFamily="66" charset="0"/>
              </a:rPr>
              <a:t>thermodynamics: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39552" y="990600"/>
            <a:ext cx="845455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All systems have an internal energy state </a:t>
            </a:r>
            <a:r>
              <a:rPr lang="en-US" sz="2000" dirty="0" smtClean="0">
                <a:latin typeface="Comic Sans MS" pitchFamily="66" charset="0"/>
              </a:rPr>
              <a:t>function, U, </a:t>
            </a:r>
            <a:r>
              <a:rPr lang="en-US" sz="2000" dirty="0">
                <a:latin typeface="Comic Sans MS" pitchFamily="66" charset="0"/>
              </a:rPr>
              <a:t>that is changed</a:t>
            </a:r>
          </a:p>
          <a:p>
            <a:r>
              <a:rPr lang="en-US" sz="2000" dirty="0">
                <a:latin typeface="Comic Sans MS" pitchFamily="66" charset="0"/>
              </a:rPr>
              <a:t>by </a:t>
            </a:r>
            <a:r>
              <a:rPr lang="en-US" sz="2000" dirty="0" smtClean="0">
                <a:latin typeface="Comic Sans MS" pitchFamily="66" charset="0"/>
              </a:rPr>
              <a:t>heat, Q, </a:t>
            </a:r>
            <a:r>
              <a:rPr lang="en-US" sz="2000" dirty="0">
                <a:latin typeface="Comic Sans MS" pitchFamily="66" charset="0"/>
              </a:rPr>
              <a:t>transferred to or from the system and by the </a:t>
            </a:r>
            <a:r>
              <a:rPr lang="en-US" sz="2000" dirty="0" smtClean="0">
                <a:latin typeface="Comic Sans MS" pitchFamily="66" charset="0"/>
              </a:rPr>
              <a:t>work, W, 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done by or on the system.</a:t>
            </a:r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304800" y="2514600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899592" y="2438400"/>
            <a:ext cx="29209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conservation </a:t>
            </a:r>
            <a:r>
              <a:rPr lang="en-US" sz="2000" dirty="0">
                <a:latin typeface="Comic Sans MS" pitchFamily="66" charset="0"/>
              </a:rPr>
              <a:t>of energy</a:t>
            </a:r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257800" y="2438400"/>
          <a:ext cx="2133600" cy="514350"/>
        </p:xfrm>
        <a:graphic>
          <a:graphicData uri="http://schemas.openxmlformats.org/presentationml/2006/ole">
            <p:oleObj spid="_x0000_s82946" name="Equation" r:id="rId4" imgW="685800" imgH="164880" progId="Equation.3">
              <p:embed/>
            </p:oleObj>
          </a:graphicData>
        </a:graphic>
      </p:graphicFrame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0" y="2780928"/>
            <a:ext cx="18085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closed system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1752600" y="4572000"/>
            <a:ext cx="914400" cy="1371600"/>
            <a:chOff x="1104" y="2880"/>
            <a:chExt cx="576" cy="864"/>
          </a:xfrm>
        </p:grpSpPr>
        <p:sp>
          <p:nvSpPr>
            <p:cNvPr id="3088" name="Rectangle 16"/>
            <p:cNvSpPr>
              <a:spLocks noChangeArrowheads="1"/>
            </p:cNvSpPr>
            <p:nvPr/>
          </p:nvSpPr>
          <p:spPr bwMode="auto">
            <a:xfrm>
              <a:off x="1104" y="3408"/>
              <a:ext cx="52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Text Box 18"/>
            <p:cNvSpPr txBox="1">
              <a:spLocks noChangeArrowheads="1"/>
            </p:cNvSpPr>
            <p:nvPr/>
          </p:nvSpPr>
          <p:spPr bwMode="auto">
            <a:xfrm>
              <a:off x="1224" y="3420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ym typeface="Symbol" pitchFamily="18" charset="2"/>
                </a:rPr>
                <a:t></a:t>
              </a:r>
              <a:r>
                <a:rPr lang="en-US" sz="2400" baseline="-25000">
                  <a:sym typeface="Symbol" pitchFamily="18" charset="2"/>
                </a:rPr>
                <a:t>A</a:t>
              </a:r>
              <a:endParaRPr lang="en-US" sz="2400">
                <a:sym typeface="Symbol" pitchFamily="18" charset="2"/>
              </a:endParaRPr>
            </a:p>
          </p:txBody>
        </p:sp>
        <p:sp>
          <p:nvSpPr>
            <p:cNvPr id="3091" name="Rectangle 19"/>
            <p:cNvSpPr>
              <a:spLocks noChangeArrowheads="1"/>
            </p:cNvSpPr>
            <p:nvPr/>
          </p:nvSpPr>
          <p:spPr bwMode="auto">
            <a:xfrm>
              <a:off x="1200" y="2880"/>
              <a:ext cx="48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AutoShape 21"/>
            <p:cNvSpPr>
              <a:spLocks noChangeArrowheads="1"/>
            </p:cNvSpPr>
            <p:nvPr/>
          </p:nvSpPr>
          <p:spPr bwMode="auto">
            <a:xfrm rot="10800000">
              <a:off x="1152" y="3072"/>
              <a:ext cx="144" cy="192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099" name="Object 27"/>
            <p:cNvGraphicFramePr>
              <a:graphicFrameLocks noChangeAspect="1"/>
            </p:cNvGraphicFramePr>
            <p:nvPr/>
          </p:nvGraphicFramePr>
          <p:xfrm>
            <a:off x="1344" y="3024"/>
            <a:ext cx="336" cy="224"/>
          </p:xfrm>
          <a:graphic>
            <a:graphicData uri="http://schemas.openxmlformats.org/presentationml/2006/ole">
              <p:oleObj spid="_x0000_s82948" name="Equation" r:id="rId5" imgW="228600" imgH="152280" progId="Equation.3">
                <p:embed/>
              </p:oleObj>
            </a:graphicData>
          </a:graphic>
        </p:graphicFrame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2798763" y="4495800"/>
            <a:ext cx="1524000" cy="450850"/>
            <a:chOff x="1763" y="2832"/>
            <a:chExt cx="960" cy="284"/>
          </a:xfrm>
        </p:grpSpPr>
        <p:sp>
          <p:nvSpPr>
            <p:cNvPr id="3097" name="Rectangle 25"/>
            <p:cNvSpPr>
              <a:spLocks noChangeArrowheads="1"/>
            </p:cNvSpPr>
            <p:nvPr/>
          </p:nvSpPr>
          <p:spPr bwMode="auto">
            <a:xfrm rot="1942841">
              <a:off x="1763" y="3068"/>
              <a:ext cx="960" cy="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" name="AutoShape 22"/>
            <p:cNvSpPr>
              <a:spLocks noChangeArrowheads="1"/>
            </p:cNvSpPr>
            <p:nvPr/>
          </p:nvSpPr>
          <p:spPr bwMode="auto">
            <a:xfrm rot="7439084">
              <a:off x="2100" y="2946"/>
              <a:ext cx="144" cy="192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100" name="Object 28"/>
            <p:cNvGraphicFramePr>
              <a:graphicFrameLocks noChangeAspect="1"/>
            </p:cNvGraphicFramePr>
            <p:nvPr/>
          </p:nvGraphicFramePr>
          <p:xfrm>
            <a:off x="2400" y="2832"/>
            <a:ext cx="298" cy="243"/>
          </p:xfrm>
          <a:graphic>
            <a:graphicData uri="http://schemas.openxmlformats.org/presentationml/2006/ole">
              <p:oleObj spid="_x0000_s82947" name="Equation" r:id="rId6" imgW="203040" imgH="164880" progId="Equation.3">
                <p:embed/>
              </p:oleObj>
            </a:graphicData>
          </a:graphic>
        </p:graphicFrame>
      </p:grpSp>
      <p:sp>
        <p:nvSpPr>
          <p:cNvPr id="3101" name="Line 29"/>
          <p:cNvSpPr>
            <a:spLocks noChangeShapeType="1"/>
          </p:cNvSpPr>
          <p:nvPr/>
        </p:nvSpPr>
        <p:spPr bwMode="auto">
          <a:xfrm flipH="1" flipV="1">
            <a:off x="1600200" y="32004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5715000" y="2895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4886325" y="3328988"/>
            <a:ext cx="1584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internal energy </a:t>
            </a:r>
          </a:p>
          <a:p>
            <a:r>
              <a:rPr lang="en-US" sz="1600">
                <a:solidFill>
                  <a:srgbClr val="FF0000"/>
                </a:solidFill>
              </a:rPr>
              <a:t>state function</a:t>
            </a:r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6400800" y="2895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5546725" y="4327525"/>
            <a:ext cx="28130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Energy transferred by</a:t>
            </a:r>
          </a:p>
          <a:p>
            <a:r>
              <a:rPr lang="en-US" sz="1600"/>
              <a:t>non-macroscopic mechanical</a:t>
            </a:r>
          </a:p>
          <a:p>
            <a:r>
              <a:rPr lang="en-US" sz="1600"/>
              <a:t>means</a:t>
            </a:r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70866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6553200" y="3562350"/>
            <a:ext cx="24066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Energy transferred by</a:t>
            </a:r>
          </a:p>
          <a:p>
            <a:r>
              <a:rPr lang="en-US" sz="1600"/>
              <a:t>macroscopic mechanical</a:t>
            </a:r>
          </a:p>
          <a:p>
            <a:r>
              <a:rPr lang="en-US" sz="1600"/>
              <a:t>means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1676400" y="3581400"/>
            <a:ext cx="1371600" cy="9906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solidFill>
                  <a:schemeClr val="bg1"/>
                </a:solidFill>
                <a:sym typeface="Symbol" pitchFamily="18" charset="2"/>
              </a:rPr>
              <a:t>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962400" y="5105400"/>
            <a:ext cx="838200" cy="609600"/>
            <a:chOff x="3648" y="3456"/>
            <a:chExt cx="528" cy="384"/>
          </a:xfrm>
        </p:grpSpPr>
        <p:sp>
          <p:nvSpPr>
            <p:cNvPr id="3109" name="Rectangle 37"/>
            <p:cNvSpPr>
              <a:spLocks noChangeArrowheads="1"/>
            </p:cNvSpPr>
            <p:nvPr/>
          </p:nvSpPr>
          <p:spPr bwMode="auto">
            <a:xfrm>
              <a:off x="3648" y="3456"/>
              <a:ext cx="528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Text Box 26"/>
            <p:cNvSpPr txBox="1">
              <a:spLocks noChangeArrowheads="1"/>
            </p:cNvSpPr>
            <p:nvPr/>
          </p:nvSpPr>
          <p:spPr bwMode="auto">
            <a:xfrm>
              <a:off x="3744" y="3456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ym typeface="Symbol" pitchFamily="18" charset="2"/>
                </a:rPr>
                <a:t></a:t>
              </a:r>
              <a:r>
                <a:rPr lang="en-US" sz="2400" baseline="-25000">
                  <a:sym typeface="Symbol" pitchFamily="18" charset="2"/>
                </a:rPr>
                <a:t>Q</a:t>
              </a:r>
              <a:endParaRPr lang="en-US" sz="2400">
                <a:sym typeface="Symbol" pitchFamily="18" charset="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 animBg="1"/>
      <p:bldP spid="3083" grpId="0" animBg="1"/>
      <p:bldP spid="3082" grpId="0" animBg="1"/>
      <p:bldP spid="3076" grpId="0" animBg="1"/>
      <p:bldP spid="3077" grpId="0"/>
      <p:bldP spid="3078" grpId="0"/>
      <p:bldP spid="3079" grpId="0" animBg="1"/>
      <p:bldP spid="3080" grpId="0"/>
      <p:bldP spid="3085" grpId="0"/>
      <p:bldP spid="3101" grpId="0" animBg="1"/>
      <p:bldP spid="3102" grpId="0" animBg="1"/>
      <p:bldP spid="3103" grpId="0"/>
      <p:bldP spid="3104" grpId="0" animBg="1"/>
      <p:bldP spid="3105" grpId="0"/>
      <p:bldP spid="3106" grpId="0" animBg="1"/>
      <p:bldP spid="3107" grpId="0"/>
      <p:bldP spid="308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1742629" y="422657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ym typeface="Symbol" pitchFamily="18" charset="2"/>
              </a:rPr>
              <a:t>x</a:t>
            </a:r>
          </a:p>
        </p:txBody>
      </p:sp>
      <p:sp>
        <p:nvSpPr>
          <p:cNvPr id="2096" name="Freeform 48"/>
          <p:cNvSpPr>
            <a:spLocks/>
          </p:cNvSpPr>
          <p:nvPr/>
        </p:nvSpPr>
        <p:spPr bwMode="auto">
          <a:xfrm>
            <a:off x="915542" y="3572520"/>
            <a:ext cx="695325" cy="504825"/>
          </a:xfrm>
          <a:custGeom>
            <a:avLst/>
            <a:gdLst/>
            <a:ahLst/>
            <a:cxnLst>
              <a:cxn ang="0">
                <a:pos x="179" y="96"/>
              </a:cxn>
              <a:cxn ang="0">
                <a:pos x="161" y="30"/>
              </a:cxn>
              <a:cxn ang="0">
                <a:pos x="107" y="6"/>
              </a:cxn>
              <a:cxn ang="0">
                <a:pos x="89" y="0"/>
              </a:cxn>
              <a:cxn ang="0">
                <a:pos x="5" y="66"/>
              </a:cxn>
              <a:cxn ang="0">
                <a:pos x="29" y="186"/>
              </a:cxn>
              <a:cxn ang="0">
                <a:pos x="65" y="210"/>
              </a:cxn>
              <a:cxn ang="0">
                <a:pos x="83" y="222"/>
              </a:cxn>
              <a:cxn ang="0">
                <a:pos x="131" y="252"/>
              </a:cxn>
              <a:cxn ang="0">
                <a:pos x="167" y="282"/>
              </a:cxn>
              <a:cxn ang="0">
                <a:pos x="257" y="318"/>
              </a:cxn>
              <a:cxn ang="0">
                <a:pos x="401" y="288"/>
              </a:cxn>
              <a:cxn ang="0">
                <a:pos x="407" y="270"/>
              </a:cxn>
              <a:cxn ang="0">
                <a:pos x="425" y="258"/>
              </a:cxn>
              <a:cxn ang="0">
                <a:pos x="437" y="222"/>
              </a:cxn>
              <a:cxn ang="0">
                <a:pos x="425" y="174"/>
              </a:cxn>
              <a:cxn ang="0">
                <a:pos x="389" y="162"/>
              </a:cxn>
              <a:cxn ang="0">
                <a:pos x="257" y="132"/>
              </a:cxn>
              <a:cxn ang="0">
                <a:pos x="179" y="96"/>
              </a:cxn>
            </a:cxnLst>
            <a:rect l="0" t="0" r="r" b="b"/>
            <a:pathLst>
              <a:path w="438" h="318">
                <a:moveTo>
                  <a:pt x="179" y="96"/>
                </a:moveTo>
                <a:cubicBezTo>
                  <a:pt x="171" y="54"/>
                  <a:pt x="176" y="76"/>
                  <a:pt x="161" y="30"/>
                </a:cubicBezTo>
                <a:cubicBezTo>
                  <a:pt x="155" y="11"/>
                  <a:pt x="126" y="12"/>
                  <a:pt x="107" y="6"/>
                </a:cubicBezTo>
                <a:cubicBezTo>
                  <a:pt x="101" y="4"/>
                  <a:pt x="89" y="0"/>
                  <a:pt x="89" y="0"/>
                </a:cubicBezTo>
                <a:cubicBezTo>
                  <a:pt x="44" y="9"/>
                  <a:pt x="20" y="21"/>
                  <a:pt x="5" y="66"/>
                </a:cubicBezTo>
                <a:cubicBezTo>
                  <a:pt x="7" y="88"/>
                  <a:pt x="0" y="161"/>
                  <a:pt x="29" y="186"/>
                </a:cubicBezTo>
                <a:cubicBezTo>
                  <a:pt x="40" y="195"/>
                  <a:pt x="53" y="202"/>
                  <a:pt x="65" y="210"/>
                </a:cubicBezTo>
                <a:cubicBezTo>
                  <a:pt x="71" y="214"/>
                  <a:pt x="83" y="222"/>
                  <a:pt x="83" y="222"/>
                </a:cubicBezTo>
                <a:cubicBezTo>
                  <a:pt x="112" y="265"/>
                  <a:pt x="71" y="212"/>
                  <a:pt x="131" y="252"/>
                </a:cubicBezTo>
                <a:cubicBezTo>
                  <a:pt x="144" y="261"/>
                  <a:pt x="153" y="274"/>
                  <a:pt x="167" y="282"/>
                </a:cubicBezTo>
                <a:cubicBezTo>
                  <a:pt x="171" y="284"/>
                  <a:pt x="246" y="314"/>
                  <a:pt x="257" y="318"/>
                </a:cubicBezTo>
                <a:cubicBezTo>
                  <a:pt x="364" y="311"/>
                  <a:pt x="329" y="312"/>
                  <a:pt x="401" y="288"/>
                </a:cubicBezTo>
                <a:cubicBezTo>
                  <a:pt x="403" y="282"/>
                  <a:pt x="403" y="275"/>
                  <a:pt x="407" y="270"/>
                </a:cubicBezTo>
                <a:cubicBezTo>
                  <a:pt x="412" y="264"/>
                  <a:pt x="421" y="264"/>
                  <a:pt x="425" y="258"/>
                </a:cubicBezTo>
                <a:cubicBezTo>
                  <a:pt x="432" y="247"/>
                  <a:pt x="437" y="222"/>
                  <a:pt x="437" y="222"/>
                </a:cubicBezTo>
                <a:cubicBezTo>
                  <a:pt x="434" y="206"/>
                  <a:pt x="438" y="184"/>
                  <a:pt x="425" y="174"/>
                </a:cubicBezTo>
                <a:cubicBezTo>
                  <a:pt x="415" y="167"/>
                  <a:pt x="400" y="169"/>
                  <a:pt x="389" y="162"/>
                </a:cubicBezTo>
                <a:cubicBezTo>
                  <a:pt x="350" y="136"/>
                  <a:pt x="303" y="139"/>
                  <a:pt x="257" y="132"/>
                </a:cubicBezTo>
                <a:cubicBezTo>
                  <a:pt x="230" y="123"/>
                  <a:pt x="209" y="96"/>
                  <a:pt x="179" y="96"/>
                </a:cubicBezTo>
                <a:close/>
              </a:path>
            </a:pathLst>
          </a:custGeom>
          <a:solidFill>
            <a:srgbClr val="FF0000">
              <a:alpha val="35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945706" y="3534420"/>
            <a:ext cx="700088" cy="561975"/>
            <a:chOff x="1848" y="2826"/>
            <a:chExt cx="441" cy="354"/>
          </a:xfrm>
        </p:grpSpPr>
        <p:sp>
          <p:nvSpPr>
            <p:cNvPr id="2080" name="Text Box 32"/>
            <p:cNvSpPr txBox="1">
              <a:spLocks noChangeArrowheads="1"/>
            </p:cNvSpPr>
            <p:nvPr/>
          </p:nvSpPr>
          <p:spPr bwMode="auto">
            <a:xfrm>
              <a:off x="1848" y="282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2081" name="Text Box 33"/>
            <p:cNvSpPr txBox="1">
              <a:spLocks noChangeArrowheads="1"/>
            </p:cNvSpPr>
            <p:nvPr/>
          </p:nvSpPr>
          <p:spPr bwMode="auto">
            <a:xfrm>
              <a:off x="1864" y="2947"/>
              <a:ext cx="4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/>
                <a:t>=P A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733104" y="3115320"/>
            <a:ext cx="1676400" cy="1143000"/>
            <a:chOff x="1248" y="2304"/>
            <a:chExt cx="1056" cy="720"/>
          </a:xfrm>
        </p:grpSpPr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1248" y="2304"/>
              <a:ext cx="96" cy="720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1344" y="2572"/>
              <a:ext cx="960" cy="184"/>
              <a:chOff x="1344" y="2572"/>
              <a:chExt cx="960" cy="184"/>
            </a:xfrm>
          </p:grpSpPr>
          <p:sp>
            <p:nvSpPr>
              <p:cNvPr id="2068" name="Line 20"/>
              <p:cNvSpPr>
                <a:spLocks noChangeShapeType="1"/>
              </p:cNvSpPr>
              <p:nvPr/>
            </p:nvSpPr>
            <p:spPr bwMode="auto">
              <a:xfrm>
                <a:off x="1344" y="2572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069" name="Line 21"/>
              <p:cNvSpPr>
                <a:spLocks noChangeShapeType="1"/>
              </p:cNvSpPr>
              <p:nvPr/>
            </p:nvSpPr>
            <p:spPr bwMode="auto">
              <a:xfrm flipV="1">
                <a:off x="1344" y="2708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1392" y="2616"/>
                <a:ext cx="912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357438" y="355600"/>
            <a:ext cx="450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Balloon" pitchFamily="2" charset="0"/>
              </a:rPr>
              <a:t>First Law of Thermodynamics</a:t>
            </a:r>
            <a:endParaRPr lang="de-DE" sz="2400" b="1">
              <a:solidFill>
                <a:schemeClr val="bg1"/>
              </a:solidFill>
              <a:latin typeface="Balloon" pitchFamily="2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4800" y="332656"/>
            <a:ext cx="15240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/>
              <a:t>Work: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965325" y="408856"/>
            <a:ext cx="69578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Total energy transferred to a system by macroscopic forces </a:t>
            </a:r>
          </a:p>
          <a:p>
            <a:r>
              <a:rPr lang="en-US" sz="2000" dirty="0"/>
              <a:t>exerted on it by other systems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437704" y="3115320"/>
            <a:ext cx="2438400" cy="1143000"/>
            <a:chOff x="1008" y="2208"/>
            <a:chExt cx="1536" cy="720"/>
          </a:xfrm>
        </p:grpSpPr>
        <p:sp>
          <p:nvSpPr>
            <p:cNvPr id="2060" name="Line 12"/>
            <p:cNvSpPr>
              <a:spLocks noChangeShapeType="1"/>
            </p:cNvSpPr>
            <p:nvPr/>
          </p:nvSpPr>
          <p:spPr bwMode="auto">
            <a:xfrm>
              <a:off x="1022" y="2208"/>
              <a:ext cx="0" cy="72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1008" y="2208"/>
              <a:ext cx="1536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1008" y="2928"/>
              <a:ext cx="1536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683568" y="1484784"/>
            <a:ext cx="7779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Work</a:t>
            </a:r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1733104" y="281052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1656904" y="425832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3317429" y="421863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x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1514029" y="424403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437704" y="3186758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Fluid (gas)</a:t>
            </a:r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1275904" y="372492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882204" y="270892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/>
              <a:t>A</a:t>
            </a:r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>
            <a:off x="2190304" y="42583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1123504" y="288672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1521768" y="1332384"/>
            <a:ext cx="1524000" cy="792163"/>
            <a:chOff x="886" y="1440"/>
            <a:chExt cx="960" cy="499"/>
          </a:xfrm>
        </p:grpSpPr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886" y="1440"/>
              <a:ext cx="960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000" b="1"/>
            </a:p>
          </p:txBody>
        </p:sp>
        <p:graphicFrame>
          <p:nvGraphicFramePr>
            <p:cNvPr id="2088" name="Object 40"/>
            <p:cNvGraphicFramePr>
              <a:graphicFrameLocks noChangeAspect="1"/>
            </p:cNvGraphicFramePr>
            <p:nvPr/>
          </p:nvGraphicFramePr>
          <p:xfrm>
            <a:off x="960" y="1527"/>
            <a:ext cx="768" cy="362"/>
          </p:xfrm>
          <a:graphic>
            <a:graphicData uri="http://schemas.openxmlformats.org/presentationml/2006/ole">
              <p:oleObj spid="_x0000_s83978" name="Equation" r:id="rId3" imgW="622080" imgH="291960" progId="Equation.3">
                <p:embed/>
              </p:oleObj>
            </a:graphicData>
          </a:graphic>
        </p:graphicFrame>
      </p:grpSp>
      <p:graphicFrame>
        <p:nvGraphicFramePr>
          <p:cNvPr id="2091" name="Object 43"/>
          <p:cNvGraphicFramePr>
            <a:graphicFrameLocks noChangeAspect="1"/>
          </p:cNvGraphicFramePr>
          <p:nvPr/>
        </p:nvGraphicFramePr>
        <p:xfrm>
          <a:off x="107504" y="4915545"/>
          <a:ext cx="1270000" cy="381000"/>
        </p:xfrm>
        <a:graphic>
          <a:graphicData uri="http://schemas.openxmlformats.org/presentationml/2006/ole">
            <p:oleObj spid="_x0000_s83970" name="Equation" r:id="rId4" imgW="634680" imgH="190440" progId="Equation.3">
              <p:embed/>
            </p:oleObj>
          </a:graphicData>
        </a:graphic>
      </p:graphicFrame>
      <p:graphicFrame>
        <p:nvGraphicFramePr>
          <p:cNvPr id="2092" name="Object 44"/>
          <p:cNvGraphicFramePr>
            <a:graphicFrameLocks noChangeAspect="1"/>
          </p:cNvGraphicFramePr>
          <p:nvPr/>
        </p:nvGraphicFramePr>
        <p:xfrm>
          <a:off x="2239517" y="4953645"/>
          <a:ext cx="990600" cy="338138"/>
        </p:xfrm>
        <a:graphic>
          <a:graphicData uri="http://schemas.openxmlformats.org/presentationml/2006/ole">
            <p:oleObj spid="_x0000_s83971" name="Equation" r:id="rId5" imgW="520560" imgH="177480" progId="Equation.3">
              <p:embed/>
            </p:oleObj>
          </a:graphicData>
        </a:graphic>
      </p:graphicFrame>
      <p:graphicFrame>
        <p:nvGraphicFramePr>
          <p:cNvPr id="2093" name="Object 45"/>
          <p:cNvGraphicFramePr>
            <a:graphicFrameLocks noChangeAspect="1"/>
          </p:cNvGraphicFramePr>
          <p:nvPr/>
        </p:nvGraphicFramePr>
        <p:xfrm>
          <a:off x="1487042" y="4953645"/>
          <a:ext cx="762000" cy="344488"/>
        </p:xfrm>
        <a:graphic>
          <a:graphicData uri="http://schemas.openxmlformats.org/presentationml/2006/ole">
            <p:oleObj spid="_x0000_s83972" name="Equation" r:id="rId6" imgW="393480" imgH="177480" progId="Equation.3">
              <p:embed/>
            </p:oleObj>
          </a:graphicData>
        </a:graphic>
      </p:graphicFrame>
      <p:graphicFrame>
        <p:nvGraphicFramePr>
          <p:cNvPr id="2094" name="Object 46"/>
          <p:cNvGraphicFramePr>
            <a:graphicFrameLocks noChangeAspect="1"/>
          </p:cNvGraphicFramePr>
          <p:nvPr/>
        </p:nvGraphicFramePr>
        <p:xfrm>
          <a:off x="3277742" y="4953645"/>
          <a:ext cx="893762" cy="338138"/>
        </p:xfrm>
        <a:graphic>
          <a:graphicData uri="http://schemas.openxmlformats.org/presentationml/2006/ole">
            <p:oleObj spid="_x0000_s83973" name="Equation" r:id="rId7" imgW="469800" imgH="177480" progId="Equation.3">
              <p:embed/>
            </p:oleObj>
          </a:graphicData>
        </a:graphic>
      </p:graphicFrame>
      <p:sp>
        <p:nvSpPr>
          <p:cNvPr id="2097" name="Freeform 49"/>
          <p:cNvSpPr>
            <a:spLocks/>
          </p:cNvSpPr>
          <p:nvPr/>
        </p:nvSpPr>
        <p:spPr bwMode="auto">
          <a:xfrm>
            <a:off x="1199704" y="4048770"/>
            <a:ext cx="1143000" cy="942975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48" y="240"/>
              </a:cxn>
              <a:cxn ang="0">
                <a:pos x="336" y="384"/>
              </a:cxn>
              <a:cxn ang="0">
                <a:pos x="432" y="576"/>
              </a:cxn>
            </a:cxnLst>
            <a:rect l="0" t="0" r="r" b="b"/>
            <a:pathLst>
              <a:path w="432" h="576">
                <a:moveTo>
                  <a:pt x="48" y="0"/>
                </a:moveTo>
                <a:cubicBezTo>
                  <a:pt x="24" y="88"/>
                  <a:pt x="0" y="176"/>
                  <a:pt x="48" y="240"/>
                </a:cubicBezTo>
                <a:cubicBezTo>
                  <a:pt x="96" y="304"/>
                  <a:pt x="272" y="328"/>
                  <a:pt x="336" y="384"/>
                </a:cubicBezTo>
                <a:cubicBezTo>
                  <a:pt x="400" y="440"/>
                  <a:pt x="416" y="508"/>
                  <a:pt x="432" y="576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1248917" y="5296545"/>
            <a:ext cx="762000" cy="457200"/>
            <a:chOff x="1728" y="3648"/>
            <a:chExt cx="480" cy="288"/>
          </a:xfrm>
        </p:grpSpPr>
        <p:sp>
          <p:nvSpPr>
            <p:cNvPr id="2099" name="AutoShape 51"/>
            <p:cNvSpPr>
              <a:spLocks noChangeArrowheads="1"/>
            </p:cNvSpPr>
            <p:nvPr/>
          </p:nvSpPr>
          <p:spPr bwMode="auto">
            <a:xfrm>
              <a:off x="1728" y="3648"/>
              <a:ext cx="480" cy="288"/>
            </a:xfrm>
            <a:prstGeom prst="upArrowCallout">
              <a:avLst>
                <a:gd name="adj1" fmla="val 41667"/>
                <a:gd name="adj2" fmla="val 41667"/>
                <a:gd name="adj3" fmla="val 16667"/>
                <a:gd name="adj4" fmla="val 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/>
            </a:p>
          </p:txBody>
        </p:sp>
        <p:graphicFrame>
          <p:nvGraphicFramePr>
            <p:cNvPr id="2098" name="Object 50"/>
            <p:cNvGraphicFramePr>
              <a:graphicFrameLocks noChangeAspect="1"/>
            </p:cNvGraphicFramePr>
            <p:nvPr/>
          </p:nvGraphicFramePr>
          <p:xfrm>
            <a:off x="1776" y="3744"/>
            <a:ext cx="384" cy="192"/>
          </p:xfrm>
          <a:graphic>
            <a:graphicData uri="http://schemas.openxmlformats.org/presentationml/2006/ole">
              <p:oleObj spid="_x0000_s83977" name="Equation" r:id="rId8" imgW="431640" imgH="215640" progId="Equation.3">
                <p:embed/>
              </p:oleObj>
            </a:graphicData>
          </a:graphic>
        </p:graphicFrame>
      </p:grpSp>
      <p:sp>
        <p:nvSpPr>
          <p:cNvPr id="2101" name="AutoShape 53"/>
          <p:cNvSpPr>
            <a:spLocks noChangeArrowheads="1"/>
          </p:cNvSpPr>
          <p:nvPr/>
        </p:nvSpPr>
        <p:spPr bwMode="auto">
          <a:xfrm rot="-24696888">
            <a:off x="3782567" y="4390082"/>
            <a:ext cx="1066800" cy="288925"/>
          </a:xfrm>
          <a:prstGeom prst="rightArrow">
            <a:avLst>
              <a:gd name="adj1" fmla="val 50000"/>
              <a:gd name="adj2" fmla="val 9230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3163243" y="1521297"/>
            <a:ext cx="31181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done by a gas on a piston</a:t>
            </a:r>
          </a:p>
        </p:txBody>
      </p:sp>
      <p:sp>
        <p:nvSpPr>
          <p:cNvPr id="2104" name="Oval 56"/>
          <p:cNvSpPr>
            <a:spLocks noChangeArrowheads="1"/>
          </p:cNvSpPr>
          <p:nvPr/>
        </p:nvSpPr>
        <p:spPr bwMode="auto">
          <a:xfrm rot="-2632602">
            <a:off x="267643" y="1560984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5" name="Text Box 57"/>
          <p:cNvSpPr txBox="1">
            <a:spLocks noChangeArrowheads="1"/>
          </p:cNvSpPr>
          <p:nvPr/>
        </p:nvSpPr>
        <p:spPr bwMode="auto">
          <a:xfrm>
            <a:off x="5371654" y="3010545"/>
            <a:ext cx="3676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Work done by a fluid as it expands</a:t>
            </a:r>
          </a:p>
          <a:p>
            <a:r>
              <a:rPr lang="en-US" sz="1800"/>
              <a:t>from V</a:t>
            </a:r>
            <a:r>
              <a:rPr lang="en-US" sz="1800" baseline="-25000"/>
              <a:t>0 </a:t>
            </a:r>
            <a:r>
              <a:rPr lang="en-US" sz="1800"/>
              <a:t>to V</a:t>
            </a:r>
            <a:r>
              <a:rPr lang="en-US" sz="1800" baseline="-25000"/>
              <a:t>f</a:t>
            </a:r>
            <a:endParaRPr lang="en-US" sz="1800"/>
          </a:p>
        </p:txBody>
      </p:sp>
      <p:sp>
        <p:nvSpPr>
          <p:cNvPr id="2106" name="Oval 58"/>
          <p:cNvSpPr>
            <a:spLocks noChangeArrowheads="1"/>
          </p:cNvSpPr>
          <p:nvPr/>
        </p:nvSpPr>
        <p:spPr bwMode="auto">
          <a:xfrm rot="-2632602">
            <a:off x="5085904" y="3086745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5390704" y="3772545"/>
            <a:ext cx="1828800" cy="990600"/>
            <a:chOff x="3408" y="2832"/>
            <a:chExt cx="1152" cy="624"/>
          </a:xfrm>
        </p:grpSpPr>
        <p:sp>
          <p:nvSpPr>
            <p:cNvPr id="2108" name="Rectangle 60"/>
            <p:cNvSpPr>
              <a:spLocks noChangeArrowheads="1"/>
            </p:cNvSpPr>
            <p:nvPr/>
          </p:nvSpPr>
          <p:spPr bwMode="auto">
            <a:xfrm>
              <a:off x="3408" y="2832"/>
              <a:ext cx="115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1"/>
            </a:p>
          </p:txBody>
        </p:sp>
        <p:graphicFrame>
          <p:nvGraphicFramePr>
            <p:cNvPr id="2107" name="Object 59"/>
            <p:cNvGraphicFramePr>
              <a:graphicFrameLocks noChangeAspect="1"/>
            </p:cNvGraphicFramePr>
            <p:nvPr/>
          </p:nvGraphicFramePr>
          <p:xfrm>
            <a:off x="3456" y="2832"/>
            <a:ext cx="1050" cy="597"/>
          </p:xfrm>
          <a:graphic>
            <a:graphicData uri="http://schemas.openxmlformats.org/presentationml/2006/ole">
              <p:oleObj spid="_x0000_s83976" name="Equation" r:id="rId9" imgW="850680" imgH="482400" progId="Equation.3">
                <p:embed/>
              </p:oleObj>
            </a:graphicData>
          </a:graphic>
        </p:graphicFrame>
      </p:grpSp>
      <p:sp>
        <p:nvSpPr>
          <p:cNvPr id="2117" name="Line 69"/>
          <p:cNvSpPr>
            <a:spLocks noChangeShapeType="1"/>
          </p:cNvSpPr>
          <p:nvPr/>
        </p:nvSpPr>
        <p:spPr bwMode="auto">
          <a:xfrm flipH="1">
            <a:off x="2925317" y="5220345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2696717" y="5372745"/>
            <a:ext cx="673100" cy="990600"/>
            <a:chOff x="1440" y="3696"/>
            <a:chExt cx="424" cy="624"/>
          </a:xfrm>
        </p:grpSpPr>
        <p:grpSp>
          <p:nvGrpSpPr>
            <p:cNvPr id="11" name="Group 67"/>
            <p:cNvGrpSpPr>
              <a:grpSpLocks/>
            </p:cNvGrpSpPr>
            <p:nvPr/>
          </p:nvGrpSpPr>
          <p:grpSpPr bwMode="auto">
            <a:xfrm>
              <a:off x="1440" y="3696"/>
              <a:ext cx="384" cy="624"/>
              <a:chOff x="1680" y="3696"/>
              <a:chExt cx="384" cy="624"/>
            </a:xfrm>
          </p:grpSpPr>
          <p:sp>
            <p:nvSpPr>
              <p:cNvPr id="2112" name="AutoShape 64"/>
              <p:cNvSpPr>
                <a:spLocks noChangeArrowheads="1"/>
              </p:cNvSpPr>
              <p:nvPr/>
            </p:nvSpPr>
            <p:spPr bwMode="auto">
              <a:xfrm rot="5400000">
                <a:off x="1656" y="3720"/>
                <a:ext cx="432" cy="384"/>
              </a:xfrm>
              <a:prstGeom prst="can">
                <a:avLst>
                  <a:gd name="adj" fmla="val 35935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113" name="Oval 65"/>
              <p:cNvSpPr>
                <a:spLocks noChangeArrowheads="1"/>
              </p:cNvSpPr>
              <p:nvPr/>
            </p:nvSpPr>
            <p:spPr bwMode="auto">
              <a:xfrm>
                <a:off x="1920" y="3696"/>
                <a:ext cx="144" cy="432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114" name="Text Box 66"/>
              <p:cNvSpPr txBox="1">
                <a:spLocks noChangeArrowheads="1"/>
              </p:cNvSpPr>
              <p:nvPr/>
            </p:nvSpPr>
            <p:spPr bwMode="auto">
              <a:xfrm>
                <a:off x="1728" y="4089"/>
                <a:ext cx="27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ym typeface="Symbol" pitchFamily="18" charset="2"/>
                  </a:rPr>
                  <a:t>x</a:t>
                </a:r>
              </a:p>
            </p:txBody>
          </p:sp>
        </p:grpSp>
        <p:sp>
          <p:nvSpPr>
            <p:cNvPr id="2119" name="Text Box 71"/>
            <p:cNvSpPr txBox="1">
              <a:spLocks noChangeArrowheads="1"/>
            </p:cNvSpPr>
            <p:nvPr/>
          </p:nvSpPr>
          <p:spPr bwMode="auto">
            <a:xfrm>
              <a:off x="1652" y="3827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A</a:t>
              </a:r>
            </a:p>
          </p:txBody>
        </p:sp>
      </p:grpSp>
      <p:graphicFrame>
        <p:nvGraphicFramePr>
          <p:cNvPr id="2121" name="Object 73"/>
          <p:cNvGraphicFramePr>
            <a:graphicFrameLocks noChangeAspect="1"/>
          </p:cNvGraphicFramePr>
          <p:nvPr/>
        </p:nvGraphicFramePr>
        <p:xfrm>
          <a:off x="5056560" y="5067945"/>
          <a:ext cx="820738" cy="339725"/>
        </p:xfrm>
        <a:graphic>
          <a:graphicData uri="http://schemas.openxmlformats.org/presentationml/2006/ole">
            <p:oleObj spid="_x0000_s83974" name="Equation" r:id="rId10" imgW="368280" imgH="152280" progId="Equation.3">
              <p:embed/>
            </p:oleObj>
          </a:graphicData>
        </a:graphic>
      </p:graphicFrame>
      <p:sp>
        <p:nvSpPr>
          <p:cNvPr id="2122" name="AutoShape 74"/>
          <p:cNvSpPr>
            <a:spLocks noChangeArrowheads="1"/>
          </p:cNvSpPr>
          <p:nvPr/>
        </p:nvSpPr>
        <p:spPr bwMode="auto">
          <a:xfrm>
            <a:off x="5894760" y="5144145"/>
            <a:ext cx="381000" cy="228600"/>
          </a:xfrm>
          <a:prstGeom prst="rightArrow">
            <a:avLst>
              <a:gd name="adj1" fmla="val 25000"/>
              <a:gd name="adj2" fmla="val 458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23" name="Text Box 75"/>
          <p:cNvSpPr txBox="1">
            <a:spLocks noChangeArrowheads="1"/>
          </p:cNvSpPr>
          <p:nvPr/>
        </p:nvSpPr>
        <p:spPr bwMode="auto">
          <a:xfrm>
            <a:off x="6412285" y="5036195"/>
            <a:ext cx="2783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/>
              <a:t>Work done by </a:t>
            </a:r>
            <a:r>
              <a:rPr lang="en-US" sz="1800" dirty="0"/>
              <a:t>the system</a:t>
            </a:r>
          </a:p>
        </p:txBody>
      </p:sp>
      <p:graphicFrame>
        <p:nvGraphicFramePr>
          <p:cNvPr id="2124" name="Object 76"/>
          <p:cNvGraphicFramePr>
            <a:graphicFrameLocks noChangeAspect="1"/>
          </p:cNvGraphicFramePr>
          <p:nvPr/>
        </p:nvGraphicFramePr>
        <p:xfrm>
          <a:off x="5056560" y="5566420"/>
          <a:ext cx="820738" cy="339725"/>
        </p:xfrm>
        <a:graphic>
          <a:graphicData uri="http://schemas.openxmlformats.org/presentationml/2006/ole">
            <p:oleObj spid="_x0000_s83975" name="Equation" r:id="rId11" imgW="368280" imgH="152280" progId="Equation.3">
              <p:embed/>
            </p:oleObj>
          </a:graphicData>
        </a:graphic>
      </p:graphicFrame>
      <p:sp>
        <p:nvSpPr>
          <p:cNvPr id="2125" name="AutoShape 77"/>
          <p:cNvSpPr>
            <a:spLocks noChangeArrowheads="1"/>
          </p:cNvSpPr>
          <p:nvPr/>
        </p:nvSpPr>
        <p:spPr bwMode="auto">
          <a:xfrm>
            <a:off x="5894760" y="5642620"/>
            <a:ext cx="381000" cy="228600"/>
          </a:xfrm>
          <a:prstGeom prst="rightArrow">
            <a:avLst>
              <a:gd name="adj1" fmla="val 25000"/>
              <a:gd name="adj2" fmla="val 458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6412285" y="5550545"/>
            <a:ext cx="27965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/>
              <a:t>Work done on </a:t>
            </a:r>
            <a:r>
              <a:rPr lang="en-US" sz="1800" dirty="0"/>
              <a:t>the system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3746369" y="6093296"/>
            <a:ext cx="5455340" cy="646331"/>
            <a:chOff x="3746369" y="6093296"/>
            <a:chExt cx="5455340" cy="646331"/>
          </a:xfrm>
        </p:grpSpPr>
        <p:sp>
          <p:nvSpPr>
            <p:cNvPr id="62" name="TextBox 61"/>
            <p:cNvSpPr txBox="1"/>
            <p:nvPr/>
          </p:nvSpPr>
          <p:spPr>
            <a:xfrm>
              <a:off x="3746369" y="6093296"/>
              <a:ext cx="54553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Note: </a:t>
              </a:r>
              <a:r>
                <a:rPr lang="en-US" sz="1600" dirty="0" smtClean="0">
                  <a:latin typeface="+mj-lt"/>
                </a:rPr>
                <a:t>sign convention for W varies for various textbooks,</a:t>
              </a:r>
            </a:p>
            <a:p>
              <a:r>
                <a:rPr lang="en-US" sz="1600" dirty="0" smtClean="0">
                  <a:latin typeface="+mj-lt"/>
                </a:rPr>
                <a:t>             however,                    ,holds always</a:t>
              </a:r>
            </a:p>
          </p:txBody>
        </p:sp>
        <p:graphicFrame>
          <p:nvGraphicFramePr>
            <p:cNvPr id="63" name="Object 62"/>
            <p:cNvGraphicFramePr>
              <a:graphicFrameLocks noChangeAspect="1"/>
            </p:cNvGraphicFramePr>
            <p:nvPr/>
          </p:nvGraphicFramePr>
          <p:xfrm>
            <a:off x="5436096" y="6491436"/>
            <a:ext cx="1041400" cy="203200"/>
          </p:xfrm>
          <a:graphic>
            <a:graphicData uri="http://schemas.openxmlformats.org/presentationml/2006/ole">
              <p:oleObj spid="_x0000_s83979" name="Equation" r:id="rId12" imgW="1041120" imgH="20304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05 1.11111E-6 " pathEditMode="relative" ptsTypes="AA">
                                      <p:cBhvr>
                                        <p:cTn id="7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5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500"/>
                            </p:stCondLst>
                            <p:childTnLst>
                              <p:par>
                                <p:cTn id="1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000"/>
                            </p:stCondLst>
                            <p:childTnLst>
                              <p:par>
                                <p:cTn id="1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00"/>
                            </p:stCondLst>
                            <p:childTnLst>
                              <p:par>
                                <p:cTn id="1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7" grpId="0"/>
      <p:bldP spid="2096" grpId="0" animBg="1"/>
      <p:bldP spid="2056" grpId="0" animBg="1"/>
      <p:bldP spid="2057" grpId="0"/>
      <p:bldP spid="2066" grpId="0"/>
      <p:bldP spid="2074" grpId="0" animBg="1"/>
      <p:bldP spid="2075" grpId="0" animBg="1"/>
      <p:bldP spid="2076" grpId="0"/>
      <p:bldP spid="2077" grpId="0"/>
      <p:bldP spid="2078" grpId="0"/>
      <p:bldP spid="2079" grpId="0" animBg="1"/>
      <p:bldP spid="2079" grpId="1" animBg="1"/>
      <p:bldP spid="2083" grpId="0"/>
      <p:bldP spid="2084" grpId="0" animBg="1"/>
      <p:bldP spid="2086" grpId="0" animBg="1"/>
      <p:bldP spid="2097" grpId="0" animBg="1"/>
      <p:bldP spid="2101" grpId="0" animBg="1"/>
      <p:bldP spid="2103" grpId="0"/>
      <p:bldP spid="2104" grpId="0" animBg="1"/>
      <p:bldP spid="2105" grpId="0"/>
      <p:bldP spid="2106" grpId="0" animBg="1"/>
      <p:bldP spid="2117" grpId="0" animBg="1"/>
      <p:bldP spid="2122" grpId="0" animBg="1"/>
      <p:bldP spid="2123" grpId="0"/>
      <p:bldP spid="2125" grpId="0" animBg="1"/>
      <p:bldP spid="21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80" name="Text Box 40"/>
          <p:cNvSpPr txBox="1">
            <a:spLocks noChangeArrowheads="1"/>
          </p:cNvSpPr>
          <p:nvPr/>
        </p:nvSpPr>
        <p:spPr bwMode="auto">
          <a:xfrm>
            <a:off x="5272088" y="4810125"/>
            <a:ext cx="268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and not a state function</a:t>
            </a:r>
            <a:r>
              <a:rPr lang="en-US"/>
              <a:t> </a:t>
            </a:r>
          </a:p>
        </p:txBody>
      </p:sp>
      <p:sp>
        <p:nvSpPr>
          <p:cNvPr id="35875" name="Text Box 35"/>
          <p:cNvSpPr txBox="1">
            <a:spLocks noChangeArrowheads="1"/>
          </p:cNvSpPr>
          <p:nvPr/>
        </p:nvSpPr>
        <p:spPr bwMode="auto">
          <a:xfrm>
            <a:off x="1311275" y="5032375"/>
            <a:ext cx="327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Heat is not part of the systems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276600" y="333375"/>
            <a:ext cx="230505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Heat</a:t>
            </a:r>
          </a:p>
        </p:txBody>
      </p:sp>
      <p:pic>
        <p:nvPicPr>
          <p:cNvPr id="35847" name="Picture 7" descr="warn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0038" y="5373688"/>
            <a:ext cx="1223962" cy="1077912"/>
          </a:xfrm>
          <a:prstGeom prst="rect">
            <a:avLst/>
          </a:prstGeom>
          <a:noFill/>
        </p:spPr>
      </p:pic>
      <p:pic>
        <p:nvPicPr>
          <p:cNvPr id="35849" name="Picture 9" descr="halloween2003MummyAniDanceBlkEdi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5373688"/>
            <a:ext cx="1295400" cy="1127125"/>
          </a:xfrm>
          <a:prstGeom prst="rect">
            <a:avLst/>
          </a:prstGeom>
          <a:noFill/>
        </p:spPr>
      </p:pic>
      <p:pic>
        <p:nvPicPr>
          <p:cNvPr id="35851" name="Picture 11" descr="warni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9725" y="6497638"/>
            <a:ext cx="1438275" cy="360362"/>
          </a:xfrm>
          <a:prstGeom prst="rect">
            <a:avLst/>
          </a:prstGeom>
          <a:noFill/>
        </p:spPr>
      </p:pic>
      <p:graphicFrame>
        <p:nvGraphicFramePr>
          <p:cNvPr id="35857" name="Object 17"/>
          <p:cNvGraphicFramePr>
            <a:graphicFrameLocks noChangeAspect="1"/>
          </p:cNvGraphicFramePr>
          <p:nvPr/>
        </p:nvGraphicFramePr>
        <p:xfrm>
          <a:off x="1978025" y="908050"/>
          <a:ext cx="561975" cy="1714500"/>
        </p:xfrm>
        <a:graphic>
          <a:graphicData uri="http://schemas.openxmlformats.org/presentationml/2006/ole">
            <p:oleObj spid="_x0000_s35857" name="Photo Editor Photo" r:id="rId6" imgW="561905" imgH="1714739" progId="">
              <p:embed/>
            </p:oleObj>
          </a:graphicData>
        </a:graphic>
      </p:graphicFrame>
      <p:sp>
        <p:nvSpPr>
          <p:cNvPr id="35853" name="AutoShape 13"/>
          <p:cNvSpPr>
            <a:spLocks noChangeArrowheads="1"/>
          </p:cNvSpPr>
          <p:nvPr/>
        </p:nvSpPr>
        <p:spPr bwMode="auto">
          <a:xfrm>
            <a:off x="1258888" y="2563813"/>
            <a:ext cx="2160587" cy="1008062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bg1"/>
                </a:solidFill>
              </a:rPr>
              <a:t>System </a:t>
            </a:r>
            <a:r>
              <a:rPr lang="en-US" sz="1800" b="1">
                <a:solidFill>
                  <a:schemeClr val="bg1"/>
                </a:solidFill>
                <a:sym typeface="Symbol" pitchFamily="18" charset="2"/>
              </a:rPr>
              <a:t></a:t>
            </a:r>
            <a:r>
              <a:rPr lang="en-US" sz="1800" b="1" baseline="-25000">
                <a:solidFill>
                  <a:schemeClr val="bg1"/>
                </a:solidFill>
                <a:sym typeface="Symbol" pitchFamily="18" charset="2"/>
              </a:rPr>
              <a:t>1</a:t>
            </a:r>
            <a:r>
              <a:rPr lang="en-US" sz="180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35858" name="Object 18"/>
          <p:cNvGraphicFramePr>
            <a:graphicFrameLocks noChangeAspect="1"/>
          </p:cNvGraphicFramePr>
          <p:nvPr/>
        </p:nvGraphicFramePr>
        <p:xfrm>
          <a:off x="6156325" y="863600"/>
          <a:ext cx="561975" cy="1714500"/>
        </p:xfrm>
        <a:graphic>
          <a:graphicData uri="http://schemas.openxmlformats.org/presentationml/2006/ole">
            <p:oleObj spid="_x0000_s35858" name="Photo Editor Photo" r:id="rId7" imgW="561905" imgH="1714739" progId="">
              <p:embed/>
            </p:oleObj>
          </a:graphicData>
        </a:graphic>
      </p:graphicFrame>
      <p:sp>
        <p:nvSpPr>
          <p:cNvPr id="35855" name="AutoShape 15"/>
          <p:cNvSpPr>
            <a:spLocks noChangeArrowheads="1"/>
          </p:cNvSpPr>
          <p:nvPr/>
        </p:nvSpPr>
        <p:spPr bwMode="auto">
          <a:xfrm>
            <a:off x="5364163" y="2498725"/>
            <a:ext cx="2160587" cy="10080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bg1"/>
                </a:solidFill>
              </a:rPr>
              <a:t>System </a:t>
            </a:r>
            <a:r>
              <a:rPr lang="en-US" sz="1800" b="1">
                <a:solidFill>
                  <a:schemeClr val="bg1"/>
                </a:solidFill>
                <a:sym typeface="Symbol" pitchFamily="18" charset="2"/>
              </a:rPr>
              <a:t></a:t>
            </a:r>
            <a:r>
              <a:rPr lang="en-US" sz="1800" b="1" baseline="-25000">
                <a:solidFill>
                  <a:schemeClr val="bg1"/>
                </a:solidFill>
                <a:sym typeface="Symbol" pitchFamily="18" charset="2"/>
              </a:rPr>
              <a:t>2</a:t>
            </a:r>
            <a:r>
              <a:rPr lang="en-US" sz="18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6346825" y="903288"/>
            <a:ext cx="142875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2700338" y="1412875"/>
            <a:ext cx="6334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4140200" y="1412875"/>
            <a:ext cx="481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/>
              <a:t>&gt;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5307013" y="1412875"/>
            <a:ext cx="6334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3419475" y="2924175"/>
            <a:ext cx="1944688" cy="2889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9" name="AutoShape 29"/>
          <p:cNvSpPr>
            <a:spLocks noChangeArrowheads="1"/>
          </p:cNvSpPr>
          <p:nvPr/>
        </p:nvSpPr>
        <p:spPr bwMode="auto">
          <a:xfrm>
            <a:off x="3781425" y="2974975"/>
            <a:ext cx="1295400" cy="2159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3492500" y="3500438"/>
            <a:ext cx="201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Heat Q flows from</a:t>
            </a:r>
          </a:p>
        </p:txBody>
      </p: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3503613" y="3717925"/>
            <a:ext cx="1698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ym typeface="Symbol" pitchFamily="18" charset="2"/>
              </a:rPr>
              <a:t></a:t>
            </a:r>
            <a:r>
              <a:rPr lang="en-US" sz="2400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z="1800">
                <a:sym typeface="Symbol" pitchFamily="18" charset="2"/>
              </a:rPr>
              <a:t>to</a:t>
            </a:r>
            <a:r>
              <a:rPr lang="en-US">
                <a:sym typeface="Symbol" pitchFamily="18" charset="2"/>
              </a:rPr>
              <a:t> </a:t>
            </a:r>
            <a:r>
              <a:rPr lang="en-US" sz="3200">
                <a:sym typeface="Symbol" pitchFamily="18" charset="2"/>
              </a:rPr>
              <a:t></a:t>
            </a:r>
            <a:r>
              <a:rPr lang="en-US" sz="2400" baseline="-25000">
                <a:sym typeface="Symbol" pitchFamily="18" charset="2"/>
              </a:rPr>
              <a:t>2</a:t>
            </a:r>
            <a:endParaRPr lang="en-US" sz="2400">
              <a:sym typeface="Symbol" pitchFamily="18" charset="2"/>
            </a:endParaRPr>
          </a:p>
        </p:txBody>
      </p:sp>
      <p:sp>
        <p:nvSpPr>
          <p:cNvPr id="35872" name="Oval 32"/>
          <p:cNvSpPr>
            <a:spLocks noChangeArrowheads="1"/>
          </p:cNvSpPr>
          <p:nvPr/>
        </p:nvSpPr>
        <p:spPr bwMode="auto">
          <a:xfrm rot="-2632602">
            <a:off x="250825" y="4575175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539750" y="4525963"/>
            <a:ext cx="8507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Heat is an energy transferred from one system to another because of temperature difference</a:t>
            </a:r>
          </a:p>
        </p:txBody>
      </p:sp>
      <p:sp>
        <p:nvSpPr>
          <p:cNvPr id="35874" name="AutoShape 34"/>
          <p:cNvSpPr>
            <a:spLocks noChangeArrowheads="1"/>
          </p:cNvSpPr>
          <p:nvPr/>
        </p:nvSpPr>
        <p:spPr bwMode="auto">
          <a:xfrm>
            <a:off x="755650" y="5084763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4500563" y="4868863"/>
            <a:ext cx="7191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ym typeface="Symbol" pitchFamily="18" charset="2"/>
              </a:rPr>
              <a:t></a:t>
            </a:r>
            <a:r>
              <a:rPr lang="en-US" sz="2400" baseline="-25000">
                <a:sym typeface="Symbol" pitchFamily="18" charset="2"/>
              </a:rPr>
              <a:t>1/2</a:t>
            </a:r>
            <a:endParaRPr lang="en-US" sz="2400">
              <a:sym typeface="Symbol" pitchFamily="18" charset="2"/>
            </a:endParaRPr>
          </a:p>
        </p:txBody>
      </p:sp>
      <p:sp>
        <p:nvSpPr>
          <p:cNvPr id="35877" name="Line 37"/>
          <p:cNvSpPr>
            <a:spLocks noChangeShapeType="1"/>
          </p:cNvSpPr>
          <p:nvPr/>
        </p:nvSpPr>
        <p:spPr bwMode="auto">
          <a:xfrm>
            <a:off x="2162175" y="5362575"/>
            <a:ext cx="3603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1743075" y="56800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/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1403350" y="5661025"/>
            <a:ext cx="6653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Do not confuse heat with the internal energy of a system  </a:t>
            </a:r>
          </a:p>
        </p:txBody>
      </p:sp>
      <p:sp>
        <p:nvSpPr>
          <p:cNvPr id="35881" name="Line 41"/>
          <p:cNvSpPr>
            <a:spLocks noChangeShapeType="1"/>
          </p:cNvSpPr>
          <p:nvPr/>
        </p:nvSpPr>
        <p:spPr bwMode="auto">
          <a:xfrm>
            <a:off x="5795963" y="5362575"/>
            <a:ext cx="3603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44444E-6 L 0.00174 0.05325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5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58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5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8" dur="250" autoRev="1" fill="hold"/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9" dur="250" autoRev="1" fill="hold"/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0" dur="250" autoRev="1" fill="hold"/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750"/>
                            </p:stCondLst>
                            <p:childTnLst>
                              <p:par>
                                <p:cTn id="132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3" dur="250" autoRev="1" fill="hold"/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" dur="250" autoRev="1" fill="hold"/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5" dur="250" autoRev="1" fill="hold"/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8" dur="500" fill="hold"/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0" grpId="0"/>
      <p:bldP spid="35875" grpId="0"/>
      <p:bldP spid="35844" grpId="0" animBg="1"/>
      <p:bldP spid="35853" grpId="0" animBg="1"/>
      <p:bldP spid="35855" grpId="0" animBg="1"/>
      <p:bldP spid="35859" grpId="0" animBg="1"/>
      <p:bldP spid="35859" grpId="1" animBg="1"/>
      <p:bldP spid="35860" grpId="0"/>
      <p:bldP spid="35865" grpId="0"/>
      <p:bldP spid="35867" grpId="0"/>
      <p:bldP spid="35868" grpId="0" animBg="1"/>
      <p:bldP spid="35869" grpId="0" animBg="1"/>
      <p:bldP spid="35870" grpId="0"/>
      <p:bldP spid="35871" grpId="0"/>
      <p:bldP spid="35872" grpId="0" animBg="1"/>
      <p:bldP spid="35873" grpId="0"/>
      <p:bldP spid="35874" grpId="0" animBg="1"/>
      <p:bldP spid="35876" grpId="0"/>
      <p:bldP spid="35877" grpId="0" animBg="1"/>
      <p:bldP spid="35879" grpId="0" build="allAtOnce"/>
      <p:bldP spid="358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900113" y="1196975"/>
            <a:ext cx="6840537" cy="720725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1404938" y="1341438"/>
            <a:ext cx="5876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/>
              <a:t>Heat Q is measured with respect to the system</a:t>
            </a:r>
            <a:r>
              <a:rPr lang="en-US" sz="2000"/>
              <a:t> </a:t>
            </a:r>
          </a:p>
        </p:txBody>
      </p:sp>
      <p:grpSp>
        <p:nvGrpSpPr>
          <p:cNvPr id="37899" name="Group 11"/>
          <p:cNvGrpSpPr>
            <a:grpSpLocks/>
          </p:cNvGrpSpPr>
          <p:nvPr/>
        </p:nvGrpSpPr>
        <p:grpSpPr bwMode="auto">
          <a:xfrm>
            <a:off x="3132138" y="188913"/>
            <a:ext cx="2952750" cy="647700"/>
            <a:chOff x="1610" y="119"/>
            <a:chExt cx="1860" cy="408"/>
          </a:xfrm>
        </p:grpSpPr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1610" y="119"/>
              <a:ext cx="1860" cy="408"/>
            </a:xfrm>
            <a:prstGeom prst="rect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8" name="Text Box 10"/>
            <p:cNvSpPr txBox="1">
              <a:spLocks noChangeArrowheads="1"/>
            </p:cNvSpPr>
            <p:nvPr/>
          </p:nvSpPr>
          <p:spPr bwMode="auto">
            <a:xfrm>
              <a:off x="1740" y="156"/>
              <a:ext cx="1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bg1"/>
                  </a:solidFill>
                </a:rPr>
                <a:t>Sign Convention</a:t>
              </a:r>
            </a:p>
          </p:txBody>
        </p:sp>
      </p:grpSp>
      <p:sp>
        <p:nvSpPr>
          <p:cNvPr id="37900" name="AutoShape 12"/>
          <p:cNvSpPr>
            <a:spLocks noChangeArrowheads="1"/>
          </p:cNvSpPr>
          <p:nvPr/>
        </p:nvSpPr>
        <p:spPr bwMode="auto">
          <a:xfrm>
            <a:off x="1619250" y="2282825"/>
            <a:ext cx="2160588" cy="10080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bg1"/>
                </a:solidFill>
              </a:rPr>
              <a:t>System</a:t>
            </a:r>
            <a:r>
              <a:rPr lang="en-US" sz="18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7901" name="AutoShape 13"/>
          <p:cNvSpPr>
            <a:spLocks noChangeArrowheads="1"/>
          </p:cNvSpPr>
          <p:nvPr/>
        </p:nvSpPr>
        <p:spPr bwMode="auto">
          <a:xfrm rot="10800000">
            <a:off x="3806825" y="2659063"/>
            <a:ext cx="1295400" cy="2159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4140200" y="2282825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Q&gt;0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5127625" y="2278063"/>
            <a:ext cx="3017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Heat flow into the system</a:t>
            </a:r>
          </a:p>
        </p:txBody>
      </p:sp>
      <p:sp>
        <p:nvSpPr>
          <p:cNvPr id="37904" name="AutoShape 16"/>
          <p:cNvSpPr>
            <a:spLocks noChangeArrowheads="1"/>
          </p:cNvSpPr>
          <p:nvPr/>
        </p:nvSpPr>
        <p:spPr bwMode="auto">
          <a:xfrm>
            <a:off x="1619250" y="4365625"/>
            <a:ext cx="2160588" cy="10080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bg1"/>
                </a:solidFill>
              </a:rPr>
              <a:t>System</a:t>
            </a:r>
            <a:r>
              <a:rPr lang="en-US" sz="18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7905" name="AutoShape 17"/>
          <p:cNvSpPr>
            <a:spLocks noChangeArrowheads="1"/>
          </p:cNvSpPr>
          <p:nvPr/>
        </p:nvSpPr>
        <p:spPr bwMode="auto">
          <a:xfrm>
            <a:off x="3813175" y="4797425"/>
            <a:ext cx="1295400" cy="2159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4140200" y="4411663"/>
            <a:ext cx="76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Q&lt;0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5146675" y="4365625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Heat flow out of the system</a:t>
            </a:r>
          </a:p>
        </p:txBody>
      </p:sp>
      <p:pic>
        <p:nvPicPr>
          <p:cNvPr id="37908" name="Picture 20" descr="Container heate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278063"/>
            <a:ext cx="863600" cy="1150937"/>
          </a:xfrm>
          <a:prstGeom prst="rect">
            <a:avLst/>
          </a:prstGeom>
          <a:noFill/>
        </p:spPr>
      </p:pic>
      <p:sp>
        <p:nvSpPr>
          <p:cNvPr id="37911" name="AutoShape 23"/>
          <p:cNvSpPr>
            <a:spLocks noChangeArrowheads="1"/>
          </p:cNvSpPr>
          <p:nvPr/>
        </p:nvSpPr>
        <p:spPr bwMode="auto">
          <a:xfrm rot="16200000">
            <a:off x="736600" y="3087688"/>
            <a:ext cx="288925" cy="107950"/>
          </a:xfrm>
          <a:prstGeom prst="rightArrow">
            <a:avLst>
              <a:gd name="adj1" fmla="val 50000"/>
              <a:gd name="adj2" fmla="val 6691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 rot="16200000">
            <a:off x="781050" y="3022601"/>
            <a:ext cx="574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bg1"/>
                </a:solidFill>
              </a:rPr>
              <a:t>Q&gt;0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3" grpId="0" animBg="1"/>
      <p:bldP spid="37895" grpId="0"/>
      <p:bldP spid="37900" grpId="0" animBg="1"/>
      <p:bldP spid="37901" grpId="0" animBg="1"/>
      <p:bldP spid="37902" grpId="0"/>
      <p:bldP spid="37903" grpId="0"/>
      <p:bldP spid="37904" grpId="0" animBg="1"/>
      <p:bldP spid="37905" grpId="0" animBg="1"/>
      <p:bldP spid="37906" grpId="0"/>
      <p:bldP spid="37907" grpId="0"/>
      <p:bldP spid="37911" grpId="0" animBg="1"/>
      <p:bldP spid="379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1479550" y="3048000"/>
            <a:ext cx="7391400" cy="16764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Comic Sans MS" pitchFamily="66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58813" y="914400"/>
            <a:ext cx="69076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1</a:t>
            </a:r>
            <a:r>
              <a:rPr lang="en-US" sz="1600" baseline="30000">
                <a:latin typeface="Comic Sans MS" pitchFamily="66" charset="0"/>
              </a:rPr>
              <a:t>st</a:t>
            </a:r>
            <a:r>
              <a:rPr lang="en-US" sz="1600">
                <a:latin typeface="Comic Sans MS" pitchFamily="66" charset="0"/>
              </a:rPr>
              <a:t> and 2</a:t>
            </a:r>
            <a:r>
              <a:rPr lang="en-US" sz="1600" baseline="30000">
                <a:latin typeface="Comic Sans MS" pitchFamily="66" charset="0"/>
              </a:rPr>
              <a:t>nd</a:t>
            </a:r>
            <a:r>
              <a:rPr lang="en-US" sz="1600">
                <a:latin typeface="Comic Sans MS" pitchFamily="66" charset="0"/>
              </a:rPr>
              <a:t> laws are fundamental unifying principles of thermodynamics</a:t>
            </a:r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 rot="-2632602">
            <a:off x="304800" y="96520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04800" y="1219200"/>
            <a:ext cx="4195763" cy="1905000"/>
            <a:chOff x="192" y="1056"/>
            <a:chExt cx="2643" cy="1200"/>
          </a:xfrm>
        </p:grpSpPr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>
              <a:off x="192" y="1056"/>
              <a:ext cx="720" cy="1200"/>
            </a:xfrm>
            <a:prstGeom prst="upArrowCallout">
              <a:avLst>
                <a:gd name="adj1" fmla="val 25000"/>
                <a:gd name="adj2" fmla="val 25000"/>
                <a:gd name="adj3" fmla="val 27778"/>
                <a:gd name="adj4" fmla="val 43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192" y="1632"/>
              <a:ext cx="2643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</p:grpSp>
      <p:sp>
        <p:nvSpPr>
          <p:cNvPr id="2062" name="Oval 14"/>
          <p:cNvSpPr>
            <a:spLocks noChangeArrowheads="1"/>
          </p:cNvSpPr>
          <p:nvPr/>
        </p:nvSpPr>
        <p:spPr bwMode="auto">
          <a:xfrm rot="-2632602">
            <a:off x="438150" y="2497936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742950" y="2442374"/>
            <a:ext cx="40046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Internal energy, U, </a:t>
            </a:r>
            <a:r>
              <a:rPr lang="en-US" sz="1600" dirty="0">
                <a:latin typeface="Comic Sans MS" pitchFamily="66" charset="0"/>
              </a:rPr>
              <a:t>is </a:t>
            </a:r>
            <a:r>
              <a:rPr lang="en-US" sz="1600" dirty="0" smtClean="0">
                <a:latin typeface="Comic Sans MS" pitchFamily="66" charset="0"/>
              </a:rPr>
              <a:t>a state function 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064" name="Oval 16"/>
          <p:cNvSpPr>
            <a:spLocks noChangeArrowheads="1"/>
          </p:cNvSpPr>
          <p:nvPr/>
        </p:nvSpPr>
        <p:spPr bwMode="auto">
          <a:xfrm rot="-2632602">
            <a:off x="439738" y="2803525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754063" y="2747963"/>
            <a:ext cx="34371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Heat is a form of energy transfer</a:t>
            </a: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1371600" y="1182688"/>
            <a:ext cx="533400" cy="838200"/>
          </a:xfrm>
          <a:prstGeom prst="upArrow">
            <a:avLst>
              <a:gd name="adj1" fmla="val 50000"/>
              <a:gd name="adj2" fmla="val 392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1447800" y="1563688"/>
            <a:ext cx="3733800" cy="457200"/>
            <a:chOff x="912" y="1200"/>
            <a:chExt cx="2352" cy="288"/>
          </a:xfrm>
        </p:grpSpPr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953" y="1200"/>
              <a:ext cx="2311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912" y="1234"/>
              <a:ext cx="227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Restrictions on the energy transfer</a:t>
              </a:r>
            </a:p>
          </p:txBody>
        </p:sp>
      </p:grp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1644650" y="3276600"/>
            <a:ext cx="37914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latin typeface="Comic Sans MS" pitchFamily="66" charset="0"/>
              </a:rPr>
              <a:t>Kelvin statement of the second law: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2057400" y="76200"/>
            <a:ext cx="5181600" cy="576263"/>
            <a:chOff x="1056" y="288"/>
            <a:chExt cx="3264" cy="363"/>
          </a:xfrm>
        </p:grpSpPr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1056" y="288"/>
              <a:ext cx="3264" cy="3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1109" y="320"/>
              <a:ext cx="310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Comic Sans MS" pitchFamily="66" charset="0"/>
                </a:rPr>
                <a:t>Second Law of Thermodynamics</a:t>
              </a:r>
              <a:endParaRPr lang="de-DE" sz="2400" b="1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1676400" y="3581400"/>
            <a:ext cx="4509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There is no process whose </a:t>
            </a:r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only</a:t>
            </a:r>
            <a:r>
              <a:rPr lang="en-US" sz="1600">
                <a:latin typeface="Comic Sans MS" pitchFamily="66" charset="0"/>
              </a:rPr>
              <a:t> effect is to </a:t>
            </a:r>
          </a:p>
          <a:p>
            <a:r>
              <a:rPr lang="en-US" sz="1600">
                <a:latin typeface="Comic Sans MS" pitchFamily="66" charset="0"/>
              </a:rPr>
              <a:t>accept heat from a single heat reservoir and </a:t>
            </a:r>
          </a:p>
          <a:p>
            <a:r>
              <a:rPr lang="en-US" sz="1600">
                <a:latin typeface="Comic Sans MS" pitchFamily="66" charset="0"/>
              </a:rPr>
              <a:t>transform it </a:t>
            </a:r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entirely</a:t>
            </a:r>
            <a:r>
              <a:rPr lang="en-US" sz="1600">
                <a:latin typeface="Comic Sans MS" pitchFamily="66" charset="0"/>
              </a:rPr>
              <a:t> into work.</a:t>
            </a:r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1479550" y="4876800"/>
            <a:ext cx="7391400" cy="1752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600">
              <a:latin typeface="Comic Sans MS" pitchFamily="66" charset="0"/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1670050" y="5105400"/>
            <a:ext cx="39982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latin typeface="Comic Sans MS" pitchFamily="66" charset="0"/>
              </a:rPr>
              <a:t>Clausius statement of the second law: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1600200" y="5486400"/>
            <a:ext cx="55611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There is no process whose </a:t>
            </a:r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only</a:t>
            </a:r>
            <a:r>
              <a:rPr lang="en-US" sz="1600">
                <a:latin typeface="Comic Sans MS" pitchFamily="66" charset="0"/>
              </a:rPr>
              <a:t> effect is  to accept heat</a:t>
            </a:r>
          </a:p>
          <a:p>
            <a:r>
              <a:rPr lang="en-US" sz="1600">
                <a:latin typeface="Comic Sans MS" pitchFamily="66" charset="0"/>
              </a:rPr>
              <a:t> from a colder reservoir and transfer it to a hotter one.</a:t>
            </a:r>
          </a:p>
        </p:txBody>
      </p:sp>
      <p:graphicFrame>
        <p:nvGraphicFramePr>
          <p:cNvPr id="2088" name="Object 40"/>
          <p:cNvGraphicFramePr>
            <a:graphicFrameLocks noChangeAspect="1"/>
          </p:cNvGraphicFramePr>
          <p:nvPr/>
        </p:nvGraphicFramePr>
        <p:xfrm>
          <a:off x="7275513" y="4854575"/>
          <a:ext cx="1463675" cy="1752600"/>
        </p:xfrm>
        <a:graphic>
          <a:graphicData uri="http://schemas.openxmlformats.org/presentationml/2006/ole">
            <p:oleObj spid="_x0000_s89090" name="Photo Editor Photo" r:id="rId5" imgW="1838095" imgH="2200582" progId="">
              <p:embed/>
            </p:oleObj>
          </a:graphicData>
        </a:graphic>
      </p:graphicFrame>
      <p:graphicFrame>
        <p:nvGraphicFramePr>
          <p:cNvPr id="2091" name="Object 43"/>
          <p:cNvGraphicFramePr>
            <a:graphicFrameLocks noChangeAspect="1"/>
          </p:cNvGraphicFramePr>
          <p:nvPr/>
        </p:nvGraphicFramePr>
        <p:xfrm>
          <a:off x="6781800" y="3200400"/>
          <a:ext cx="1628775" cy="1352550"/>
        </p:xfrm>
        <a:graphic>
          <a:graphicData uri="http://schemas.openxmlformats.org/presentationml/2006/ole">
            <p:oleObj spid="_x0000_s89091" name="Photo Editor Photo" r:id="rId6" imgW="1628571" imgH="1352381" progId="">
              <p:embed/>
            </p:oleObj>
          </a:graphicData>
        </a:graphic>
      </p:graphicFrame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0" y="3308350"/>
            <a:ext cx="2970213" cy="1785938"/>
            <a:chOff x="0" y="2084"/>
            <a:chExt cx="1871" cy="1125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2084"/>
              <a:ext cx="1118" cy="1125"/>
              <a:chOff x="0" y="2084"/>
              <a:chExt cx="1118" cy="1125"/>
            </a:xfrm>
          </p:grpSpPr>
          <p:pic>
            <p:nvPicPr>
              <p:cNvPr id="2084" name="Picture 36" descr="kelvin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44" y="2084"/>
                <a:ext cx="637" cy="816"/>
              </a:xfrm>
              <a:prstGeom prst="rect">
                <a:avLst/>
              </a:prstGeom>
              <a:noFill/>
            </p:spPr>
          </p:pic>
          <p:sp>
            <p:nvSpPr>
              <p:cNvPr id="2085" name="Rectangle 37"/>
              <p:cNvSpPr>
                <a:spLocks noChangeArrowheads="1"/>
              </p:cNvSpPr>
              <p:nvPr/>
            </p:nvSpPr>
            <p:spPr bwMode="auto">
              <a:xfrm>
                <a:off x="0" y="2879"/>
                <a:ext cx="1118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1400" dirty="0">
                    <a:latin typeface="Comic Sans MS" pitchFamily="66" charset="0"/>
                  </a:rPr>
                  <a:t>Lord </a:t>
                </a:r>
                <a:r>
                  <a:rPr lang="en-US" sz="1400" dirty="0">
                    <a:latin typeface="Comic Sans MS" pitchFamily="66" charset="0"/>
                    <a:hlinkClick r:id="rId8"/>
                  </a:rPr>
                  <a:t>Kelvin </a:t>
                </a:r>
                <a:endParaRPr lang="en-US" sz="1400" dirty="0" smtClean="0">
                  <a:latin typeface="Comic Sans MS" pitchFamily="66" charset="0"/>
                </a:endParaRPr>
              </a:p>
              <a:p>
                <a:r>
                  <a:rPr lang="en-US" sz="1400" dirty="0" smtClean="0">
                    <a:latin typeface="Comic Sans MS" pitchFamily="66" charset="0"/>
                  </a:rPr>
                  <a:t>(</a:t>
                </a:r>
                <a:r>
                  <a:rPr lang="en-US" sz="1400" dirty="0">
                    <a:latin typeface="Comic Sans MS" pitchFamily="66" charset="0"/>
                  </a:rPr>
                  <a:t>William Thomson) </a:t>
                </a:r>
              </a:p>
            </p:txBody>
          </p:sp>
        </p:grp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1111" y="2931"/>
              <a:ext cx="76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(1824-1907)</a:t>
              </a: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0" y="5029200"/>
            <a:ext cx="2276476" cy="1860550"/>
            <a:chOff x="0" y="3168"/>
            <a:chExt cx="1434" cy="1172"/>
          </a:xfrm>
        </p:grpSpPr>
        <p:grpSp>
          <p:nvGrpSpPr>
            <p:cNvPr id="8" name="Group 45"/>
            <p:cNvGrpSpPr>
              <a:grpSpLocks/>
            </p:cNvGrpSpPr>
            <p:nvPr/>
          </p:nvGrpSpPr>
          <p:grpSpPr bwMode="auto">
            <a:xfrm>
              <a:off x="39" y="3168"/>
              <a:ext cx="943" cy="1029"/>
              <a:chOff x="39" y="3168"/>
              <a:chExt cx="943" cy="1029"/>
            </a:xfrm>
          </p:grpSpPr>
          <p:pic>
            <p:nvPicPr>
              <p:cNvPr id="2082" name="Picture 34" descr="clausius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144" y="3168"/>
                <a:ext cx="614" cy="864"/>
              </a:xfrm>
              <a:prstGeom prst="rect">
                <a:avLst/>
              </a:prstGeom>
              <a:noFill/>
            </p:spPr>
          </p:pic>
          <p:sp>
            <p:nvSpPr>
              <p:cNvPr id="2086" name="Rectangle 38"/>
              <p:cNvSpPr>
                <a:spLocks noChangeArrowheads="1"/>
              </p:cNvSpPr>
              <p:nvPr/>
            </p:nvSpPr>
            <p:spPr bwMode="auto">
              <a:xfrm>
                <a:off x="39" y="4003"/>
                <a:ext cx="943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r>
                  <a:rPr lang="en-US" sz="1400" dirty="0">
                    <a:latin typeface="Comic Sans MS" pitchFamily="66" charset="0"/>
                  </a:rPr>
                  <a:t>Rudolf </a:t>
                </a:r>
                <a:r>
                  <a:rPr lang="en-US" sz="1400" dirty="0" err="1">
                    <a:latin typeface="Comic Sans MS" pitchFamily="66" charset="0"/>
                    <a:hlinkClick r:id="rId10"/>
                  </a:rPr>
                  <a:t>Clausius</a:t>
                </a:r>
                <a:r>
                  <a:rPr lang="en-US" sz="1400" dirty="0">
                    <a:latin typeface="Comic Sans MS" pitchFamily="66" charset="0"/>
                  </a:rPr>
                  <a:t> </a:t>
                </a:r>
              </a:p>
            </p:txBody>
          </p:sp>
        </p:grp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0" y="4127"/>
              <a:ext cx="143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>
                  <a:latin typeface="Comic Sans MS" pitchFamily="66" charset="0"/>
                </a:rPr>
                <a:t>(2.1.1822 -24.8.1888) </a:t>
              </a:r>
            </a:p>
          </p:txBody>
        </p:sp>
      </p:grpSp>
      <p:grpSp>
        <p:nvGrpSpPr>
          <p:cNvPr id="9" name="Group 57"/>
          <p:cNvGrpSpPr>
            <a:grpSpLocks/>
          </p:cNvGrpSpPr>
          <p:nvPr/>
        </p:nvGrpSpPr>
        <p:grpSpPr bwMode="auto">
          <a:xfrm>
            <a:off x="4343400" y="4038600"/>
            <a:ext cx="4572000" cy="1447800"/>
            <a:chOff x="2736" y="2544"/>
            <a:chExt cx="2880" cy="912"/>
          </a:xfrm>
        </p:grpSpPr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2736" y="2880"/>
              <a:ext cx="288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grpSp>
          <p:nvGrpSpPr>
            <p:cNvPr id="10" name="Group 56"/>
            <p:cNvGrpSpPr>
              <a:grpSpLocks/>
            </p:cNvGrpSpPr>
            <p:nvPr/>
          </p:nvGrpSpPr>
          <p:grpSpPr bwMode="auto">
            <a:xfrm>
              <a:off x="2832" y="2544"/>
              <a:ext cx="2638" cy="912"/>
              <a:chOff x="2832" y="2544"/>
              <a:chExt cx="2638" cy="912"/>
            </a:xfrm>
          </p:grpSpPr>
          <p:sp>
            <p:nvSpPr>
              <p:cNvPr id="2098" name="Text Box 50"/>
              <p:cNvSpPr txBox="1">
                <a:spLocks noChangeArrowheads="1"/>
              </p:cNvSpPr>
              <p:nvPr/>
            </p:nvSpPr>
            <p:spPr bwMode="auto">
              <a:xfrm>
                <a:off x="2832" y="2880"/>
                <a:ext cx="263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latin typeface="Comic Sans MS" pitchFamily="66" charset="0"/>
                  </a:rPr>
                  <a:t>Hypothetical devices violating the 2</a:t>
                </a:r>
                <a:r>
                  <a:rPr lang="en-US" sz="1600" baseline="30000">
                    <a:latin typeface="Comic Sans MS" pitchFamily="66" charset="0"/>
                  </a:rPr>
                  <a:t>nd</a:t>
                </a:r>
                <a:r>
                  <a:rPr lang="en-US" sz="1600">
                    <a:latin typeface="Comic Sans MS" pitchFamily="66" charset="0"/>
                  </a:rPr>
                  <a:t> Law</a:t>
                </a:r>
              </a:p>
            </p:txBody>
          </p:sp>
          <p:sp>
            <p:nvSpPr>
              <p:cNvPr id="2102" name="AutoShape 54"/>
              <p:cNvSpPr>
                <a:spLocks noChangeArrowheads="1"/>
              </p:cNvSpPr>
              <p:nvPr/>
            </p:nvSpPr>
            <p:spPr bwMode="auto">
              <a:xfrm flipV="1">
                <a:off x="4080" y="3120"/>
                <a:ext cx="432" cy="336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Comic Sans MS" pitchFamily="66" charset="0"/>
                </a:endParaRPr>
              </a:p>
            </p:txBody>
          </p:sp>
          <p:sp>
            <p:nvSpPr>
              <p:cNvPr id="2103" name="AutoShape 55"/>
              <p:cNvSpPr>
                <a:spLocks noChangeArrowheads="1"/>
              </p:cNvSpPr>
              <p:nvPr/>
            </p:nvSpPr>
            <p:spPr bwMode="auto">
              <a:xfrm>
                <a:off x="4080" y="2544"/>
                <a:ext cx="432" cy="336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>
                  <a:latin typeface="Comic Sans MS" pitchFamily="66" charset="0"/>
                </a:endParaRPr>
              </a:p>
            </p:txBody>
          </p:sp>
        </p:grpSp>
      </p:grpSp>
      <p:sp>
        <p:nvSpPr>
          <p:cNvPr id="42" name="Oval 14"/>
          <p:cNvSpPr>
            <a:spLocks noChangeArrowheads="1"/>
          </p:cNvSpPr>
          <p:nvPr/>
        </p:nvSpPr>
        <p:spPr bwMode="auto">
          <a:xfrm rot="-2632602">
            <a:off x="442850" y="2188418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47650" y="2132856"/>
            <a:ext cx="20906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mic Sans MS" pitchFamily="66" charset="0"/>
              </a:rPr>
              <a:t>Energy is conserved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6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6" grpId="0" animBg="1"/>
      <p:bldP spid="2056" grpId="0"/>
      <p:bldP spid="2057" grpId="0" animBg="1"/>
      <p:bldP spid="2062" grpId="0" animBg="1"/>
      <p:bldP spid="2063" grpId="0"/>
      <p:bldP spid="2064" grpId="0" animBg="1"/>
      <p:bldP spid="2065" grpId="0"/>
      <p:bldP spid="2067" grpId="0" animBg="1"/>
      <p:bldP spid="2067" grpId="1" animBg="1"/>
      <p:bldP spid="2072" grpId="0"/>
      <p:bldP spid="2077" grpId="0"/>
      <p:bldP spid="2078" grpId="0" animBg="1"/>
      <p:bldP spid="2079" grpId="0"/>
      <p:bldP spid="2080" grpId="0"/>
      <p:bldP spid="42" grpId="0" animBg="1"/>
      <p:bldP spid="43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4363</TotalTime>
  <Words>694</Words>
  <Application>Microsoft Office PowerPoint</Application>
  <PresentationFormat>On-screen Show (4:3)</PresentationFormat>
  <Paragraphs>158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Standarddesign</vt:lpstr>
      <vt:lpstr>Equation</vt:lpstr>
      <vt:lpstr>Bitmap Image</vt:lpstr>
      <vt:lpstr>Photo Editor Photo</vt:lpstr>
      <vt:lpstr>Graph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rdh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and Chemistry of Solids</dc:title>
  <dc:creator>ChB</dc:creator>
  <cp:lastModifiedBy>Christian Binek</cp:lastModifiedBy>
  <cp:revision>171</cp:revision>
  <dcterms:created xsi:type="dcterms:W3CDTF">2004-01-16T05:08:47Z</dcterms:created>
  <dcterms:modified xsi:type="dcterms:W3CDTF">2010-06-25T22:46:01Z</dcterms:modified>
</cp:coreProperties>
</file>