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68" r:id="rId4"/>
    <p:sldId id="269" r:id="rId5"/>
    <p:sldId id="270" r:id="rId6"/>
    <p:sldId id="271" r:id="rId7"/>
    <p:sldId id="272" r:id="rId8"/>
    <p:sldId id="273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DA311"/>
    <a:srgbClr val="4F81BD"/>
    <a:srgbClr val="FFFFFF"/>
    <a:srgbClr val="6E97C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9885" autoAdjust="0"/>
  </p:normalViewPr>
  <p:slideViewPr>
    <p:cSldViewPr>
      <p:cViewPr varScale="1">
        <p:scale>
          <a:sx n="113" d="100"/>
          <a:sy n="113" d="100"/>
        </p:scale>
        <p:origin x="91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8D2E4-6729-4C31-969A-30DA402E2B8A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0AAA2-84F9-4CC4-9C51-E6697EB33F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30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48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53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9CD1B-7DD7-4C39-9435-B90CFAE36F3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17.png"/><Relationship Id="rId3" Type="http://schemas.openxmlformats.org/officeDocument/2006/relationships/image" Target="../media/image13.png"/><Relationship Id="rId7" Type="http://schemas.openxmlformats.org/officeDocument/2006/relationships/image" Target="../media/image1.gif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3.gif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hyperlink" Target="http://en.wikipedia.org/wiki/Lev_Landau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17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12" Type="http://schemas.openxmlformats.org/officeDocument/2006/relationships/image" Target="../media/image51.png"/><Relationship Id="rId1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46.png"/><Relationship Id="rId11" Type="http://schemas.openxmlformats.org/officeDocument/2006/relationships/image" Target="../media/image1.gif"/><Relationship Id="rId5" Type="http://schemas.openxmlformats.org/officeDocument/2006/relationships/image" Target="../media/image45.png"/><Relationship Id="rId15" Type="http://schemas.openxmlformats.org/officeDocument/2006/relationships/image" Target="../media/image52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Relationship Id="rId1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image" Target="../media/image64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12" Type="http://schemas.openxmlformats.org/officeDocument/2006/relationships/image" Target="../media/image63.png"/><Relationship Id="rId2" Type="http://schemas.openxmlformats.org/officeDocument/2006/relationships/image" Target="../media/image53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5" Type="http://schemas.openxmlformats.org/officeDocument/2006/relationships/image" Target="../media/image56.png"/><Relationship Id="rId15" Type="http://schemas.openxmlformats.org/officeDocument/2006/relationships/image" Target="../media/image66.png"/><Relationship Id="rId10" Type="http://schemas.openxmlformats.org/officeDocument/2006/relationships/image" Target="../media/image61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Relationship Id="rId14" Type="http://schemas.openxmlformats.org/officeDocument/2006/relationships/image" Target="../media/image6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79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12" Type="http://schemas.openxmlformats.org/officeDocument/2006/relationships/image" Target="../media/image78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2.png"/><Relationship Id="rId11" Type="http://schemas.openxmlformats.org/officeDocument/2006/relationships/image" Target="../media/image77.png"/><Relationship Id="rId5" Type="http://schemas.openxmlformats.org/officeDocument/2006/relationships/image" Target="../media/image71.png"/><Relationship Id="rId15" Type="http://schemas.openxmlformats.org/officeDocument/2006/relationships/image" Target="../media/image81.png"/><Relationship Id="rId10" Type="http://schemas.openxmlformats.org/officeDocument/2006/relationships/image" Target="../media/image76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Relationship Id="rId14" Type="http://schemas.openxmlformats.org/officeDocument/2006/relationships/image" Target="../media/image8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7" Type="http://schemas.openxmlformats.org/officeDocument/2006/relationships/image" Target="../media/image21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6.png"/><Relationship Id="rId5" Type="http://schemas.openxmlformats.org/officeDocument/2006/relationships/image" Target="../media/image85.png"/><Relationship Id="rId4" Type="http://schemas.openxmlformats.org/officeDocument/2006/relationships/image" Target="../media/image8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00125"/>
          </a:xfrm>
          <a:prstGeom prst="rect">
            <a:avLst/>
          </a:prstGeom>
          <a:gradFill rotWithShape="0">
            <a:gsLst>
              <a:gs pos="0">
                <a:srgbClr val="182F76"/>
              </a:gs>
              <a:gs pos="50000">
                <a:srgbClr val="3366FF"/>
              </a:gs>
              <a:gs pos="100000">
                <a:srgbClr val="182F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   </a:t>
            </a:r>
            <a:b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endParaRPr lang="en-US" sz="800" b="1" kern="0" baseline="0" dirty="0" smtClean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endParaRPr lang="en-US" sz="800" b="1" kern="0" dirty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Comic Sans MS" pitchFamily="66" charset="0"/>
              </a:rPr>
              <a:t>Landau Theory </a:t>
            </a:r>
          </a:p>
          <a:p>
            <a:pPr algn="ctr">
              <a:defRPr/>
            </a:pPr>
            <a: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endParaRPr lang="en-US" i="1" kern="0" baseline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81" name="Text Box 8"/>
          <p:cNvSpPr txBox="1">
            <a:spLocks noChangeArrowheads="1"/>
          </p:cNvSpPr>
          <p:nvPr/>
        </p:nvSpPr>
        <p:spPr bwMode="auto">
          <a:xfrm>
            <a:off x="550652" y="1219200"/>
            <a:ext cx="851714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Before we consider Landau’s expansion of the Helmholtz free Energy, </a:t>
            </a:r>
            <a:r>
              <a:rPr lang="en-US" b="1" i="1" dirty="0" smtClean="0">
                <a:solidFill>
                  <a:schemeClr val="accent1"/>
                </a:solidFill>
                <a:latin typeface="Comic Sans MS" pitchFamily="66" charset="0"/>
              </a:rPr>
              <a:t>F</a:t>
            </a:r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, in terms of an order parameter, </a:t>
            </a:r>
          </a:p>
          <a:p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let’s consider </a:t>
            </a:r>
            <a:r>
              <a:rPr lang="en-US" b="1" i="1" dirty="0" smtClean="0">
                <a:solidFill>
                  <a:schemeClr val="accent1"/>
                </a:solidFill>
                <a:latin typeface="Comic Sans MS" pitchFamily="66" charset="0"/>
              </a:rPr>
              <a:t>F</a:t>
            </a:r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 derived from the mean-field Hamiltonian</a:t>
            </a:r>
            <a:endParaRPr lang="en-US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82" name="Oval 81"/>
          <p:cNvSpPr/>
          <p:nvPr/>
        </p:nvSpPr>
        <p:spPr>
          <a:xfrm>
            <a:off x="304800" y="12954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00681" y="4156297"/>
            <a:ext cx="2653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 </a:t>
            </a:r>
            <a:r>
              <a:rPr lang="en-US" dirty="0" err="1" smtClean="0">
                <a:latin typeface="Comic Sans MS" pitchFamily="66" charset="0"/>
              </a:rPr>
              <a:t>H</a:t>
            </a:r>
            <a:r>
              <a:rPr lang="en-US" baseline="-25000" dirty="0" err="1" smtClean="0">
                <a:latin typeface="Comic Sans MS" pitchFamily="66" charset="0"/>
              </a:rPr>
              <a:t>mf</a:t>
            </a:r>
            <a:r>
              <a:rPr lang="en-US" dirty="0" smtClean="0">
                <a:latin typeface="Comic Sans MS" pitchFamily="66" charset="0"/>
              </a:rPr>
              <a:t> we calculate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22" name="AutoShape 7"/>
          <p:cNvSpPr>
            <a:spLocks noChangeArrowheads="1"/>
          </p:cNvSpPr>
          <p:nvPr/>
        </p:nvSpPr>
        <p:spPr bwMode="auto">
          <a:xfrm>
            <a:off x="4713574" y="425912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537633" y="2134582"/>
                <a:ext cx="2351669" cy="806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𝑚𝑓</m:t>
                          </m:r>
                        </m:sub>
                      </m:sSub>
                      <m:r>
                        <a:rPr lang="en-US" sz="16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𝑚𝑓</m:t>
                          </m:r>
                        </m:sub>
                      </m:sSub>
                      <m:nary>
                        <m:naryPr>
                          <m:chr m:val="∑"/>
                          <m:limLoc m:val="undOvr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sz="16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633" y="2134582"/>
                <a:ext cx="2351669" cy="80631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56"/>
          <p:cNvCxnSpPr/>
          <p:nvPr/>
        </p:nvCxnSpPr>
        <p:spPr>
          <a:xfrm flipV="1">
            <a:off x="1506221" y="2702485"/>
            <a:ext cx="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152400" y="3100571"/>
            <a:ext cx="45239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We call the molecular field now, </a:t>
            </a:r>
            <a:r>
              <a:rPr lang="en-US" sz="1200" dirty="0" err="1" smtClean="0">
                <a:solidFill>
                  <a:srgbClr val="00B050"/>
                </a:solidFill>
                <a:latin typeface="Comic Sans MS" pitchFamily="66" charset="0"/>
              </a:rPr>
              <a:t>h</a:t>
            </a:r>
            <a:r>
              <a:rPr lang="en-US" sz="1200" baseline="-25000" dirty="0" err="1" smtClean="0">
                <a:solidFill>
                  <a:srgbClr val="00B050"/>
                </a:solidFill>
                <a:latin typeface="Comic Sans MS" pitchFamily="66" charset="0"/>
              </a:rPr>
              <a:t>mf</a:t>
            </a:r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, to avoid confusion with 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the order parameter introduced in Landau theory</a:t>
            </a:r>
            <a:endParaRPr lang="en-US" sz="1200" dirty="0">
              <a:solidFill>
                <a:srgbClr val="92D050"/>
              </a:solidFill>
              <a:latin typeface="Comic Sans MS" pitchFamily="66" charset="0"/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1506221" y="3083485"/>
            <a:ext cx="2971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889302" y="3883024"/>
                <a:ext cx="1579920" cy="803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𝑚𝑓</m:t>
                                  </m:r>
                                </m:sub>
                              </m:sSub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9302" y="3883024"/>
                <a:ext cx="1579920" cy="80323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245974" y="3858131"/>
                <a:ext cx="2590324" cy="9465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𝑚𝑓</m:t>
                                          </m:r>
                                        </m:sub>
                                      </m:s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5974" y="3858131"/>
                <a:ext cx="2590324" cy="94654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Rectangle 60"/>
          <p:cNvSpPr/>
          <p:nvPr/>
        </p:nvSpPr>
        <p:spPr>
          <a:xfrm>
            <a:off x="231224" y="4836600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For an </a:t>
            </a:r>
            <a:r>
              <a:rPr lang="en-US" dirty="0" err="1" smtClean="0">
                <a:latin typeface="Comic Sans MS" pitchFamily="66" charset="0"/>
              </a:rPr>
              <a:t>Ising</a:t>
            </a:r>
            <a:r>
              <a:rPr lang="en-US" dirty="0" smtClean="0">
                <a:latin typeface="Comic Sans MS" pitchFamily="66" charset="0"/>
              </a:rPr>
              <a:t> system with </a:t>
            </a:r>
            <a:endParaRPr lang="en-US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037078" y="4836600"/>
                <a:ext cx="96661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7078" y="4836600"/>
                <a:ext cx="966611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utoShape 7"/>
          <p:cNvSpPr>
            <a:spLocks noChangeArrowheads="1"/>
          </p:cNvSpPr>
          <p:nvPr/>
        </p:nvSpPr>
        <p:spPr bwMode="auto">
          <a:xfrm>
            <a:off x="349757" y="5548381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93686" y="5429604"/>
                <a:ext cx="2768643" cy="4661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sup>
                          </m:sSup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𝑚𝑓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686" y="5429604"/>
                <a:ext cx="2768643" cy="466153"/>
              </a:xfrm>
              <a:prstGeom prst="rect">
                <a:avLst/>
              </a:prstGeom>
              <a:blipFill rotWithShape="0">
                <a:blip r:embed="rId7"/>
                <a:stretch>
                  <a:fillRect b="-7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/>
          <p:cNvSpPr/>
          <p:nvPr/>
        </p:nvSpPr>
        <p:spPr>
          <a:xfrm>
            <a:off x="2971800" y="2353497"/>
            <a:ext cx="649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/>
              <p:cNvSpPr/>
              <p:nvPr/>
            </p:nvSpPr>
            <p:spPr>
              <a:xfrm>
                <a:off x="5818114" y="2134582"/>
                <a:ext cx="3189527" cy="7149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e>
                        <m:sup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nary>
                        <m:naryPr>
                          <m:chr m:val="∑"/>
                          <m:limLoc m:val="subSup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e>
                        <m:sup>
                          <m:r>
                            <a:rPr lang="en-US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zJ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114" y="2134582"/>
                <a:ext cx="3189527" cy="71493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Rectangle 64"/>
          <p:cNvSpPr/>
          <p:nvPr/>
        </p:nvSpPr>
        <p:spPr>
          <a:xfrm>
            <a:off x="5388349" y="2333659"/>
            <a:ext cx="559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and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>
              <a:xfrm>
                <a:off x="3601419" y="2328763"/>
                <a:ext cx="17949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mf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1419" y="2328763"/>
                <a:ext cx="1794979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Straight Arrow Connector 66"/>
          <p:cNvCxnSpPr/>
          <p:nvPr/>
        </p:nvCxnSpPr>
        <p:spPr>
          <a:xfrm flipV="1">
            <a:off x="7823199" y="2659021"/>
            <a:ext cx="0" cy="570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6908799" y="3229825"/>
            <a:ext cx="914400" cy="16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318815" y="2789705"/>
                <a:ext cx="1422441" cy="4401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srgbClr val="00B050"/>
                    </a:solidFill>
                  </a:rPr>
                  <a:t>2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𝑧𝐽</m:t>
                        </m:r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8815" y="2789705"/>
                <a:ext cx="1422441" cy="440120"/>
              </a:xfrm>
              <a:prstGeom prst="rect">
                <a:avLst/>
              </a:prstGeom>
              <a:blipFill rotWithShape="0">
                <a:blip r:embed="rId10"/>
                <a:stretch>
                  <a:fillRect l="-15880" t="-91667" b="-1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5257800" y="3151140"/>
                <a:ext cx="1474506" cy="4401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/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𝑧𝐽</m:t>
                        </m:r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𝑧𝑁𝐽</m:t>
                        </m:r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151140"/>
                <a:ext cx="1474506" cy="440120"/>
              </a:xfrm>
              <a:prstGeom prst="rect">
                <a:avLst/>
              </a:prstGeom>
              <a:blipFill rotWithShape="0">
                <a:blip r:embed="rId11"/>
                <a:stretch>
                  <a:fillRect l="-19502" t="-91667" b="-1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ight Brace 10"/>
          <p:cNvSpPr/>
          <p:nvPr/>
        </p:nvSpPr>
        <p:spPr>
          <a:xfrm>
            <a:off x="6684439" y="2900611"/>
            <a:ext cx="228600" cy="67772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Arrow Connector 73"/>
          <p:cNvCxnSpPr/>
          <p:nvPr/>
        </p:nvCxnSpPr>
        <p:spPr>
          <a:xfrm flipV="1">
            <a:off x="2987888" y="5895757"/>
            <a:ext cx="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1354666" y="6248400"/>
            <a:ext cx="1641626" cy="28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76"/>
              <p:cNvSpPr/>
              <p:nvPr/>
            </p:nvSpPr>
            <p:spPr>
              <a:xfrm>
                <a:off x="152400" y="6223410"/>
                <a:ext cx="3329629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dirty="0" smtClean="0">
                    <a:solidFill>
                      <a:srgbClr val="00B050"/>
                    </a:solidFill>
                    <a:latin typeface="Comic Sans MS" pitchFamily="66" charset="0"/>
                  </a:rPr>
                  <a:t>Note that </a:t>
                </a:r>
                <a:r>
                  <a:rPr lang="en-US" sz="1200" dirty="0" err="1" smtClean="0">
                    <a:solidFill>
                      <a:srgbClr val="00B050"/>
                    </a:solidFill>
                    <a:latin typeface="Comic Sans MS" pitchFamily="66" charset="0"/>
                  </a:rPr>
                  <a:t>h</a:t>
                </a:r>
                <a:r>
                  <a:rPr lang="en-US" sz="1200" baseline="-25000" dirty="0" err="1" smtClean="0">
                    <a:solidFill>
                      <a:srgbClr val="00B050"/>
                    </a:solidFill>
                    <a:latin typeface="Comic Sans MS" pitchFamily="66" charset="0"/>
                  </a:rPr>
                  <a:t>mf</a:t>
                </a:r>
                <a:r>
                  <a:rPr lang="en-US" sz="1200" dirty="0" smtClean="0">
                    <a:solidFill>
                      <a:srgbClr val="00B050"/>
                    </a:solidFill>
                    <a:latin typeface="Comic Sans MS" pitchFamily="66" charset="0"/>
                  </a:rPr>
                  <a:t> depends on magnetization/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sz="12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</m:oMath>
                </a14:m>
                <a:endParaRPr lang="en-US" sz="1200" dirty="0">
                  <a:solidFill>
                    <a:srgbClr val="92D05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7" name="Rectangle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6223410"/>
                <a:ext cx="3329629" cy="276999"/>
              </a:xfrm>
              <a:prstGeom prst="rect">
                <a:avLst/>
              </a:prstGeom>
              <a:blipFill rotWithShape="0">
                <a:blip r:embed="rId12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AutoShape 7"/>
          <p:cNvSpPr>
            <a:spLocks noChangeArrowheads="1"/>
          </p:cNvSpPr>
          <p:nvPr/>
        </p:nvSpPr>
        <p:spPr bwMode="auto">
          <a:xfrm>
            <a:off x="3901458" y="5548381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/>
              <p:cNvSpPr/>
              <p:nvPr/>
            </p:nvSpPr>
            <p:spPr>
              <a:xfrm>
                <a:off x="4343400" y="5455591"/>
                <a:ext cx="282276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𝑙𝑛𝑍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9" name="Rectangle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455591"/>
                <a:ext cx="2822760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343400" y="6014264"/>
                <a:ext cx="3837654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𝑁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e>
                        <m:sup>
                          <m:r>
                            <a:rPr lang="en-US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zJ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dirty="0"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en-US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cosh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𝛽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𝑚𝑓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6014264"/>
                <a:ext cx="3837654" cy="610936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2" grpId="0" animBg="1"/>
      <p:bldP spid="19" grpId="0"/>
      <p:bldP spid="122" grpId="0" animBg="1"/>
      <p:bldP spid="56" grpId="0"/>
      <p:bldP spid="58" grpId="0"/>
      <p:bldP spid="2" grpId="0"/>
      <p:bldP spid="60" grpId="0"/>
      <p:bldP spid="61" grpId="0"/>
      <p:bldP spid="3" grpId="0"/>
      <p:bldP spid="62" grpId="0" animBg="1"/>
      <p:bldP spid="4" grpId="0"/>
      <p:bldP spid="63" grpId="0"/>
      <p:bldP spid="64" grpId="0"/>
      <p:bldP spid="65" grpId="0"/>
      <p:bldP spid="66" grpId="0"/>
      <p:bldP spid="7" grpId="0"/>
      <p:bldP spid="71" grpId="0"/>
      <p:bldP spid="11" grpId="0" animBg="1"/>
      <p:bldP spid="77" grpId="0"/>
      <p:bldP spid="78" grpId="0" animBg="1"/>
      <p:bldP spid="7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680273" y="1820140"/>
            <a:ext cx="3962400" cy="79556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 Box 8"/>
          <p:cNvSpPr txBox="1">
            <a:spLocks noChangeArrowheads="1"/>
          </p:cNvSpPr>
          <p:nvPr/>
        </p:nvSpPr>
        <p:spPr bwMode="auto">
          <a:xfrm>
            <a:off x="609600" y="310634"/>
            <a:ext cx="518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For the simple case h=0 this yields</a:t>
            </a:r>
            <a:endParaRPr lang="en-US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135148" y="3810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694268" y="685800"/>
                <a:ext cx="3934410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𝑁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e>
                        <m:sup>
                          <m:r>
                            <a:rPr lang="en-US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zJ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dirty="0"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en-US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cosh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𝛽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𝑧𝐽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268" y="685800"/>
                <a:ext cx="3934410" cy="6109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635001" y="1879599"/>
                <a:ext cx="408688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𝑇𝑁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m:rPr>
                              <m:sty m:val="p"/>
                            </m:rPr>
                            <a:rPr lang="en-US" dirty="0"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lang="en-US" dirty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cosh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1" y="1879599"/>
                <a:ext cx="4086888" cy="71468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842933" y="1698331"/>
                <a:ext cx="4267200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B050"/>
                    </a:solidFill>
                    <a:latin typeface="Comic Sans MS" pitchFamily="66" charset="0"/>
                  </a:rPr>
                  <a:t>Generalized free energy:</a:t>
                </a:r>
              </a:p>
              <a:p>
                <a:r>
                  <a:rPr lang="en-US" sz="1600" dirty="0" smtClean="0">
                    <a:solidFill>
                      <a:srgbClr val="00B050"/>
                    </a:solidFill>
                    <a:latin typeface="Comic Sans MS" pitchFamily="66" charset="0"/>
                  </a:rPr>
                  <a:t>Approach constraint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sz="16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</m:oMath>
                </a14:m>
                <a:r>
                  <a:rPr lang="en-US" sz="1600" dirty="0" smtClean="0">
                    <a:solidFill>
                      <a:srgbClr val="00B050"/>
                    </a:solidFill>
                  </a:rPr>
                  <a:t> to values which are not necessarily the equilibrium values of system at temperature T and zero magnetic field.</a:t>
                </a:r>
                <a:endParaRPr lang="en-US" sz="1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933" y="1698331"/>
                <a:ext cx="4267200" cy="1077218"/>
              </a:xfrm>
              <a:prstGeom prst="rect">
                <a:avLst/>
              </a:prstGeom>
              <a:blipFill rotWithShape="0">
                <a:blip r:embed="rId5"/>
                <a:stretch>
                  <a:fillRect l="-714" t="-1136" b="-6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8"/>
              <p:cNvSpPr txBox="1">
                <a:spLocks noChangeArrowheads="1"/>
              </p:cNvSpPr>
              <p:nvPr/>
            </p:nvSpPr>
            <p:spPr bwMode="auto">
              <a:xfrm>
                <a:off x="626852" y="3212068"/>
                <a:ext cx="737414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b="1" dirty="0" smtClean="0">
                    <a:solidFill>
                      <a:schemeClr val="accent1"/>
                    </a:solidFill>
                    <a:latin typeface="Comic Sans MS" pitchFamily="66" charset="0"/>
                  </a:rPr>
                  <a:t>How do we find equilibrium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b="1" i="1" smtClean="0">
                            <a:solidFill>
                              <a:srgbClr val="6E97C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6E97C9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</m:d>
                  </m:oMath>
                </a14:m>
                <a:r>
                  <a:rPr lang="en-US" b="1" dirty="0" smtClean="0">
                    <a:solidFill>
                      <a:srgbClr val="6E97C9"/>
                    </a:solidFill>
                    <a:latin typeface="Comic Sans MS" pitchFamily="66" charset="0"/>
                  </a:rPr>
                  <a:t> from generalized free energy ?</a:t>
                </a:r>
                <a:endParaRPr lang="en-US" b="1" dirty="0">
                  <a:solidFill>
                    <a:srgbClr val="6E97C9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6852" y="3212068"/>
                <a:ext cx="7374148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744" t="-8197" b="-2623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Oval 30"/>
          <p:cNvSpPr/>
          <p:nvPr/>
        </p:nvSpPr>
        <p:spPr>
          <a:xfrm>
            <a:off x="152400" y="3282434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93467" y="3731057"/>
            <a:ext cx="38138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Minima of F for T&gt;T</a:t>
            </a:r>
            <a:r>
              <a:rPr lang="en-US" b="1" baseline="-25000" dirty="0" smtClean="0">
                <a:solidFill>
                  <a:schemeClr val="accent1"/>
                </a:solidFill>
                <a:latin typeface="Comic Sans MS" pitchFamily="66" charset="0"/>
              </a:rPr>
              <a:t>C</a:t>
            </a:r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 and T&lt;TC</a:t>
            </a:r>
            <a:endParaRPr lang="en-US" dirty="0"/>
          </a:p>
        </p:txBody>
      </p:sp>
      <p:sp>
        <p:nvSpPr>
          <p:cNvPr id="32" name="AutoShape 7"/>
          <p:cNvSpPr>
            <a:spLocks noChangeArrowheads="1"/>
          </p:cNvSpPr>
          <p:nvPr/>
        </p:nvSpPr>
        <p:spPr bwMode="auto">
          <a:xfrm>
            <a:off x="844735" y="3801423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66700" y="4356903"/>
            <a:ext cx="2815878" cy="2093342"/>
            <a:chOff x="729685" y="4394915"/>
            <a:chExt cx="3160808" cy="2350719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9685" y="4419600"/>
              <a:ext cx="3160808" cy="2089645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2337345" y="4394915"/>
              <a:ext cx="3241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chemeClr val="accent1"/>
                  </a:solidFill>
                  <a:latin typeface="Comic Sans MS" pitchFamily="66" charset="0"/>
                </a:rPr>
                <a:t>F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/>
                <p:cNvSpPr/>
                <p:nvPr/>
              </p:nvSpPr>
              <p:spPr>
                <a:xfrm>
                  <a:off x="3223996" y="6376302"/>
                  <a:ext cx="53495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⟨"/>
                            <m:endChr m:val="⟩"/>
                            <m:ctrlPr>
                              <a:rPr lang="en-US" b="1" i="1">
                                <a:solidFill>
                                  <a:srgbClr val="6E97C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solidFill>
                                  <a:srgbClr val="6E97C9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23996" y="6376302"/>
                  <a:ext cx="534954" cy="36933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b="-370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Rectangle 5"/>
            <p:cNvSpPr/>
            <p:nvPr/>
          </p:nvSpPr>
          <p:spPr>
            <a:xfrm>
              <a:off x="1108325" y="4489966"/>
              <a:ext cx="88197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accent1"/>
                  </a:solidFill>
                  <a:latin typeface="Comic Sans MS" pitchFamily="66" charset="0"/>
                </a:rPr>
                <a:t>T=3T</a:t>
              </a:r>
              <a:r>
                <a:rPr lang="en-US" b="1" baseline="-25000" dirty="0" smtClean="0">
                  <a:solidFill>
                    <a:schemeClr val="accent1"/>
                  </a:solidFill>
                  <a:latin typeface="Comic Sans MS" pitchFamily="66" charset="0"/>
                </a:rPr>
                <a:t>C</a:t>
              </a:r>
              <a:endParaRPr 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257191" y="4443566"/>
            <a:ext cx="2793525" cy="2025334"/>
            <a:chOff x="3257191" y="4443566"/>
            <a:chExt cx="2793525" cy="202533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7191" y="4488444"/>
              <a:ext cx="2770963" cy="1793429"/>
            </a:xfrm>
            <a:prstGeom prst="rect">
              <a:avLst/>
            </a:prstGeom>
          </p:spPr>
        </p:pic>
        <p:sp>
          <p:nvSpPr>
            <p:cNvPr id="34" name="Rectangle 33"/>
            <p:cNvSpPr/>
            <p:nvPr/>
          </p:nvSpPr>
          <p:spPr>
            <a:xfrm>
              <a:off x="4855384" y="4448848"/>
              <a:ext cx="316467" cy="3367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chemeClr val="accent1"/>
                  </a:solidFill>
                  <a:latin typeface="Comic Sans MS" pitchFamily="66" charset="0"/>
                </a:rPr>
                <a:t>F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Rectangle 34"/>
                <p:cNvSpPr/>
                <p:nvPr/>
              </p:nvSpPr>
              <p:spPr>
                <a:xfrm>
                  <a:off x="5528406" y="6132158"/>
                  <a:ext cx="522310" cy="33674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⟨"/>
                            <m:endChr m:val="⟩"/>
                            <m:ctrlPr>
                              <a:rPr lang="en-US" b="1" i="1">
                                <a:solidFill>
                                  <a:srgbClr val="6E97C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solidFill>
                                  <a:srgbClr val="6E97C9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5" name="Rectangle 3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28406" y="6132158"/>
                  <a:ext cx="522310" cy="336742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b="-18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6" name="Rectangle 35"/>
            <p:cNvSpPr/>
            <p:nvPr/>
          </p:nvSpPr>
          <p:spPr>
            <a:xfrm>
              <a:off x="3657600" y="4443566"/>
              <a:ext cx="74090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accent1"/>
                  </a:solidFill>
                  <a:latin typeface="Comic Sans MS" pitchFamily="66" charset="0"/>
                </a:rPr>
                <a:t>T=T</a:t>
              </a:r>
              <a:r>
                <a:rPr lang="en-US" b="1" baseline="-25000" dirty="0" smtClean="0">
                  <a:solidFill>
                    <a:schemeClr val="accent1"/>
                  </a:solidFill>
                  <a:latin typeface="Comic Sans MS" pitchFamily="66" charset="0"/>
                </a:rPr>
                <a:t>C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206541" y="4306953"/>
            <a:ext cx="2957886" cy="2143291"/>
            <a:chOff x="6206541" y="4306953"/>
            <a:chExt cx="2957886" cy="2143291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06541" y="4443566"/>
              <a:ext cx="2933700" cy="1817264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7776423" y="4306953"/>
              <a:ext cx="316467" cy="3367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chemeClr val="accent1"/>
                  </a:solidFill>
                  <a:latin typeface="Comic Sans MS" pitchFamily="66" charset="0"/>
                </a:rPr>
                <a:t>F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Rectangle 37"/>
                <p:cNvSpPr/>
                <p:nvPr/>
              </p:nvSpPr>
              <p:spPr>
                <a:xfrm>
                  <a:off x="8642117" y="6113502"/>
                  <a:ext cx="522310" cy="33674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⟨"/>
                            <m:endChr m:val="⟩"/>
                            <m:ctrlPr>
                              <a:rPr lang="en-US" b="1" i="1">
                                <a:solidFill>
                                  <a:srgbClr val="6E97C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solidFill>
                                  <a:srgbClr val="6E97C9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8" name="Rectangle 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42117" y="6113502"/>
                  <a:ext cx="522310" cy="336742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b="-18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9" name="Rectangle 38"/>
            <p:cNvSpPr/>
            <p:nvPr/>
          </p:nvSpPr>
          <p:spPr>
            <a:xfrm>
              <a:off x="6477000" y="4393617"/>
              <a:ext cx="106792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accent1"/>
                  </a:solidFill>
                  <a:latin typeface="Comic Sans MS" pitchFamily="66" charset="0"/>
                </a:rPr>
                <a:t>T=T</a:t>
              </a:r>
              <a:r>
                <a:rPr lang="en-US" b="1" baseline="-25000" dirty="0" smtClean="0">
                  <a:solidFill>
                    <a:schemeClr val="accent1"/>
                  </a:solidFill>
                  <a:latin typeface="Comic Sans MS" pitchFamily="66" charset="0"/>
                </a:rPr>
                <a:t>C </a:t>
              </a:r>
              <a:r>
                <a:rPr lang="en-US" b="1" dirty="0" smtClean="0">
                  <a:solidFill>
                    <a:schemeClr val="accent1"/>
                  </a:solidFill>
                  <a:latin typeface="Comic Sans MS" pitchFamily="66" charset="0"/>
                </a:rPr>
                <a:t>/2</a:t>
              </a:r>
              <a:endParaRPr lang="en-US" dirty="0"/>
            </a:p>
          </p:txBody>
        </p:sp>
      </p:grpSp>
      <p:sp>
        <p:nvSpPr>
          <p:cNvPr id="10" name="Oval 9"/>
          <p:cNvSpPr/>
          <p:nvPr/>
        </p:nvSpPr>
        <p:spPr>
          <a:xfrm>
            <a:off x="7631058" y="5621866"/>
            <a:ext cx="76200" cy="820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952253" y="6157704"/>
            <a:ext cx="76200" cy="8203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338749" y="6181575"/>
            <a:ext cx="79255" cy="79255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635011" y="6073874"/>
            <a:ext cx="79255" cy="792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7" grpId="0"/>
      <p:bldP spid="49" grpId="0" animBg="1"/>
      <p:bldP spid="24" grpId="0"/>
      <p:bldP spid="26" grpId="0"/>
      <p:bldP spid="29" grpId="0"/>
      <p:bldP spid="30" grpId="0"/>
      <p:bldP spid="31" grpId="0" animBg="1"/>
      <p:bldP spid="2" grpId="0"/>
      <p:bldP spid="32" grpId="0" animBg="1"/>
      <p:bldP spid="10" grpId="0" animBg="1"/>
      <p:bldP spid="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26"/>
          <p:cNvSpPr>
            <a:spLocks noChangeArrowheads="1"/>
          </p:cNvSpPr>
          <p:nvPr/>
        </p:nvSpPr>
        <p:spPr bwMode="auto">
          <a:xfrm>
            <a:off x="2209800" y="152400"/>
            <a:ext cx="4495800" cy="7286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362200" y="343007"/>
            <a:ext cx="441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</a:rPr>
              <a:t>Relation to Landau Theory</a:t>
            </a:r>
            <a:endParaRPr lang="en-US" sz="20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905470"/>
            <a:ext cx="838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  <a:hlinkClick r:id="rId2"/>
              </a:rPr>
              <a:t>Landau</a:t>
            </a:r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 introduced the concept of an order parameter </a:t>
            </a:r>
            <a:r>
              <a:rPr lang="el-GR" b="1" dirty="0" smtClean="0">
                <a:solidFill>
                  <a:schemeClr val="accent1"/>
                </a:solidFill>
                <a:latin typeface="Comic Sans MS" pitchFamily="66" charset="0"/>
              </a:rPr>
              <a:t>η</a:t>
            </a:r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 </a:t>
            </a:r>
          </a:p>
          <a:p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(</a:t>
            </a:r>
            <a:r>
              <a:rPr lang="en-US" sz="1400" b="1" dirty="0" smtClean="0">
                <a:solidFill>
                  <a:srgbClr val="00B050"/>
                </a:solidFill>
                <a:latin typeface="Comic Sans MS" pitchFamily="66" charset="0"/>
              </a:rPr>
              <a:t>e.g., magnetization for a ferromagnet, density difference for a liquid-vapor transition, …</a:t>
            </a:r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) with the properties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03534" y="1895565"/>
                <a:ext cx="6110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534" y="1895565"/>
                <a:ext cx="611065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9000" r="-9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717934" y="1849398"/>
            <a:ext cx="1098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f</a:t>
            </a:r>
            <a:r>
              <a:rPr lang="en-US" dirty="0" smtClean="0">
                <a:latin typeface="Comic Sans MS" pitchFamily="66" charset="0"/>
              </a:rPr>
              <a:t>or T&gt;T</a:t>
            </a:r>
            <a:r>
              <a:rPr lang="en-US" baseline="-25000" dirty="0" smtClean="0">
                <a:latin typeface="Comic Sans MS" pitchFamily="66" charset="0"/>
              </a:rPr>
              <a:t>C</a:t>
            </a:r>
            <a:endParaRPr lang="en-US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11200" y="2352765"/>
                <a:ext cx="795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00" y="2352765"/>
                <a:ext cx="795731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1717934" y="2352765"/>
            <a:ext cx="1098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f</a:t>
            </a:r>
            <a:r>
              <a:rPr lang="en-US" dirty="0" smtClean="0">
                <a:latin typeface="Comic Sans MS" pitchFamily="66" charset="0"/>
              </a:rPr>
              <a:t>or T&lt;T</a:t>
            </a:r>
            <a:r>
              <a:rPr lang="en-US" baseline="-25000" dirty="0" smtClean="0">
                <a:latin typeface="Comic Sans MS" pitchFamily="66" charset="0"/>
              </a:rPr>
              <a:t>C</a:t>
            </a:r>
            <a:endParaRPr lang="en-US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19667" y="2886165"/>
                <a:ext cx="7717177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omic Sans MS" pitchFamily="66" charset="0"/>
                  </a:rPr>
                  <a:t>For systems </a:t>
                </a:r>
                <a:r>
                  <a:rPr lang="en-US" dirty="0" smtClean="0">
                    <a:latin typeface="Comic Sans MS" pitchFamily="66" charset="0"/>
                  </a:rPr>
                  <a:t>with spontaneous symmetry breaking at a critical point </a:t>
                </a:r>
              </a:p>
              <a:p>
                <a:r>
                  <a:rPr lang="en-US" dirty="0" smtClean="0">
                    <a:latin typeface="Comic Sans MS" pitchFamily="66" charset="0"/>
                  </a:rPr>
                  <a:t>(e.g. ferromagnet) it is reasonable to assume that the critical part of </a:t>
                </a:r>
              </a:p>
              <a:p>
                <a:r>
                  <a:rPr lang="en-US" i="1" dirty="0" smtClean="0">
                    <a:latin typeface="Comic Sans MS" pitchFamily="66" charset="0"/>
                  </a:rPr>
                  <a:t>F</a:t>
                </a:r>
                <a:r>
                  <a:rPr lang="en-US" dirty="0" smtClean="0">
                    <a:latin typeface="Comic Sans MS" pitchFamily="66" charset="0"/>
                  </a:rPr>
                  <a:t> can be expanded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en-US" dirty="0" smtClean="0">
                    <a:latin typeface="Comic Sans MS" pitchFamily="66" charset="0"/>
                  </a:rPr>
                  <a:t> which is a small parameter near Tc </a:t>
                </a:r>
                <a:endParaRPr lang="en-US" baseline="-25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667" y="2886165"/>
                <a:ext cx="7717177" cy="923330"/>
              </a:xfrm>
              <a:prstGeom prst="rect">
                <a:avLst/>
              </a:prstGeom>
              <a:blipFill rotWithShape="0">
                <a:blip r:embed="rId5"/>
                <a:stretch>
                  <a:fillRect l="-632" t="-2632" b="-98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23704" y="3973563"/>
                <a:ext cx="79246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Comic Sans MS" pitchFamily="66" charset="0"/>
                  </a:rPr>
                  <a:t>Demanding time inversion symmetry for F and considering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704" y="3973563"/>
                <a:ext cx="7924670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692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utoShape 7"/>
          <p:cNvSpPr>
            <a:spLocks noChangeArrowheads="1"/>
          </p:cNvSpPr>
          <p:nvPr/>
        </p:nvSpPr>
        <p:spPr bwMode="auto">
          <a:xfrm>
            <a:off x="228282" y="4575727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85800" y="4506963"/>
                <a:ext cx="52616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Comic Sans MS" pitchFamily="66" charset="0"/>
                  </a:rPr>
                  <a:t>Only even powers 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en-US" dirty="0" smtClean="0">
                    <a:latin typeface="Comic Sans MS" pitchFamily="66" charset="0"/>
                  </a:rPr>
                  <a:t> symmetry allowed in h=0 </a:t>
                </a:r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506963"/>
                <a:ext cx="5261697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1043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utoShape 7"/>
          <p:cNvSpPr>
            <a:spLocks noChangeArrowheads="1"/>
          </p:cNvSpPr>
          <p:nvPr/>
        </p:nvSpPr>
        <p:spPr bwMode="auto">
          <a:xfrm>
            <a:off x="258087" y="510609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33657" y="4961088"/>
                <a:ext cx="232217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657" y="4961088"/>
                <a:ext cx="2322174" cy="5186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786465" y="5511576"/>
                <a:ext cx="617553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Comic Sans MS" pitchFamily="66" charset="0"/>
                  </a:rPr>
                  <a:t>and for conjugate field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 </m:t>
                    </m:r>
                  </m:oMath>
                </a14:m>
                <a:endParaRPr lang="en-US" sz="1400" dirty="0" smtClean="0">
                  <a:latin typeface="Comic Sans MS" pitchFamily="66" charset="0"/>
                </a:endParaRPr>
              </a:p>
              <a:p>
                <a:r>
                  <a:rPr lang="en-US" sz="1400" dirty="0" smtClean="0">
                    <a:latin typeface="Comic Sans MS" pitchFamily="66" charset="0"/>
                  </a:rPr>
                  <a:t>(</a:t>
                </a:r>
                <a:r>
                  <a:rPr lang="en-US" sz="1400" dirty="0" smtClean="0">
                    <a:solidFill>
                      <a:srgbClr val="00B050"/>
                    </a:solidFill>
                    <a:latin typeface="Comic Sans MS" pitchFamily="66" charset="0"/>
                  </a:rPr>
                  <a:t>think </a:t>
                </a:r>
                <a:r>
                  <a:rPr lang="en-US" sz="1400" dirty="0">
                    <a:solidFill>
                      <a:srgbClr val="00B050"/>
                    </a:solidFill>
                    <a:latin typeface="Comic Sans MS" pitchFamily="66" charset="0"/>
                  </a:rPr>
                  <a:t>of a magnetic field for a </a:t>
                </a:r>
                <a:r>
                  <a:rPr lang="en-US" sz="1400" dirty="0" smtClean="0">
                    <a:solidFill>
                      <a:srgbClr val="00B050"/>
                    </a:solidFill>
                    <a:latin typeface="Comic Sans MS" pitchFamily="66" charset="0"/>
                  </a:rPr>
                  <a:t>ferromagnet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en-US" sz="1400" dirty="0" smtClean="0">
                    <a:latin typeface="Comic Sans MS" pitchFamily="66" charset="0"/>
                  </a:rPr>
                  <a:t> </a:t>
                </a:r>
                <a:r>
                  <a:rPr lang="en-US" sz="1400" dirty="0">
                    <a:solidFill>
                      <a:srgbClr val="00B050"/>
                    </a:solidFill>
                    <a:latin typeface="Comic Sans MS" pitchFamily="66" charset="0"/>
                  </a:rPr>
                  <a:t>as </a:t>
                </a:r>
                <a:r>
                  <a:rPr lang="en-US" sz="1400" dirty="0" err="1">
                    <a:solidFill>
                      <a:srgbClr val="00B050"/>
                    </a:solidFill>
                    <a:latin typeface="Comic Sans MS" pitchFamily="66" charset="0"/>
                  </a:rPr>
                  <a:t>Zeemann</a:t>
                </a:r>
                <a:r>
                  <a:rPr lang="en-US" sz="1400" dirty="0">
                    <a:solidFill>
                      <a:srgbClr val="00B050"/>
                    </a:solidFill>
                    <a:latin typeface="Comic Sans MS" pitchFamily="66" charset="0"/>
                  </a:rPr>
                  <a:t> term</a:t>
                </a:r>
                <a:r>
                  <a:rPr lang="en-US" sz="1400" dirty="0" smtClean="0">
                    <a:latin typeface="Comic Sans MS" pitchFamily="66" charset="0"/>
                  </a:rPr>
                  <a:t>)</a:t>
                </a: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465" y="5511576"/>
                <a:ext cx="6175537" cy="584775"/>
              </a:xfrm>
              <a:prstGeom prst="rect">
                <a:avLst/>
              </a:prstGeom>
              <a:blipFill rotWithShape="0">
                <a:blip r:embed="rId9"/>
                <a:stretch>
                  <a:fillRect l="-790" t="-4167" b="-10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utoShape 7"/>
          <p:cNvSpPr>
            <a:spLocks noChangeArrowheads="1"/>
          </p:cNvSpPr>
          <p:nvPr/>
        </p:nvSpPr>
        <p:spPr bwMode="auto">
          <a:xfrm>
            <a:off x="258087" y="6324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33657" y="6142742"/>
                <a:ext cx="238180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𝜂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657" y="6142742"/>
                <a:ext cx="2381806" cy="51860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581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27" grpId="0"/>
      <p:bldP spid="6" grpId="0"/>
      <p:bldP spid="7" grpId="0"/>
      <p:bldP spid="30" grpId="0" animBg="1"/>
      <p:bldP spid="8" grpId="0"/>
      <p:bldP spid="32" grpId="0" animBg="1"/>
      <p:bldP spid="9" grpId="0"/>
      <p:bldP spid="10" grpId="0"/>
      <p:bldP spid="49" grpId="0" animBg="1"/>
      <p:bldP spid="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09600" y="228600"/>
            <a:ext cx="785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In order to reproduce the symmetry breaking at T</a:t>
            </a:r>
            <a:r>
              <a:rPr lang="en-US" b="1" baseline="-25000" dirty="0" smtClean="0">
                <a:solidFill>
                  <a:schemeClr val="accent1"/>
                </a:solidFill>
                <a:latin typeface="Comic Sans MS" pitchFamily="66" charset="0"/>
              </a:rPr>
              <a:t>C</a:t>
            </a:r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 simplest </a:t>
            </a:r>
            <a:r>
              <a:rPr lang="en-US" b="1" dirty="0" err="1" smtClean="0">
                <a:solidFill>
                  <a:schemeClr val="accent1"/>
                </a:solidFill>
                <a:latin typeface="Comic Sans MS" pitchFamily="66" charset="0"/>
              </a:rPr>
              <a:t>ansatz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11348" y="298966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85800" y="838200"/>
                <a:ext cx="3714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838200"/>
                <a:ext cx="371448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1057248" y="838200"/>
            <a:ext cx="32848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c</a:t>
            </a:r>
            <a:r>
              <a:rPr lang="en-US" dirty="0" smtClean="0">
                <a:latin typeface="Comic Sans MS" pitchFamily="66" charset="0"/>
              </a:rPr>
              <a:t>hanges sign at T</a:t>
            </a:r>
            <a:r>
              <a:rPr lang="en-US" baseline="-25000" dirty="0" smtClean="0">
                <a:latin typeface="Comic Sans MS" pitchFamily="66" charset="0"/>
              </a:rPr>
              <a:t>C</a:t>
            </a:r>
            <a:r>
              <a:rPr lang="en-US" dirty="0" smtClean="0">
                <a:latin typeface="Comic Sans MS" pitchFamily="66" charset="0"/>
              </a:rPr>
              <a:t> according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337561" y="838200"/>
                <a:ext cx="17519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561" y="838200"/>
                <a:ext cx="175195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685800" y="1263134"/>
                <a:ext cx="7972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263134"/>
                <a:ext cx="79727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1466137" y="1271601"/>
            <a:ext cx="1499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f</a:t>
            </a:r>
            <a:r>
              <a:rPr lang="en-US" dirty="0" smtClean="0">
                <a:latin typeface="Comic Sans MS" pitchFamily="66" charset="0"/>
              </a:rPr>
              <a:t>or stability</a:t>
            </a:r>
            <a:endParaRPr lang="en-US" dirty="0"/>
          </a:p>
        </p:txBody>
      </p: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287548" y="2057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03788" y="1895464"/>
                <a:ext cx="332706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𝜂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788" y="1895464"/>
                <a:ext cx="3327065" cy="5186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685800" y="25908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It turns out that this is in good approximation the F we obtain from the mean field expression</a:t>
            </a:r>
            <a:endParaRPr lang="en-US" sz="14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685800" y="3367099"/>
                <a:ext cx="68612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solidFill>
                      <a:schemeClr val="accent1"/>
                    </a:solidFill>
                    <a:latin typeface="Comic Sans MS" pitchFamily="66" charset="0"/>
                  </a:rPr>
                  <a:t>To show that, let’s expand F(T,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b="1" i="1" smtClean="0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</m:d>
                  </m:oMath>
                </a14:m>
                <a:r>
                  <a:rPr lang="en-US" b="1" dirty="0" smtClean="0">
                    <a:solidFill>
                      <a:schemeClr val="accent1"/>
                    </a:solidFill>
                    <a:latin typeface="Comic Sans MS" pitchFamily="66" charset="0"/>
                  </a:rPr>
                  <a:t>) for h=0 around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b="1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</m:d>
                    <m:r>
                      <a:rPr lang="en-US" b="1" i="1" smtClean="0">
                        <a:solidFill>
                          <a:srgbClr val="4F81B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b="1" i="1" smtClean="0">
                        <a:solidFill>
                          <a:srgbClr val="4F81B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367099"/>
                <a:ext cx="6861237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800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val 24"/>
          <p:cNvSpPr/>
          <p:nvPr/>
        </p:nvSpPr>
        <p:spPr>
          <a:xfrm>
            <a:off x="236748" y="3437465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699752" y="3867160"/>
                <a:ext cx="8230202" cy="7243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𝑇𝑁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m:rPr>
                              <m:sty m:val="p"/>
                            </m:rPr>
                            <a:rPr lang="en-US" dirty="0"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lang="en-US" dirty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cosh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e>
                        <m:sup>
                          <m:r>
                            <a:rPr lang="en-US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b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12 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e>
                        <m:sup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752" y="3867160"/>
                <a:ext cx="8230202" cy="7243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771853" y="4620399"/>
                <a:ext cx="58869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omic Sans MS" pitchFamily="66" charset="0"/>
                  </a:rPr>
                  <a:t>w</a:t>
                </a:r>
                <a:r>
                  <a:rPr lang="en-US" dirty="0" smtClean="0">
                    <a:latin typeface="Comic Sans MS" pitchFamily="66" charset="0"/>
                  </a:rPr>
                  <a:t>hich can be approximated further using into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dirty="0" smtClean="0">
                    <a:latin typeface="Comic Sans MS" pitchFamily="66" charset="0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853" y="4620399"/>
                <a:ext cx="5886933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933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771853" y="4981264"/>
                <a:ext cx="3886641" cy="6165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e>
                      </m:d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e>
                        <m:sup>
                          <m:r>
                            <a:rPr lang="en-US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12 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e>
                        <m:sup>
                          <m:r>
                            <a:rPr lang="en-US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853" y="4981264"/>
                <a:ext cx="3886641" cy="61657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ight Brace 28"/>
          <p:cNvSpPr/>
          <p:nvPr/>
        </p:nvSpPr>
        <p:spPr>
          <a:xfrm rot="5400000">
            <a:off x="3540691" y="5409952"/>
            <a:ext cx="228600" cy="60438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3506272" y="5823619"/>
                <a:ext cx="534377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6272" y="5823619"/>
                <a:ext cx="534377" cy="61093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ight Brace 30"/>
          <p:cNvSpPr/>
          <p:nvPr/>
        </p:nvSpPr>
        <p:spPr>
          <a:xfrm rot="5400000">
            <a:off x="1945924" y="5118055"/>
            <a:ext cx="225776" cy="118535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1441990" y="5823619"/>
                <a:ext cx="1483418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1990" y="5823619"/>
                <a:ext cx="1483418" cy="610936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utoShape 7"/>
          <p:cNvSpPr>
            <a:spLocks noChangeArrowheads="1"/>
          </p:cNvSpPr>
          <p:nvPr/>
        </p:nvSpPr>
        <p:spPr bwMode="auto">
          <a:xfrm>
            <a:off x="4702869" y="561157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253403" y="5511225"/>
            <a:ext cx="366799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Comic Sans MS" pitchFamily="66" charset="0"/>
              </a:rPr>
              <a:t>Landau and mean-field theory </a:t>
            </a:r>
          </a:p>
          <a:p>
            <a:r>
              <a:rPr lang="en-US" b="1" dirty="0">
                <a:solidFill>
                  <a:srgbClr val="00B050"/>
                </a:solidFill>
                <a:latin typeface="Comic Sans MS" pitchFamily="66" charset="0"/>
              </a:rPr>
              <a:t>g</a:t>
            </a:r>
            <a:r>
              <a:rPr lang="en-US" b="1" dirty="0" smtClean="0">
                <a:solidFill>
                  <a:srgbClr val="00B050"/>
                </a:solidFill>
                <a:latin typeface="Comic Sans MS" pitchFamily="66" charset="0"/>
              </a:rPr>
              <a:t>ive identical thermodynamics </a:t>
            </a:r>
          </a:p>
          <a:p>
            <a:r>
              <a:rPr lang="en-US" b="1" dirty="0" smtClean="0">
                <a:solidFill>
                  <a:srgbClr val="00B050"/>
                </a:solidFill>
                <a:latin typeface="Comic Sans MS" pitchFamily="66" charset="0"/>
              </a:rPr>
              <a:t>for T-&gt;T</a:t>
            </a:r>
            <a:r>
              <a:rPr lang="en-US" b="1" baseline="-25000" dirty="0" smtClean="0">
                <a:solidFill>
                  <a:srgbClr val="00B050"/>
                </a:solidFill>
                <a:latin typeface="Comic Sans MS" pitchFamily="66" charset="0"/>
              </a:rPr>
              <a:t>C</a:t>
            </a:r>
            <a:r>
              <a:rPr lang="en-US" b="1" dirty="0" smtClean="0">
                <a:solidFill>
                  <a:srgbClr val="00B050"/>
                </a:solidFill>
                <a:latin typeface="Comic Sans MS" pitchFamily="66" charset="0"/>
              </a:rPr>
              <a:t> (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equally wrong!</a:t>
            </a:r>
            <a:r>
              <a:rPr lang="en-US" b="1" dirty="0" smtClean="0">
                <a:solidFill>
                  <a:srgbClr val="00B050"/>
                </a:solidFill>
                <a:latin typeface="Comic Sans MS" pitchFamily="66" charset="0"/>
              </a:rPr>
              <a:t>)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37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6" grpId="0"/>
      <p:bldP spid="17" grpId="0"/>
      <p:bldP spid="18" grpId="0"/>
      <p:bldP spid="19" grpId="0"/>
      <p:bldP spid="20" grpId="0"/>
      <p:bldP spid="21" grpId="0" animBg="1"/>
      <p:bldP spid="22" grpId="0"/>
      <p:bldP spid="23" grpId="0"/>
      <p:bldP spid="24" grpId="0"/>
      <p:bldP spid="25" grpId="0" animBg="1"/>
      <p:bldP spid="26" grpId="0"/>
      <p:bldP spid="27" grpId="0"/>
      <p:bldP spid="28" grpId="0"/>
      <p:bldP spid="29" grpId="0" animBg="1"/>
      <p:bldP spid="30" grpId="0"/>
      <p:bldP spid="31" grpId="0" animBg="1"/>
      <p:bldP spid="32" grpId="0"/>
      <p:bldP spid="33" grpId="0" animBg="1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685800" y="304800"/>
                <a:ext cx="8472191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solidFill>
                      <a:schemeClr val="accent1"/>
                    </a:solidFill>
                    <a:latin typeface="Comic Sans MS" pitchFamily="66" charset="0"/>
                  </a:rPr>
                  <a:t>Let’s enjoy the simplicity of the Landau free energy expression to derive</a:t>
                </a:r>
              </a:p>
              <a:p>
                <a:r>
                  <a:rPr lang="en-US" b="1" dirty="0">
                    <a:solidFill>
                      <a:schemeClr val="accent1"/>
                    </a:solidFill>
                    <a:latin typeface="Comic Sans MS" pitchFamily="66" charset="0"/>
                  </a:rPr>
                  <a:t>t</a:t>
                </a:r>
                <a:r>
                  <a:rPr lang="en-US" b="1" dirty="0" smtClean="0">
                    <a:solidFill>
                      <a:schemeClr val="accent1"/>
                    </a:solidFill>
                    <a:latin typeface="Comic Sans MS" pitchFamily="66" charset="0"/>
                  </a:rPr>
                  <a:t>he T-dependence of</a:t>
                </a:r>
                <a:r>
                  <a:rPr lang="en-US" b="1" dirty="0" smtClean="0">
                    <a:solidFill>
                      <a:srgbClr val="4F81BD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4F81BD"/>
                        </a:solidFill>
                        <a:latin typeface="Cambria Math" panose="02040503050406030204" pitchFamily="18" charset="0"/>
                      </a:rPr>
                      <m:t>𝜼</m:t>
                    </m:r>
                    <m:r>
                      <a:rPr lang="en-US" b="1" i="1" smtClean="0">
                        <a:solidFill>
                          <a:srgbClr val="4F81BD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b="1" dirty="0" smtClean="0">
                    <a:solidFill>
                      <a:schemeClr val="accent1"/>
                    </a:solidFill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4F81BD"/>
                        </a:solidFill>
                        <a:latin typeface="Cambria Math" panose="02040503050406030204" pitchFamily="18" charset="0"/>
                      </a:rPr>
                      <m:t>𝝌</m:t>
                    </m:r>
                  </m:oMath>
                </a14:m>
                <a:r>
                  <a:rPr lang="en-US" b="1" dirty="0" smtClean="0">
                    <a:solidFill>
                      <a:schemeClr val="accent1"/>
                    </a:solidFill>
                    <a:latin typeface="Comic Sans MS" pitchFamily="66" charset="0"/>
                  </a:rPr>
                  <a:t>,and heat capacity c</a:t>
                </a:r>
              </a:p>
              <a:p>
                <a:r>
                  <a:rPr lang="en-US" b="1" dirty="0" smtClean="0">
                    <a:solidFill>
                      <a:schemeClr val="accent1"/>
                    </a:solidFill>
                    <a:latin typeface="Comic Sans MS" pitchFamily="66" charset="0"/>
                  </a:rPr>
                  <a:t>(</a:t>
                </a:r>
                <a:r>
                  <a:rPr lang="en-US" sz="1400" b="1" dirty="0" smtClean="0">
                    <a:solidFill>
                      <a:srgbClr val="00B050"/>
                    </a:solidFill>
                    <a:latin typeface="Comic Sans MS" pitchFamily="66" charset="0"/>
                  </a:rPr>
                  <a:t>there is more to calculate such as correlation length and h-dependence of </a:t>
                </a:r>
                <a14:m>
                  <m:oMath xmlns:m="http://schemas.openxmlformats.org/officeDocument/2006/math">
                    <m:r>
                      <a:rPr lang="en-US" sz="14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𝜼</m:t>
                    </m:r>
                  </m:oMath>
                </a14:m>
                <a:r>
                  <a:rPr lang="en-US" sz="1400" b="1" dirty="0" smtClean="0">
                    <a:solidFill>
                      <a:srgbClr val="00B050"/>
                    </a:solidFill>
                    <a:latin typeface="Comic Sans MS" pitchFamily="66" charset="0"/>
                  </a:rPr>
                  <a:t> </a:t>
                </a:r>
                <a:r>
                  <a:rPr lang="en-US" b="1" dirty="0" smtClean="0">
                    <a:solidFill>
                      <a:schemeClr val="accent1"/>
                    </a:solidFill>
                    <a:latin typeface="Comic Sans MS" pitchFamily="66" charset="0"/>
                  </a:rPr>
                  <a:t>)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"/>
                <a:ext cx="8472191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648" t="-2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/>
          <p:cNvSpPr/>
          <p:nvPr/>
        </p:nvSpPr>
        <p:spPr>
          <a:xfrm>
            <a:off x="236748" y="375166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62000" y="1650717"/>
                <a:ext cx="2794548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650717"/>
                <a:ext cx="2794548" cy="5186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710865" y="1211197"/>
                <a:ext cx="3063852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𝑒𝑞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>
                    <a:latin typeface="Comic Sans MS" pitchFamily="66" charset="0"/>
                  </a:rPr>
                  <a:t>in zero conjugate field:</a:t>
                </a:r>
                <a:endParaRPr 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865" y="1211197"/>
                <a:ext cx="3063852" cy="390748"/>
              </a:xfrm>
              <a:prstGeom prst="rect">
                <a:avLst/>
              </a:prstGeom>
              <a:blipFill rotWithShape="0">
                <a:blip r:embed="rId5"/>
                <a:stretch>
                  <a:fillRect t="-7813" r="-797" b="-2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62000" y="2743200"/>
                <a:ext cx="760849" cy="5735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𝜕𝜂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743200"/>
                <a:ext cx="760849" cy="57355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685800" y="3413529"/>
                <a:ext cx="5539722" cy="6658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𝜕𝜂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𝜂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413529"/>
                <a:ext cx="5539722" cy="66588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711200" y="2277094"/>
            <a:ext cx="2416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Equilibrium condition</a:t>
            </a:r>
            <a:endParaRPr lang="en-US" dirty="0"/>
          </a:p>
        </p:txBody>
      </p:sp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6553200" y="3632173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1237145" y="4214747"/>
                <a:ext cx="995977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𝑒𝑞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7145" y="4214747"/>
                <a:ext cx="995977" cy="390748"/>
              </a:xfrm>
              <a:prstGeom prst="rect">
                <a:avLst/>
              </a:prstGeom>
              <a:blipFill rotWithShape="0">
                <a:blip r:embed="rId8"/>
                <a:stretch>
                  <a:fillRect b="-46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965573" y="4288108"/>
                <a:ext cx="2067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5573" y="4288108"/>
                <a:ext cx="206787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32353" r="-29412"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3118738" y="4044309"/>
                <a:ext cx="3724481" cy="6560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𝑒𝑞</m:t>
                          </m:r>
                        </m:sub>
                      </m:sSub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</m:rad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8738" y="4044309"/>
                <a:ext cx="3724481" cy="65601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/>
          <p:cNvGrpSpPr/>
          <p:nvPr/>
        </p:nvGrpSpPr>
        <p:grpSpPr>
          <a:xfrm>
            <a:off x="266700" y="4764658"/>
            <a:ext cx="2815878" cy="2133779"/>
            <a:chOff x="729685" y="4394915"/>
            <a:chExt cx="3160808" cy="2396128"/>
          </a:xfrm>
        </p:grpSpPr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9685" y="4419600"/>
              <a:ext cx="3160808" cy="2089645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2337345" y="4394915"/>
              <a:ext cx="3241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chemeClr val="accent1"/>
                  </a:solidFill>
                  <a:latin typeface="Comic Sans MS" pitchFamily="66" charset="0"/>
                </a:rPr>
                <a:t>F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Rectangle 30"/>
                <p:cNvSpPr/>
                <p:nvPr/>
              </p:nvSpPr>
              <p:spPr>
                <a:xfrm>
                  <a:off x="3223996" y="6376301"/>
                  <a:ext cx="423210" cy="41474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6E97C9"/>
                            </a:solidFill>
                            <a:latin typeface="Cambria Math" panose="02040503050406030204" pitchFamily="18" charset="0"/>
                          </a:rPr>
                          <m:t>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1" name="Rectangle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23996" y="6376301"/>
                  <a:ext cx="423210" cy="414742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2" name="Rectangle 31"/>
            <p:cNvSpPr/>
            <p:nvPr/>
          </p:nvSpPr>
          <p:spPr>
            <a:xfrm>
              <a:off x="1108325" y="4489966"/>
              <a:ext cx="831665" cy="4147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accent1"/>
                  </a:solidFill>
                  <a:latin typeface="Comic Sans MS" pitchFamily="66" charset="0"/>
                </a:rPr>
                <a:t>T&gt;T</a:t>
              </a:r>
              <a:r>
                <a:rPr lang="en-US" b="1" baseline="-25000" dirty="0" smtClean="0">
                  <a:solidFill>
                    <a:schemeClr val="accent1"/>
                  </a:solidFill>
                  <a:latin typeface="Comic Sans MS" pitchFamily="66" charset="0"/>
                </a:rPr>
                <a:t>C</a:t>
              </a:r>
              <a:endParaRPr lang="en-US" dirty="0"/>
            </a:p>
          </p:txBody>
        </p:sp>
      </p:grpSp>
      <p:pic>
        <p:nvPicPr>
          <p:cNvPr id="33" name="Picture 3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635011" y="6481629"/>
            <a:ext cx="79255" cy="79255"/>
          </a:xfrm>
          <a:prstGeom prst="rect">
            <a:avLst/>
          </a:prstGeom>
        </p:spPr>
      </p:pic>
      <p:grpSp>
        <p:nvGrpSpPr>
          <p:cNvPr id="47" name="Group 46"/>
          <p:cNvGrpSpPr/>
          <p:nvPr/>
        </p:nvGrpSpPr>
        <p:grpSpPr>
          <a:xfrm>
            <a:off x="3419898" y="4693615"/>
            <a:ext cx="2933700" cy="2175881"/>
            <a:chOff x="3419898" y="4693615"/>
            <a:chExt cx="2933700" cy="2175881"/>
          </a:xfrm>
        </p:grpSpPr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1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9898" y="4830228"/>
              <a:ext cx="2933700" cy="1817264"/>
            </a:xfrm>
            <a:prstGeom prst="rect">
              <a:avLst/>
            </a:prstGeom>
          </p:spPr>
        </p:pic>
        <p:sp>
          <p:nvSpPr>
            <p:cNvPr id="35" name="Rectangle 34"/>
            <p:cNvSpPr/>
            <p:nvPr/>
          </p:nvSpPr>
          <p:spPr>
            <a:xfrm>
              <a:off x="4989780" y="4693615"/>
              <a:ext cx="316467" cy="3367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chemeClr val="accent1"/>
                  </a:solidFill>
                  <a:latin typeface="Comic Sans MS" pitchFamily="66" charset="0"/>
                </a:rPr>
                <a:t>F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Rectangle 35"/>
                <p:cNvSpPr/>
                <p:nvPr/>
              </p:nvSpPr>
              <p:spPr>
                <a:xfrm>
                  <a:off x="5855474" y="6500164"/>
                  <a:ext cx="37702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6E97C9"/>
                            </a:solidFill>
                            <a:latin typeface="Cambria Math" panose="02040503050406030204" pitchFamily="18" charset="0"/>
                          </a:rPr>
                          <m:t>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6" name="Rectangle 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55474" y="6500164"/>
                  <a:ext cx="377026" cy="369332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7" name="Rectangle 36"/>
            <p:cNvSpPr/>
            <p:nvPr/>
          </p:nvSpPr>
          <p:spPr>
            <a:xfrm>
              <a:off x="3690357" y="4780279"/>
              <a:ext cx="80823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accent1"/>
                  </a:solidFill>
                  <a:latin typeface="Comic Sans MS" pitchFamily="66" charset="0"/>
                </a:rPr>
                <a:t>T&lt;T</a:t>
              </a:r>
              <a:r>
                <a:rPr lang="en-US" b="1" baseline="-25000" dirty="0" smtClean="0">
                  <a:solidFill>
                    <a:schemeClr val="accent1"/>
                  </a:solidFill>
                  <a:latin typeface="Comic Sans MS" pitchFamily="66" charset="0"/>
                </a:rPr>
                <a:t>C </a:t>
              </a:r>
              <a:endParaRPr lang="en-US" dirty="0"/>
            </a:p>
          </p:txBody>
        </p:sp>
      </p:grpSp>
      <p:sp>
        <p:nvSpPr>
          <p:cNvPr id="39" name="Oval 38"/>
          <p:cNvSpPr/>
          <p:nvPr/>
        </p:nvSpPr>
        <p:spPr>
          <a:xfrm>
            <a:off x="4165610" y="6544366"/>
            <a:ext cx="76200" cy="8203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552106" y="6568237"/>
            <a:ext cx="79255" cy="79255"/>
          </a:xfrm>
          <a:prstGeom prst="rect">
            <a:avLst/>
          </a:prstGeom>
        </p:spPr>
      </p:pic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809578"/>
              </p:ext>
            </p:extLst>
          </p:nvPr>
        </p:nvGraphicFramePr>
        <p:xfrm>
          <a:off x="6452023" y="4499018"/>
          <a:ext cx="2787765" cy="2148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Graph" r:id="rId16" imgW="3876840" imgH="2986920" progId="Origin50.Graph">
                  <p:embed/>
                </p:oleObj>
              </mc:Choice>
              <mc:Fallback>
                <p:oleObj name="Graph" r:id="rId16" imgW="3876840" imgH="298692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452023" y="4499018"/>
                        <a:ext cx="2787765" cy="21484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41"/>
          <p:cNvSpPr/>
          <p:nvPr/>
        </p:nvSpPr>
        <p:spPr>
          <a:xfrm>
            <a:off x="6739467" y="4170054"/>
            <a:ext cx="1334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w</a:t>
            </a:r>
            <a:r>
              <a:rPr lang="en-US" dirty="0" smtClean="0">
                <a:latin typeface="Comic Sans MS" pitchFamily="66" charset="0"/>
              </a:rPr>
              <a:t>ith </a:t>
            </a:r>
            <a:r>
              <a:rPr lang="el-GR" dirty="0" smtClean="0">
                <a:latin typeface="Comic Sans MS" pitchFamily="66" charset="0"/>
              </a:rPr>
              <a:t>β</a:t>
            </a:r>
            <a:r>
              <a:rPr lang="en-US" dirty="0" smtClean="0">
                <a:latin typeface="Comic Sans MS" pitchFamily="66" charset="0"/>
              </a:rPr>
              <a:t>=1/2</a:t>
            </a:r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7411520" y="4527247"/>
            <a:ext cx="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409810" y="4908119"/>
            <a:ext cx="1276990" cy="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7390254" y="4671025"/>
            <a:ext cx="14109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Critical exponent</a:t>
            </a:r>
            <a:endParaRPr lang="en-US" sz="1200" dirty="0">
              <a:solidFill>
                <a:srgbClr val="92D05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73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animBg="1"/>
      <p:bldP spid="21" grpId="0"/>
      <p:bldP spid="12" grpId="0"/>
      <p:bldP spid="22" grpId="0"/>
      <p:bldP spid="13" grpId="0"/>
      <p:bldP spid="23" grpId="0"/>
      <p:bldP spid="24" grpId="0" animBg="1"/>
      <p:bldP spid="25" grpId="0"/>
      <p:bldP spid="26" grpId="0"/>
      <p:bldP spid="27" grpId="0"/>
      <p:bldP spid="39" grpId="0" animBg="1"/>
      <p:bldP spid="42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3882936" y="3378103"/>
            <a:ext cx="2778041" cy="79556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685800" y="216823"/>
                <a:ext cx="2732671" cy="4957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solidFill>
                      <a:schemeClr val="accent1"/>
                    </a:solidFill>
                    <a:latin typeface="Comic Sans MS" pitchFamily="66" charset="0"/>
                  </a:rPr>
                  <a:t>Susceptibility</a:t>
                </a:r>
                <a:r>
                  <a:rPr lang="en-US" b="1" dirty="0" smtClean="0">
                    <a:solidFill>
                      <a:srgbClr val="4F81BD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4F81BD"/>
                        </a:solidFill>
                        <a:latin typeface="Cambria Math" panose="02040503050406030204" pitchFamily="18" charset="0"/>
                      </a:rPr>
                      <m:t>𝝌</m:t>
                    </m:r>
                    <m:d>
                      <m:dPr>
                        <m:ctrlPr>
                          <a:rPr lang="en-US" b="1" i="1" smtClean="0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</m:d>
                    <m:r>
                      <a:rPr lang="en-US" b="1" i="1" smtClean="0">
                        <a:solidFill>
                          <a:srgbClr val="4F81BD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𝝏𝜼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lang="en-US" b="1" i="1" smtClean="0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𝒉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16823"/>
                <a:ext cx="2732671" cy="495713"/>
              </a:xfrm>
              <a:prstGeom prst="rect">
                <a:avLst/>
              </a:prstGeom>
              <a:blipFill rotWithShape="0">
                <a:blip r:embed="rId2"/>
                <a:stretch>
                  <a:fillRect l="-2009" b="-8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val 24"/>
          <p:cNvSpPr/>
          <p:nvPr/>
        </p:nvSpPr>
        <p:spPr>
          <a:xfrm>
            <a:off x="236748" y="375166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62000" y="776796"/>
                <a:ext cx="332706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𝜂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776796"/>
                <a:ext cx="3327065" cy="5186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62000" y="1732880"/>
                <a:ext cx="760849" cy="5735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𝜕𝜂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732880"/>
                <a:ext cx="760849" cy="57355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/>
          <p:cNvSpPr/>
          <p:nvPr/>
        </p:nvSpPr>
        <p:spPr>
          <a:xfrm>
            <a:off x="711200" y="1266774"/>
            <a:ext cx="2416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Equilibrium condition</a:t>
            </a:r>
            <a:endParaRPr lang="en-US" dirty="0"/>
          </a:p>
        </p:txBody>
      </p:sp>
      <p:sp>
        <p:nvSpPr>
          <p:cNvPr id="29" name="AutoShape 7"/>
          <p:cNvSpPr>
            <a:spLocks noChangeArrowheads="1"/>
          </p:cNvSpPr>
          <p:nvPr/>
        </p:nvSpPr>
        <p:spPr bwMode="auto">
          <a:xfrm>
            <a:off x="1730742" y="1905357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108377" y="1859416"/>
            <a:ext cx="2037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e</a:t>
            </a:r>
            <a:r>
              <a:rPr lang="en-US" dirty="0" smtClean="0">
                <a:latin typeface="Comic Sans MS" pitchFamily="66" charset="0"/>
              </a:rPr>
              <a:t>quation of state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742289" y="5162938"/>
                <a:ext cx="3754939" cy="5666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289" y="5162938"/>
                <a:ext cx="3754939" cy="5666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/>
          <p:cNvSpPr/>
          <p:nvPr/>
        </p:nvSpPr>
        <p:spPr>
          <a:xfrm>
            <a:off x="685800" y="2555145"/>
            <a:ext cx="2795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Implicit differentiation: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736600" y="2972775"/>
                <a:ext cx="17307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4F81BD"/>
                        </a:solidFill>
                        <a:latin typeface="Cambria Math" panose="02040503050406030204" pitchFamily="18" charset="0"/>
                      </a:rPr>
                      <m:t>𝝌</m:t>
                    </m:r>
                    <m:d>
                      <m:dPr>
                        <m:ctrlPr>
                          <a:rPr lang="en-US" b="1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</m:d>
                  </m:oMath>
                </a14:m>
                <a:r>
                  <a:rPr lang="en-US" dirty="0" smtClean="0"/>
                  <a:t> </a:t>
                </a:r>
                <a:r>
                  <a:rPr lang="en-US" b="1" dirty="0">
                    <a:solidFill>
                      <a:schemeClr val="accent1"/>
                    </a:solidFill>
                    <a:latin typeface="Comic Sans MS" pitchFamily="66" charset="0"/>
                  </a:rPr>
                  <a:t>for </a:t>
                </a:r>
                <a:r>
                  <a:rPr lang="en-US" b="1" dirty="0" smtClean="0">
                    <a:solidFill>
                      <a:schemeClr val="accent1"/>
                    </a:solidFill>
                    <a:latin typeface="Comic Sans MS" pitchFamily="66" charset="0"/>
                  </a:rPr>
                  <a:t>T&gt;T</a:t>
                </a:r>
                <a:r>
                  <a:rPr lang="en-US" b="1" baseline="-25000" dirty="0" smtClean="0">
                    <a:solidFill>
                      <a:schemeClr val="accent1"/>
                    </a:solidFill>
                    <a:latin typeface="Comic Sans MS" pitchFamily="66" charset="0"/>
                  </a:rPr>
                  <a:t>C</a:t>
                </a:r>
                <a:endParaRPr lang="en-US" b="1" baseline="-25000" dirty="0">
                  <a:solidFill>
                    <a:schemeClr val="accent1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00" y="2972775"/>
                <a:ext cx="1730795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/>
          <p:cNvSpPr/>
          <p:nvPr/>
        </p:nvSpPr>
        <p:spPr>
          <a:xfrm>
            <a:off x="2775346" y="2996924"/>
            <a:ext cx="643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h-&gt;0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3709489" y="2960431"/>
                <a:ext cx="1016560" cy="3940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eq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→0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9489" y="2960431"/>
                <a:ext cx="1016560" cy="394019"/>
              </a:xfrm>
              <a:prstGeom prst="rect">
                <a:avLst/>
              </a:prstGeom>
              <a:blipFill rotWithShape="0">
                <a:blip r:embed="rId7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utoShape 7"/>
          <p:cNvSpPr>
            <a:spLocks noChangeArrowheads="1"/>
          </p:cNvSpPr>
          <p:nvPr/>
        </p:nvSpPr>
        <p:spPr bwMode="auto">
          <a:xfrm>
            <a:off x="914400" y="363393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1270207" y="3542283"/>
                <a:ext cx="188243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0207" y="3542283"/>
                <a:ext cx="1882438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utoShape 7"/>
          <p:cNvSpPr>
            <a:spLocks noChangeArrowheads="1"/>
          </p:cNvSpPr>
          <p:nvPr/>
        </p:nvSpPr>
        <p:spPr bwMode="auto">
          <a:xfrm>
            <a:off x="3266071" y="362339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3824997" y="3378103"/>
                <a:ext cx="1802103" cy="6976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4997" y="3378103"/>
                <a:ext cx="1802103" cy="69769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5562600" y="3542283"/>
            <a:ext cx="1098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f</a:t>
            </a:r>
            <a:r>
              <a:rPr lang="en-US" dirty="0" smtClean="0">
                <a:latin typeface="Comic Sans MS" pitchFamily="66" charset="0"/>
              </a:rPr>
              <a:t>or T&gt;T</a:t>
            </a:r>
            <a:r>
              <a:rPr lang="en-US" baseline="-25000" dirty="0" smtClean="0">
                <a:latin typeface="Comic Sans MS" pitchFamily="66" charset="0"/>
              </a:rPr>
              <a:t>C</a:t>
            </a:r>
            <a:endParaRPr lang="en-US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762000" y="4483319"/>
                <a:ext cx="17307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4F81BD"/>
                        </a:solidFill>
                        <a:latin typeface="Cambria Math" panose="02040503050406030204" pitchFamily="18" charset="0"/>
                      </a:rPr>
                      <m:t>𝝌</m:t>
                    </m:r>
                    <m:d>
                      <m:dPr>
                        <m:ctrlPr>
                          <a:rPr lang="en-US" b="1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</m:d>
                  </m:oMath>
                </a14:m>
                <a:r>
                  <a:rPr lang="en-US" dirty="0" smtClean="0"/>
                  <a:t> </a:t>
                </a:r>
                <a:r>
                  <a:rPr lang="en-US" b="1" dirty="0">
                    <a:solidFill>
                      <a:schemeClr val="accent1"/>
                    </a:solidFill>
                    <a:latin typeface="Comic Sans MS" pitchFamily="66" charset="0"/>
                  </a:rPr>
                  <a:t>for </a:t>
                </a:r>
                <a:r>
                  <a:rPr lang="en-US" b="1" dirty="0" smtClean="0">
                    <a:solidFill>
                      <a:schemeClr val="accent1"/>
                    </a:solidFill>
                    <a:latin typeface="Comic Sans MS" pitchFamily="66" charset="0"/>
                  </a:rPr>
                  <a:t>T&lt;T</a:t>
                </a:r>
                <a:r>
                  <a:rPr lang="en-US" b="1" baseline="-25000" dirty="0" smtClean="0">
                    <a:solidFill>
                      <a:schemeClr val="accent1"/>
                    </a:solidFill>
                    <a:latin typeface="Comic Sans MS" pitchFamily="66" charset="0"/>
                  </a:rPr>
                  <a:t>C</a:t>
                </a:r>
                <a:endParaRPr lang="en-US" b="1" baseline="-25000" dirty="0">
                  <a:solidFill>
                    <a:schemeClr val="accent1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483319"/>
                <a:ext cx="1730795" cy="369332"/>
              </a:xfrm>
              <a:prstGeom prst="rect">
                <a:avLst/>
              </a:prstGeom>
              <a:blipFill rotWithShape="0">
                <a:blip r:embed="rId10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/>
          <p:cNvSpPr/>
          <p:nvPr/>
        </p:nvSpPr>
        <p:spPr>
          <a:xfrm>
            <a:off x="2800746" y="4507468"/>
            <a:ext cx="643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h-&gt;0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3741877" y="4337852"/>
                <a:ext cx="3641446" cy="6560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eq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sub>
                      </m:sSub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1877" y="4337852"/>
                <a:ext cx="3641446" cy="65601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utoShape 7"/>
          <p:cNvSpPr>
            <a:spLocks noChangeArrowheads="1"/>
          </p:cNvSpPr>
          <p:nvPr/>
        </p:nvSpPr>
        <p:spPr bwMode="auto">
          <a:xfrm>
            <a:off x="4739591" y="5331985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5105400" y="5211574"/>
                <a:ext cx="36747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5211574"/>
                <a:ext cx="3674789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utoShape 7"/>
          <p:cNvSpPr>
            <a:spLocks noChangeArrowheads="1"/>
          </p:cNvSpPr>
          <p:nvPr/>
        </p:nvSpPr>
        <p:spPr bwMode="auto">
          <a:xfrm>
            <a:off x="1090633" y="60513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1717758" y="5819062"/>
            <a:ext cx="2778041" cy="79556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659819" y="5819062"/>
                <a:ext cx="1953561" cy="6976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9819" y="5819062"/>
                <a:ext cx="1953561" cy="69769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/>
          <p:cNvSpPr/>
          <p:nvPr/>
        </p:nvSpPr>
        <p:spPr>
          <a:xfrm>
            <a:off x="3397422" y="5983242"/>
            <a:ext cx="1098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f</a:t>
            </a:r>
            <a:r>
              <a:rPr lang="en-US" dirty="0" smtClean="0">
                <a:latin typeface="Comic Sans MS" pitchFamily="66" charset="0"/>
              </a:rPr>
              <a:t>or T&lt;T</a:t>
            </a:r>
            <a:r>
              <a:rPr lang="en-US" baseline="-25000" dirty="0" smtClean="0">
                <a:latin typeface="Comic Sans MS" pitchFamily="66" charset="0"/>
              </a:rPr>
              <a:t>C</a:t>
            </a:r>
            <a:endParaRPr lang="en-US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4847378" y="6025575"/>
                <a:ext cx="175195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𝜒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7378" y="6025575"/>
                <a:ext cx="1751953" cy="369332"/>
              </a:xfrm>
              <a:prstGeom prst="rect">
                <a:avLst/>
              </a:prstGeom>
              <a:blipFill rotWithShape="0">
                <a:blip r:embed="rId14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6561442" y="6051300"/>
                <a:ext cx="223811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Comic Sans MS" pitchFamily="66" charset="0"/>
                  </a:rPr>
                  <a:t>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>
                    <a:latin typeface="Comic Sans MS" pitchFamily="66" charset="0"/>
                  </a:rPr>
                  <a:t>above and below </a:t>
                </a:r>
                <a:r>
                  <a:rPr lang="en-US" dirty="0" smtClean="0">
                    <a:latin typeface="Comic Sans MS" pitchFamily="66" charset="0"/>
                  </a:rPr>
                  <a:t>T</a:t>
                </a:r>
                <a:r>
                  <a:rPr lang="en-US" baseline="-25000" dirty="0" smtClean="0">
                    <a:latin typeface="Comic Sans MS" pitchFamily="66" charset="0"/>
                  </a:rPr>
                  <a:t>C</a:t>
                </a:r>
                <a:endParaRPr lang="en-US" baseline="-25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442" y="6051300"/>
                <a:ext cx="2238113" cy="646331"/>
              </a:xfrm>
              <a:prstGeom prst="rect">
                <a:avLst/>
              </a:prstGeom>
              <a:blipFill rotWithShape="0">
                <a:blip r:embed="rId15"/>
                <a:stretch>
                  <a:fillRect l="-2180" t="-5660" b="-15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52"/>
          <p:cNvSpPr/>
          <p:nvPr/>
        </p:nvSpPr>
        <p:spPr>
          <a:xfrm>
            <a:off x="-75313" y="6378401"/>
            <a:ext cx="5001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Note factor 2 here.</a:t>
            </a:r>
          </a:p>
          <a:p>
            <a:r>
              <a:rPr lang="en-US" sz="1400" dirty="0">
                <a:solidFill>
                  <a:srgbClr val="00B050"/>
                </a:solidFill>
                <a:latin typeface="Comic Sans MS" pitchFamily="66" charset="0"/>
              </a:rPr>
              <a:t>I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t is also not obvious that critical exponents are identical.</a:t>
            </a:r>
            <a:endParaRPr lang="en-US" sz="1400" dirty="0">
              <a:solidFill>
                <a:srgbClr val="92D050"/>
              </a:solidFill>
              <a:latin typeface="Comic Sans MS" pitchFamily="66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1659819" y="6352574"/>
            <a:ext cx="551607" cy="164180"/>
          </a:xfrm>
          <a:prstGeom prst="straightConnector1">
            <a:avLst/>
          </a:prstGeom>
          <a:ln>
            <a:solidFill>
              <a:srgbClr val="0DA31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Box 55"/>
              <p:cNvSpPr txBox="1"/>
              <p:nvPr/>
            </p:nvSpPr>
            <p:spPr>
              <a:xfrm>
                <a:off x="4217769" y="1855067"/>
                <a:ext cx="23864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7769" y="1855067"/>
                <a:ext cx="2386423" cy="276999"/>
              </a:xfrm>
              <a:prstGeom prst="rect">
                <a:avLst/>
              </a:prstGeom>
              <a:blipFill rotWithShape="0">
                <a:blip r:embed="rId16"/>
                <a:stretch>
                  <a:fillRect l="-2046" t="-4348" r="-512" b="-239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915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500"/>
                            </p:stCondLst>
                            <p:childTnLst>
                              <p:par>
                                <p:cTn id="13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000"/>
                            </p:stCondLst>
                            <p:childTnLst>
                              <p:par>
                                <p:cTn id="13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500"/>
                            </p:stCondLst>
                            <p:childTnLst>
                              <p:par>
                                <p:cTn id="13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24" grpId="0"/>
      <p:bldP spid="25" grpId="0" animBg="1"/>
      <p:bldP spid="26" grpId="0"/>
      <p:bldP spid="27" grpId="0"/>
      <p:bldP spid="28" grpId="0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7" grpId="0"/>
      <p:bldP spid="38" grpId="0" animBg="1"/>
      <p:bldP spid="39" grpId="0"/>
      <p:bldP spid="40" grpId="0"/>
      <p:bldP spid="42" grpId="0"/>
      <p:bldP spid="43" grpId="0"/>
      <p:bldP spid="44" grpId="0"/>
      <p:bldP spid="45" grpId="0" animBg="1"/>
      <p:bldP spid="46" grpId="0"/>
      <p:bldP spid="47" grpId="0" animBg="1"/>
      <p:bldP spid="48" grpId="0" animBg="1"/>
      <p:bldP spid="49" grpId="0"/>
      <p:bldP spid="50" grpId="0"/>
      <p:bldP spid="51" grpId="0"/>
      <p:bldP spid="52" grpId="0"/>
      <p:bldP spid="53" grpId="0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2664401" y="5082514"/>
            <a:ext cx="2283186" cy="173593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762000" y="381000"/>
            <a:ext cx="45974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Specific heat C in zero conjugate field </a:t>
            </a:r>
            <a:endParaRPr lang="en-US" b="1" baseline="-25000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30202" y="451366"/>
            <a:ext cx="241968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12800" y="2250390"/>
                <a:ext cx="3133229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𝑒𝑞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𝑒𝑞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𝑒𝑞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800" y="2250390"/>
                <a:ext cx="3133229" cy="51860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762000" y="914400"/>
            <a:ext cx="4075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From</a:t>
            </a:r>
            <a:r>
              <a:rPr lang="en-US" dirty="0" smtClean="0">
                <a:latin typeface="Comic Sans MS" pitchFamily="66" charset="0"/>
              </a:rPr>
              <a:t> thermodynamics we remember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871022" y="836622"/>
                <a:ext cx="1176284" cy="5337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  <m:sSub>
                            <m:sSub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𝑒𝑞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1022" y="836622"/>
                <a:ext cx="1176284" cy="5337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utoShape 7"/>
          <p:cNvSpPr>
            <a:spLocks noChangeArrowheads="1"/>
          </p:cNvSpPr>
          <p:nvPr/>
        </p:nvSpPr>
        <p:spPr bwMode="auto">
          <a:xfrm>
            <a:off x="6172200" y="102973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762000" y="1258332"/>
                <a:ext cx="2397130" cy="6551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  <m:sSub>
                            <m:sSub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𝑒𝑞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258332"/>
                <a:ext cx="2397130" cy="6551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/>
          <p:cNvSpPr/>
          <p:nvPr/>
        </p:nvSpPr>
        <p:spPr>
          <a:xfrm>
            <a:off x="795867" y="1906458"/>
            <a:ext cx="58368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For T&lt;T</a:t>
            </a:r>
            <a:r>
              <a:rPr lang="en-US" baseline="-25000" dirty="0">
                <a:latin typeface="Comic Sans MS" pitchFamily="66" charset="0"/>
              </a:rPr>
              <a:t>C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we obtain for the equilibrium free energy </a:t>
            </a:r>
            <a:endParaRPr lang="en-US" dirty="0"/>
          </a:p>
        </p:txBody>
      </p:sp>
      <p:sp>
        <p:nvSpPr>
          <p:cNvPr id="30" name="AutoShape 7"/>
          <p:cNvSpPr>
            <a:spLocks noChangeArrowheads="1"/>
          </p:cNvSpPr>
          <p:nvPr/>
        </p:nvSpPr>
        <p:spPr bwMode="auto">
          <a:xfrm>
            <a:off x="4191000" y="2481517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495800" y="2107446"/>
                <a:ext cx="4538415" cy="9767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𝑒𝑞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107446"/>
                <a:ext cx="4538415" cy="97674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utoShape 7"/>
          <p:cNvSpPr>
            <a:spLocks noChangeArrowheads="1"/>
          </p:cNvSpPr>
          <p:nvPr/>
        </p:nvSpPr>
        <p:spPr bwMode="auto">
          <a:xfrm>
            <a:off x="914400" y="3112926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219200" y="2930901"/>
                <a:ext cx="4538415" cy="8212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𝑒𝑞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930901"/>
                <a:ext cx="4538415" cy="82125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478432" y="3491951"/>
                <a:ext cx="2642289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𝑒𝑞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8432" y="3491951"/>
                <a:ext cx="2642289" cy="52039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utoShape 7"/>
          <p:cNvSpPr>
            <a:spLocks noChangeArrowheads="1"/>
          </p:cNvSpPr>
          <p:nvPr/>
        </p:nvSpPr>
        <p:spPr bwMode="auto">
          <a:xfrm>
            <a:off x="914400" y="4411495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472280" y="4228932"/>
                <a:ext cx="2384242" cy="5337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  <m:sSub>
                            <m:sSub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𝑒𝑞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  <m:sup/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2280" y="4228932"/>
                <a:ext cx="2384242" cy="5337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utoShape 7"/>
          <p:cNvSpPr>
            <a:spLocks noChangeArrowheads="1"/>
          </p:cNvSpPr>
          <p:nvPr/>
        </p:nvSpPr>
        <p:spPr bwMode="auto">
          <a:xfrm>
            <a:off x="4137654" y="4431967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895080" y="4264844"/>
                <a:ext cx="1704056" cy="5628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𝑒𝑞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5080" y="4264844"/>
                <a:ext cx="1704056" cy="56284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utoShape 7"/>
          <p:cNvSpPr>
            <a:spLocks noChangeArrowheads="1"/>
          </p:cNvSpPr>
          <p:nvPr/>
        </p:nvSpPr>
        <p:spPr bwMode="auto">
          <a:xfrm>
            <a:off x="914400" y="5326836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1219200" y="5089347"/>
                <a:ext cx="2747483" cy="9321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  <m:sSub>
                            <m:sSub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𝑒𝑞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089347"/>
                <a:ext cx="2747483" cy="93217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>
            <a:off x="3847579" y="5265442"/>
            <a:ext cx="11673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for </a:t>
            </a:r>
            <a:r>
              <a:rPr lang="en-US" dirty="0">
                <a:latin typeface="Comic Sans MS" pitchFamily="66" charset="0"/>
              </a:rPr>
              <a:t>T&lt;T</a:t>
            </a:r>
            <a:r>
              <a:rPr lang="en-US" baseline="-25000" dirty="0">
                <a:latin typeface="Comic Sans MS" pitchFamily="66" charset="0"/>
              </a:rPr>
              <a:t>C</a:t>
            </a:r>
            <a:r>
              <a:rPr lang="en-US" dirty="0">
                <a:latin typeface="Comic Sans MS" pitchFamily="66" charset="0"/>
              </a:rPr>
              <a:t> 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846858" y="5915198"/>
            <a:ext cx="1189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For </a:t>
            </a:r>
            <a:r>
              <a:rPr lang="en-US" dirty="0" smtClean="0">
                <a:latin typeface="Comic Sans MS" pitchFamily="66" charset="0"/>
              </a:rPr>
              <a:t>T&gt;T</a:t>
            </a:r>
            <a:r>
              <a:rPr lang="en-US" baseline="-25000" dirty="0" smtClean="0">
                <a:latin typeface="Comic Sans MS" pitchFamily="66" charset="0"/>
              </a:rPr>
              <a:t>C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846858" y="6291715"/>
                <a:ext cx="970137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𝑒𝑞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858" y="6291715"/>
                <a:ext cx="970137" cy="390748"/>
              </a:xfrm>
              <a:prstGeom prst="rect">
                <a:avLst/>
              </a:prstGeom>
              <a:blipFill rotWithShape="0">
                <a:blip r:embed="rId11"/>
                <a:stretch>
                  <a:fillRect b="-46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utoShape 7"/>
          <p:cNvSpPr>
            <a:spLocks noChangeArrowheads="1"/>
          </p:cNvSpPr>
          <p:nvPr/>
        </p:nvSpPr>
        <p:spPr bwMode="auto">
          <a:xfrm>
            <a:off x="2044067" y="6266987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2736291" y="6248400"/>
                <a:ext cx="81516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6291" y="6248400"/>
                <a:ext cx="815160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ectangle 47"/>
          <p:cNvSpPr/>
          <p:nvPr/>
        </p:nvSpPr>
        <p:spPr>
          <a:xfrm>
            <a:off x="3771063" y="6265331"/>
            <a:ext cx="11673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for </a:t>
            </a:r>
            <a:r>
              <a:rPr lang="en-US" dirty="0" smtClean="0">
                <a:latin typeface="Comic Sans MS" pitchFamily="66" charset="0"/>
              </a:rPr>
              <a:t>T&gt;T</a:t>
            </a:r>
            <a:r>
              <a:rPr lang="en-US" baseline="-25000" dirty="0" smtClean="0">
                <a:latin typeface="Comic Sans MS" pitchFamily="66" charset="0"/>
              </a:rPr>
              <a:t>C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dirty="0"/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5359401" y="5029200"/>
            <a:ext cx="0" cy="1653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181600" y="6495587"/>
            <a:ext cx="1981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5026329" y="5073773"/>
                <a:ext cx="3855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6329" y="5073773"/>
                <a:ext cx="385555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ectangle 53"/>
          <p:cNvSpPr/>
          <p:nvPr/>
        </p:nvSpPr>
        <p:spPr>
          <a:xfrm>
            <a:off x="6807574" y="6504865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T/T</a:t>
            </a:r>
            <a:r>
              <a:rPr lang="en-US" baseline="-25000" dirty="0" smtClean="0">
                <a:latin typeface="Comic Sans MS" pitchFamily="66" charset="0"/>
              </a:rPr>
              <a:t>C</a:t>
            </a:r>
            <a:endParaRPr lang="en-US" dirty="0"/>
          </a:p>
        </p:txBody>
      </p:sp>
      <p:cxnSp>
        <p:nvCxnSpPr>
          <p:cNvPr id="56" name="Straight Connector 55"/>
          <p:cNvCxnSpPr/>
          <p:nvPr/>
        </p:nvCxnSpPr>
        <p:spPr>
          <a:xfrm flipV="1">
            <a:off x="6324600" y="6381287"/>
            <a:ext cx="0" cy="236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200714" y="65473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5359401" y="5634774"/>
            <a:ext cx="965199" cy="8608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324600" y="5634774"/>
            <a:ext cx="0" cy="7982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6759390" y="5718701"/>
                <a:ext cx="17671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∝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9390" y="5718701"/>
                <a:ext cx="1767150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7391400" y="6080513"/>
                <a:ext cx="8649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6080513"/>
                <a:ext cx="864917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Rectangle 63"/>
          <p:cNvSpPr/>
          <p:nvPr/>
        </p:nvSpPr>
        <p:spPr>
          <a:xfrm>
            <a:off x="6819798" y="6080489"/>
            <a:ext cx="649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38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500"/>
                            </p:stCondLst>
                            <p:childTnLst>
                              <p:par>
                                <p:cTn id="14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000"/>
                            </p:stCondLst>
                            <p:childTnLst>
                              <p:par>
                                <p:cTn id="14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500"/>
                            </p:stCondLst>
                            <p:childTnLst>
                              <p:par>
                                <p:cTn id="14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3000"/>
                            </p:stCondLst>
                            <p:childTnLst>
                              <p:par>
                                <p:cTn id="15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500"/>
                            </p:stCondLst>
                            <p:childTnLst>
                              <p:par>
                                <p:cTn id="15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000"/>
                            </p:stCondLst>
                            <p:childTnLst>
                              <p:par>
                                <p:cTn id="17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5" grpId="0"/>
      <p:bldP spid="6" grpId="0" animBg="1"/>
      <p:bldP spid="24" grpId="0"/>
      <p:bldP spid="25" grpId="0"/>
      <p:bldP spid="26" grpId="0"/>
      <p:bldP spid="27" grpId="0" animBg="1"/>
      <p:bldP spid="28" grpId="0"/>
      <p:bldP spid="29" grpId="0"/>
      <p:bldP spid="30" grpId="0" animBg="1"/>
      <p:bldP spid="32" grpId="0"/>
      <p:bldP spid="33" grpId="0" animBg="1"/>
      <p:bldP spid="34" grpId="0"/>
      <p:bldP spid="35" grpId="0"/>
      <p:bldP spid="36" grpId="0" animBg="1"/>
      <p:bldP spid="37" grpId="0"/>
      <p:bldP spid="38" grpId="0" animBg="1"/>
      <p:bldP spid="39" grpId="0"/>
      <p:bldP spid="40" grpId="0" animBg="1"/>
      <p:bldP spid="41" grpId="0"/>
      <p:bldP spid="42" grpId="0"/>
      <p:bldP spid="44" grpId="0"/>
      <p:bldP spid="45" grpId="0"/>
      <p:bldP spid="46" grpId="0" animBg="1"/>
      <p:bldP spid="47" grpId="0"/>
      <p:bldP spid="48" grpId="0"/>
      <p:bldP spid="53" grpId="0"/>
      <p:bldP spid="54" grpId="0"/>
      <p:bldP spid="57" grpId="0"/>
      <p:bldP spid="62" grpId="0"/>
      <p:bldP spid="63" grpId="0"/>
      <p:bldP spid="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457200" y="381000"/>
            <a:ext cx="830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Critical exponents fall into universality classes </a:t>
            </a:r>
          </a:p>
          <a:p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(</a:t>
            </a:r>
            <a:r>
              <a:rPr lang="en-US" sz="1600" b="1" dirty="0" smtClean="0">
                <a:solidFill>
                  <a:srgbClr val="00B050"/>
                </a:solidFill>
                <a:latin typeface="Comic Sans MS" pitchFamily="66" charset="0"/>
              </a:rPr>
              <a:t>they do not depend on microscopic details</a:t>
            </a:r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) </a:t>
            </a:r>
            <a:endParaRPr lang="en-US" b="1" baseline="-25000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76200" y="451366"/>
            <a:ext cx="241968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411299" y="1583266"/>
            <a:ext cx="8961302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Critical exponents follow so called scaling relations</a:t>
            </a:r>
            <a:r>
              <a:rPr lang="en-US" b="1" baseline="-25000" dirty="0">
                <a:solidFill>
                  <a:schemeClr val="accent1"/>
                </a:solidFill>
                <a:latin typeface="Comic Sans MS" pitchFamily="66" charset="0"/>
              </a:rPr>
              <a:t> </a:t>
            </a:r>
            <a:endParaRPr lang="en-US" b="1" baseline="-25000" dirty="0" smtClean="0">
              <a:solidFill>
                <a:schemeClr val="accent1"/>
              </a:solidFill>
              <a:latin typeface="Comic Sans MS" pitchFamily="66" charset="0"/>
            </a:endParaRPr>
          </a:p>
          <a:p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Relations can be derived:</a:t>
            </a:r>
          </a:p>
          <a:p>
            <a:pPr marL="119063" indent="-119063"/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-</a:t>
            </a:r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when imposing that F near T</a:t>
            </a:r>
            <a:r>
              <a:rPr lang="en-US" b="1" baseline="-25000" dirty="0" smtClean="0">
                <a:solidFill>
                  <a:schemeClr val="accent1"/>
                </a:solidFill>
                <a:latin typeface="Comic Sans MS" pitchFamily="66" charset="0"/>
              </a:rPr>
              <a:t>C</a:t>
            </a:r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 is a generalized homogeneous function (</a:t>
            </a:r>
            <a:r>
              <a:rPr lang="en-US" sz="1600" b="1" dirty="0" err="1">
                <a:solidFill>
                  <a:srgbClr val="00B050"/>
                </a:solidFill>
                <a:latin typeface="Comic Sans MS" pitchFamily="66" charset="0"/>
              </a:rPr>
              <a:t>Widom</a:t>
            </a:r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) plausible from self-similarity of critical fluctuations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(</a:t>
            </a:r>
            <a:r>
              <a:rPr lang="en-US" sz="1600" b="1" dirty="0" err="1">
                <a:solidFill>
                  <a:srgbClr val="00B050"/>
                </a:solidFill>
                <a:latin typeface="Comic Sans MS" pitchFamily="66" charset="0"/>
              </a:rPr>
              <a:t>Kadanoff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)</a:t>
            </a:r>
          </a:p>
          <a:p>
            <a:endParaRPr lang="en-US" sz="1600" b="1" dirty="0">
              <a:solidFill>
                <a:srgbClr val="00B050"/>
              </a:solidFill>
              <a:latin typeface="Comic Sans MS" pitchFamily="66" charset="0"/>
            </a:endParaRPr>
          </a:p>
          <a:p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-via renormalization group theory (</a:t>
            </a:r>
            <a:r>
              <a:rPr lang="en-US" sz="1600" b="1" dirty="0">
                <a:solidFill>
                  <a:srgbClr val="00B050"/>
                </a:solidFill>
                <a:latin typeface="Comic Sans MS" pitchFamily="66" charset="0"/>
              </a:rPr>
              <a:t>Wilson, Nobel prize 1982</a:t>
            </a:r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) </a:t>
            </a:r>
          </a:p>
        </p:txBody>
      </p:sp>
      <p:sp>
        <p:nvSpPr>
          <p:cNvPr id="5" name="Oval 4"/>
          <p:cNvSpPr/>
          <p:nvPr/>
        </p:nvSpPr>
        <p:spPr>
          <a:xfrm>
            <a:off x="152400" y="1670566"/>
            <a:ext cx="241968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33400" y="3520469"/>
            <a:ext cx="850053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Mean-field and Landau get criticality equally wrong in 1, 2 and 3 spatial dimensions (</a:t>
            </a:r>
            <a:r>
              <a:rPr lang="en-US" sz="1600" b="1" dirty="0">
                <a:solidFill>
                  <a:srgbClr val="00B050"/>
                </a:solidFill>
                <a:latin typeface="Comic Sans MS" pitchFamily="66" charset="0"/>
              </a:rPr>
              <a:t>criticality correct in 4 dimensions</a:t>
            </a:r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)</a:t>
            </a:r>
            <a:endParaRPr lang="en-US" b="1" baseline="-25000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" y="3615035"/>
            <a:ext cx="241968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3400" y="4291693"/>
            <a:ext cx="77203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Nevertheless, relation which does not contain dimension is fulfilled by</a:t>
            </a:r>
          </a:p>
          <a:p>
            <a:r>
              <a:rPr lang="en-US" dirty="0" smtClean="0">
                <a:latin typeface="Comic Sans MS" pitchFamily="66" charset="0"/>
              </a:rPr>
              <a:t>Landau/mean-field critical exponents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85800" y="5181600"/>
                <a:ext cx="15815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5181600"/>
                <a:ext cx="1581522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3089" t="-2222" r="-2703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2377156" y="5135433"/>
            <a:ext cx="27382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(</a:t>
            </a:r>
            <a:r>
              <a:rPr lang="en-US" b="1" dirty="0" err="1" smtClean="0">
                <a:solidFill>
                  <a:srgbClr val="00B050"/>
                </a:solidFill>
                <a:latin typeface="Comic Sans MS" pitchFamily="66" charset="0"/>
              </a:rPr>
              <a:t>Rushbrooke’s</a:t>
            </a:r>
            <a:r>
              <a:rPr lang="en-US" b="1" dirty="0" smtClean="0">
                <a:solidFill>
                  <a:srgbClr val="00B050"/>
                </a:solidFill>
                <a:latin typeface="Comic Sans MS" pitchFamily="66" charset="0"/>
              </a:rPr>
              <a:t> identity</a:t>
            </a:r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)</a:t>
            </a:r>
            <a:endParaRPr lang="en-US" b="1" baseline="-25000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58798" y="5863529"/>
                <a:ext cx="8649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798" y="5863529"/>
                <a:ext cx="864917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438400" y="5867065"/>
                <a:ext cx="7952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5867065"/>
                <a:ext cx="795218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553917" y="5863529"/>
                <a:ext cx="82323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dirty="0" smtClean="0"/>
                  <a:t>=1/2 </a:t>
                </a:r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3917" y="5863529"/>
                <a:ext cx="823239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2222" t="-10000" r="-5185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4134353" y="6340186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90897" y="6195184"/>
                <a:ext cx="1418658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2−0=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897" y="6195184"/>
                <a:ext cx="1418658" cy="5186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 descr="http://daytradewarrior.com/wp-content/uploads/2014/05/check-mark-hi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6359" y="6097642"/>
            <a:ext cx="456535" cy="485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032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  <p:bldP spid="7" grpId="0" animBg="1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6431&quot;&gt;&lt;object type=&quot;3&quot; unique_id=&quot;16432&quot;&gt;&lt;property id=&quot;20148&quot; value=&quot;5&quot;/&gt;&lt;property id=&quot;20300&quot; value=&quot;Slide 1&quot;/&gt;&lt;property id=&quot;20307&quot; value=&quot;256&quot;/&gt;&lt;/object&gt;&lt;object type=&quot;3&quot; unique_id=&quot;16437&quot;&gt;&lt;property id=&quot;20148&quot; value=&quot;5&quot;/&gt;&lt;property id=&quot;20300&quot; value=&quot;Slide 2&quot;/&gt;&lt;property id=&quot;20307&quot; value=&quot;265&quot;/&gt;&lt;/object&gt;&lt;object type=&quot;3&quot; unique_id=&quot;16604&quot;&gt;&lt;property id=&quot;20148&quot; value=&quot;5&quot;/&gt;&lt;property id=&quot;20300&quot; value=&quot;Slide 3&quot;/&gt;&lt;property id=&quot;20307&quot; value=&quot;268&quot;/&gt;&lt;/object&gt;&lt;object type=&quot;3&quot; unique_id=&quot;17179&quot;&gt;&lt;property id=&quot;20148&quot; value=&quot;5&quot;/&gt;&lt;property id=&quot;20300&quot; value=&quot;Slide 4&quot;/&gt;&lt;property id=&quot;20307&quot; value=&quot;269&quot;/&gt;&lt;/object&gt;&lt;object type=&quot;3&quot; unique_id=&quot;17216&quot;&gt;&lt;property id=&quot;20148&quot; value=&quot;5&quot;/&gt;&lt;property id=&quot;20300&quot; value=&quot;Slide 5&quot;/&gt;&lt;property id=&quot;20307&quot; value=&quot;270&quot;/&gt;&lt;/object&gt;&lt;object type=&quot;3&quot; unique_id=&quot;17217&quot;&gt;&lt;property id=&quot;20148&quot; value=&quot;5&quot;/&gt;&lt;property id=&quot;20300&quot; value=&quot;Slide 6&quot;/&gt;&lt;property id=&quot;20307&quot; value=&quot;271&quot;/&gt;&lt;/object&gt;&lt;object type=&quot;3&quot; unique_id=&quot;17270&quot;&gt;&lt;property id=&quot;20148&quot; value=&quot;5&quot;/&gt;&lt;property id=&quot;20300&quot; value=&quot;Slide 7&quot;/&gt;&lt;property id=&quot;20307&quot; value=&quot;272&quot;/&gt;&lt;/object&gt;&lt;object type=&quot;3&quot; unique_id=&quot;41875&quot;&gt;&lt;property id=&quot;20148&quot; value=&quot;5&quot;/&gt;&lt;property id=&quot;20300&quot; value=&quot;Slide 8&quot;/&gt;&lt;property id=&quot;20307&quot; value=&quot;273&quot;/&gt;&lt;/object&gt;&lt;/object&gt;&lt;object type=&quot;8&quot; unique_id=&quot;16457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17411</TotalTime>
  <Words>646</Words>
  <Application>Microsoft Office PowerPoint</Application>
  <PresentationFormat>On-screen Show (4:3)</PresentationFormat>
  <Paragraphs>160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Cambria Math</vt:lpstr>
      <vt:lpstr>Comic Sans MS</vt:lpstr>
      <vt:lpstr>Office Theme</vt:lpstr>
      <vt:lpstr>Graph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Binek</cp:lastModifiedBy>
  <cp:revision>715</cp:revision>
  <dcterms:created xsi:type="dcterms:W3CDTF">2010-08-30T23:12:30Z</dcterms:created>
  <dcterms:modified xsi:type="dcterms:W3CDTF">2014-12-09T17:09:35Z</dcterms:modified>
</cp:coreProperties>
</file>