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10" Type="http://schemas.openxmlformats.org/officeDocument/2006/relationships/image" Target="../media/image69.wmf"/><Relationship Id="rId4" Type="http://schemas.openxmlformats.org/officeDocument/2006/relationships/image" Target="../media/image63.wmf"/><Relationship Id="rId9" Type="http://schemas.openxmlformats.org/officeDocument/2006/relationships/image" Target="../media/image68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72.wmf"/><Relationship Id="rId7" Type="http://schemas.openxmlformats.org/officeDocument/2006/relationships/image" Target="../media/image54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4.wmf"/><Relationship Id="rId5" Type="http://schemas.openxmlformats.org/officeDocument/2006/relationships/image" Target="../media/image53.wmf"/><Relationship Id="rId10" Type="http://schemas.openxmlformats.org/officeDocument/2006/relationships/image" Target="../media/image77.wmf"/><Relationship Id="rId4" Type="http://schemas.openxmlformats.org/officeDocument/2006/relationships/image" Target="../media/image73.wmf"/><Relationship Id="rId9" Type="http://schemas.openxmlformats.org/officeDocument/2006/relationships/image" Target="../media/image7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9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2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A88BD-6176-4DAA-B255-2D5CA759614E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A69B9-F0A9-49E8-BCD2-52FC7F4F08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A69B9-F0A9-49E8-BCD2-52FC7F4F08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286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A69B9-F0A9-49E8-BCD2-52FC7F4F081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41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A69B9-F0A9-49E8-BCD2-52FC7F4F081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29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A69B9-F0A9-49E8-BCD2-52FC7F4F081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73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A69B9-F0A9-49E8-BCD2-52FC7F4F081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90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A69B9-F0A9-49E8-BCD2-52FC7F4F081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72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A69B9-F0A9-49E8-BCD2-52FC7F4F081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42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A69B9-F0A9-49E8-BCD2-52FC7F4F081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A69B9-F0A9-49E8-BCD2-52FC7F4F081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82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A69B9-F0A9-49E8-BCD2-52FC7F4F081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28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A69B9-F0A9-49E8-BCD2-52FC7F4F081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439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A69B9-F0A9-49E8-BCD2-52FC7F4F081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77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B1F7-7688-44D1-870F-5FAB6D54583D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87E4-AF2E-4C3B-BAFF-A237D510C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B1F7-7688-44D1-870F-5FAB6D54583D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87E4-AF2E-4C3B-BAFF-A237D510C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B1F7-7688-44D1-870F-5FAB6D54583D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87E4-AF2E-4C3B-BAFF-A237D510C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B1F7-7688-44D1-870F-5FAB6D54583D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87E4-AF2E-4C3B-BAFF-A237D510C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B1F7-7688-44D1-870F-5FAB6D54583D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87E4-AF2E-4C3B-BAFF-A237D510C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B1F7-7688-44D1-870F-5FAB6D54583D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87E4-AF2E-4C3B-BAFF-A237D510C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B1F7-7688-44D1-870F-5FAB6D54583D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87E4-AF2E-4C3B-BAFF-A237D510C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B1F7-7688-44D1-870F-5FAB6D54583D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87E4-AF2E-4C3B-BAFF-A237D510C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B1F7-7688-44D1-870F-5FAB6D54583D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87E4-AF2E-4C3B-BAFF-A237D510C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B1F7-7688-44D1-870F-5FAB6D54583D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87E4-AF2E-4C3B-BAFF-A237D510C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B1F7-7688-44D1-870F-5FAB6D54583D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87E4-AF2E-4C3B-BAFF-A237D510C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FB1F7-7688-44D1-870F-5FAB6D54583D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087E4-AF2E-4C3B-BAFF-A237D510C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59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56.wmf"/><Relationship Id="rId12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58.wmf"/><Relationship Id="rId5" Type="http://schemas.openxmlformats.org/officeDocument/2006/relationships/image" Target="../media/image55.wmf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5.bin"/><Relationship Id="rId9" Type="http://schemas.openxmlformats.org/officeDocument/2006/relationships/image" Target="../media/image5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image" Target="../media/image64.wmf"/><Relationship Id="rId18" Type="http://schemas.openxmlformats.org/officeDocument/2006/relationships/oleObject" Target="../embeddings/oleObject67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68.wmf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64.bin"/><Relationship Id="rId17" Type="http://schemas.openxmlformats.org/officeDocument/2006/relationships/image" Target="../media/image6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6.bin"/><Relationship Id="rId20" Type="http://schemas.openxmlformats.org/officeDocument/2006/relationships/oleObject" Target="../embeddings/oleObject68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1.bin"/><Relationship Id="rId11" Type="http://schemas.openxmlformats.org/officeDocument/2006/relationships/image" Target="../media/image63.wmf"/><Relationship Id="rId5" Type="http://schemas.openxmlformats.org/officeDocument/2006/relationships/image" Target="../media/image60.wmf"/><Relationship Id="rId15" Type="http://schemas.openxmlformats.org/officeDocument/2006/relationships/image" Target="../media/image65.wmf"/><Relationship Id="rId23" Type="http://schemas.openxmlformats.org/officeDocument/2006/relationships/image" Target="../media/image69.wmf"/><Relationship Id="rId10" Type="http://schemas.openxmlformats.org/officeDocument/2006/relationships/oleObject" Target="../embeddings/oleObject63.bin"/><Relationship Id="rId19" Type="http://schemas.openxmlformats.org/officeDocument/2006/relationships/image" Target="../media/image67.wmf"/><Relationship Id="rId4" Type="http://schemas.openxmlformats.org/officeDocument/2006/relationships/oleObject" Target="../embeddings/oleObject60.bin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65.bin"/><Relationship Id="rId22" Type="http://schemas.openxmlformats.org/officeDocument/2006/relationships/oleObject" Target="../embeddings/oleObject6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image" Target="../media/image53.wmf"/><Relationship Id="rId18" Type="http://schemas.openxmlformats.org/officeDocument/2006/relationships/oleObject" Target="../embeddings/oleObject77.bin"/><Relationship Id="rId3" Type="http://schemas.openxmlformats.org/officeDocument/2006/relationships/notesSlide" Target="../notesSlides/notesSlide12.xml"/><Relationship Id="rId21" Type="http://schemas.openxmlformats.org/officeDocument/2006/relationships/hyperlink" Target="http://en.wikipedia.org/wiki/Exponentiation" TargetMode="External"/><Relationship Id="rId7" Type="http://schemas.openxmlformats.org/officeDocument/2006/relationships/image" Target="../media/image71.wmf"/><Relationship Id="rId12" Type="http://schemas.openxmlformats.org/officeDocument/2006/relationships/oleObject" Target="../embeddings/oleObject74.bin"/><Relationship Id="rId17" Type="http://schemas.openxmlformats.org/officeDocument/2006/relationships/image" Target="../media/image54.wmf"/><Relationship Id="rId25" Type="http://schemas.openxmlformats.org/officeDocument/2006/relationships/image" Target="../media/image7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6.bin"/><Relationship Id="rId20" Type="http://schemas.openxmlformats.org/officeDocument/2006/relationships/image" Target="../media/image78.png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1.bin"/><Relationship Id="rId11" Type="http://schemas.openxmlformats.org/officeDocument/2006/relationships/image" Target="../media/image73.wmf"/><Relationship Id="rId24" Type="http://schemas.openxmlformats.org/officeDocument/2006/relationships/oleObject" Target="../embeddings/oleObject79.bin"/><Relationship Id="rId5" Type="http://schemas.openxmlformats.org/officeDocument/2006/relationships/image" Target="../media/image70.wmf"/><Relationship Id="rId15" Type="http://schemas.openxmlformats.org/officeDocument/2006/relationships/image" Target="../media/image74.wmf"/><Relationship Id="rId23" Type="http://schemas.openxmlformats.org/officeDocument/2006/relationships/image" Target="../media/image76.wmf"/><Relationship Id="rId10" Type="http://schemas.openxmlformats.org/officeDocument/2006/relationships/oleObject" Target="../embeddings/oleObject73.bin"/><Relationship Id="rId19" Type="http://schemas.openxmlformats.org/officeDocument/2006/relationships/image" Target="../media/image75.wmf"/><Relationship Id="rId4" Type="http://schemas.openxmlformats.org/officeDocument/2006/relationships/oleObject" Target="../embeddings/oleObject70.bin"/><Relationship Id="rId9" Type="http://schemas.openxmlformats.org/officeDocument/2006/relationships/image" Target="../media/image72.wmf"/><Relationship Id="rId14" Type="http://schemas.openxmlformats.org/officeDocument/2006/relationships/oleObject" Target="../embeddings/oleObject75.bin"/><Relationship Id="rId22" Type="http://schemas.openxmlformats.org/officeDocument/2006/relationships/oleObject" Target="../embeddings/oleObject78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9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5.wmf"/><Relationship Id="rId4" Type="http://schemas.openxmlformats.org/officeDocument/2006/relationships/image" Target="../media/image10.png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5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6.wmf"/><Relationship Id="rId10" Type="http://schemas.openxmlformats.org/officeDocument/2006/relationships/image" Target="../media/image18.wmf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4.wmf"/><Relationship Id="rId18" Type="http://schemas.openxmlformats.org/officeDocument/2006/relationships/oleObject" Target="../embeddings/oleObject25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4.bin"/><Relationship Id="rId20" Type="http://schemas.openxmlformats.org/officeDocument/2006/relationships/image" Target="../media/image28.png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27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hyperlink" Target="http://en.wikipedia.org/wiki/File:LagrangeMultipliers2D.svg" TargetMode="External"/><Relationship Id="rId18" Type="http://schemas.openxmlformats.org/officeDocument/2006/relationships/oleObject" Target="../embeddings/oleObject31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26.wmf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4.png"/><Relationship Id="rId1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0.bin"/><Relationship Id="rId20" Type="http://schemas.openxmlformats.org/officeDocument/2006/relationships/oleObject" Target="../embeddings/oleObject32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11" Type="http://schemas.openxmlformats.org/officeDocument/2006/relationships/hyperlink" Target="http://upload.wikimedia.org/wikipedia/commons/b/bf/LagrangeMultipliers2D.svg" TargetMode="External"/><Relationship Id="rId5" Type="http://schemas.openxmlformats.org/officeDocument/2006/relationships/oleObject" Target="../embeddings/oleObject26.bin"/><Relationship Id="rId15" Type="http://schemas.openxmlformats.org/officeDocument/2006/relationships/image" Target="../media/image30.wmf"/><Relationship Id="rId23" Type="http://schemas.openxmlformats.org/officeDocument/2006/relationships/image" Target="../media/image33.wmf"/><Relationship Id="rId10" Type="http://schemas.openxmlformats.org/officeDocument/2006/relationships/image" Target="../media/image29.wmf"/><Relationship Id="rId19" Type="http://schemas.openxmlformats.org/officeDocument/2006/relationships/image" Target="../media/image32.wmf"/><Relationship Id="rId4" Type="http://schemas.openxmlformats.org/officeDocument/2006/relationships/hyperlink" Target="http://en.wikipedia.org/wiki/Lagrange_multipliers" TargetMode="External"/><Relationship Id="rId9" Type="http://schemas.openxmlformats.org/officeDocument/2006/relationships/oleObject" Target="../embeddings/oleObject28.bin"/><Relationship Id="rId14" Type="http://schemas.openxmlformats.org/officeDocument/2006/relationships/oleObject" Target="../embeddings/oleObject29.bin"/><Relationship Id="rId22" Type="http://schemas.openxmlformats.org/officeDocument/2006/relationships/oleObject" Target="../embeddings/oleObject3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39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38.bin"/><Relationship Id="rId1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0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5" Type="http://schemas.openxmlformats.org/officeDocument/2006/relationships/image" Target="../media/image40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3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46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5.wmf"/><Relationship Id="rId5" Type="http://schemas.openxmlformats.org/officeDocument/2006/relationships/image" Target="../media/image42.wmf"/><Relationship Id="rId15" Type="http://schemas.openxmlformats.org/officeDocument/2006/relationships/image" Target="../media/image47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4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image" Target="../media/image51.wmf"/><Relationship Id="rId18" Type="http://schemas.openxmlformats.org/officeDocument/2006/relationships/oleObject" Target="../embeddings/oleObject54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8.wmf"/><Relationship Id="rId12" Type="http://schemas.openxmlformats.org/officeDocument/2006/relationships/oleObject" Target="../embeddings/oleObject51.bin"/><Relationship Id="rId17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3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50.wmf"/><Relationship Id="rId5" Type="http://schemas.openxmlformats.org/officeDocument/2006/relationships/image" Target="../media/image42.wmf"/><Relationship Id="rId15" Type="http://schemas.openxmlformats.org/officeDocument/2006/relationships/image" Target="../media/image52.wmf"/><Relationship Id="rId10" Type="http://schemas.openxmlformats.org/officeDocument/2006/relationships/oleObject" Target="../embeddings/oleObject50.bin"/><Relationship Id="rId19" Type="http://schemas.openxmlformats.org/officeDocument/2006/relationships/image" Target="../media/image54.wmf"/><Relationship Id="rId4" Type="http://schemas.openxmlformats.org/officeDocument/2006/relationships/oleObject" Target="../embeddings/oleObject47.bin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5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The </a:t>
            </a:r>
            <a:r>
              <a:rPr lang="en-US" sz="3200" b="1" kern="0" dirty="0" err="1" smtClean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microcanonical</a:t>
            </a:r>
            <a:r>
              <a:rPr lang="en-US" sz="3200" b="1" kern="0" dirty="0" smtClean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ensemble</a:t>
            </a: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524001" y="1371600"/>
            <a:ext cx="6172200" cy="576263"/>
            <a:chOff x="967" y="288"/>
            <a:chExt cx="3391" cy="363"/>
          </a:xfrm>
        </p:grpSpPr>
        <p:sp>
          <p:nvSpPr>
            <p:cNvPr id="6" name="Rectangle 26"/>
            <p:cNvSpPr>
              <a:spLocks noChangeArrowheads="1"/>
            </p:cNvSpPr>
            <p:nvPr/>
          </p:nvSpPr>
          <p:spPr bwMode="auto">
            <a:xfrm>
              <a:off x="1056" y="288"/>
              <a:ext cx="3264" cy="3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7" name="Text Box 27"/>
            <p:cNvSpPr txBox="1">
              <a:spLocks noChangeArrowheads="1"/>
            </p:cNvSpPr>
            <p:nvPr/>
          </p:nvSpPr>
          <p:spPr bwMode="auto">
            <a:xfrm>
              <a:off x="967" y="320"/>
              <a:ext cx="339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Finding the probability distribution</a:t>
              </a:r>
              <a:endParaRPr lang="de-DE" sz="2400" b="1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8" name="Text Box 33"/>
          <p:cNvSpPr txBox="1">
            <a:spLocks noChangeArrowheads="1"/>
          </p:cNvSpPr>
          <p:nvPr/>
        </p:nvSpPr>
        <p:spPr bwMode="auto">
          <a:xfrm>
            <a:off x="152400" y="2133600"/>
            <a:ext cx="48878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We consider an isolated system in the sense that</a:t>
            </a:r>
          </a:p>
          <a:p>
            <a:r>
              <a:rPr lang="en-US" sz="1600" dirty="0" smtClean="0">
                <a:latin typeface="Comic Sans MS" pitchFamily="66" charset="0"/>
              </a:rPr>
              <a:t> the energy is a constant of motion.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0" y="2133600"/>
            <a:ext cx="15240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002463" y="3200400"/>
          <a:ext cx="2141537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4" imgW="1269720" imgH="203040" progId="Equation.DSMT4">
                  <p:embed/>
                </p:oleObj>
              </mc:Choice>
              <mc:Fallback>
                <p:oleObj name="Equation" r:id="rId4" imgW="126972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2463" y="3200400"/>
                        <a:ext cx="2141537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486400" y="2362200"/>
          <a:ext cx="83502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6" imgW="495000" imgH="177480" progId="Equation.DSMT4">
                  <p:embed/>
                </p:oleObj>
              </mc:Choice>
              <mc:Fallback>
                <p:oleObj name="Equation" r:id="rId6" imgW="495000" imgH="177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362200"/>
                        <a:ext cx="835025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228600" y="3581400"/>
            <a:ext cx="48910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We are </a:t>
            </a:r>
            <a:r>
              <a:rPr lang="en-US" sz="1600" u="sng" dirty="0" smtClean="0">
                <a:solidFill>
                  <a:srgbClr val="00B050"/>
                </a:solidFill>
                <a:latin typeface="Comic Sans MS" pitchFamily="66" charset="0"/>
              </a:rPr>
              <a:t>not</a:t>
            </a:r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 able to derive </a:t>
            </a:r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 from first principles</a:t>
            </a:r>
            <a:endParaRPr lang="en-US" sz="16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5" name="Text Box 33"/>
          <p:cNvSpPr txBox="1">
            <a:spLocks noChangeArrowheads="1"/>
          </p:cNvSpPr>
          <p:nvPr/>
        </p:nvSpPr>
        <p:spPr bwMode="auto">
          <a:xfrm>
            <a:off x="2590800" y="3962400"/>
            <a:ext cx="35141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Two typical alternative approaches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6" name="Right Arrow 15"/>
          <p:cNvSpPr/>
          <p:nvPr/>
        </p:nvSpPr>
        <p:spPr>
          <a:xfrm rot="9041536">
            <a:off x="2446527" y="4435458"/>
            <a:ext cx="747246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381000" y="4876800"/>
            <a:ext cx="39581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omic Sans MS" pitchFamily="66" charset="0"/>
              </a:rPr>
              <a:t>Postulate of Equal a Priori Probability</a:t>
            </a:r>
            <a:endParaRPr lang="en-US" sz="1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Right Arrow 17"/>
          <p:cNvSpPr/>
          <p:nvPr/>
        </p:nvSpPr>
        <p:spPr>
          <a:xfrm rot="958909">
            <a:off x="5732029" y="4365652"/>
            <a:ext cx="747246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Box 33"/>
          <p:cNvSpPr txBox="1">
            <a:spLocks noChangeArrowheads="1"/>
          </p:cNvSpPr>
          <p:nvPr/>
        </p:nvSpPr>
        <p:spPr bwMode="auto">
          <a:xfrm>
            <a:off x="5185865" y="4876800"/>
            <a:ext cx="39180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omic Sans MS" pitchFamily="66" charset="0"/>
              </a:rPr>
              <a:t>Use (information) entropy as starting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mic Sans MS" pitchFamily="66" charset="0"/>
              </a:rPr>
              <a:t>concept</a:t>
            </a:r>
            <a:endParaRPr lang="en-US" sz="1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Curved Right Arrow 20"/>
          <p:cNvSpPr/>
          <p:nvPr/>
        </p:nvSpPr>
        <p:spPr>
          <a:xfrm>
            <a:off x="76200" y="5029200"/>
            <a:ext cx="228600" cy="609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 Box 33"/>
          <p:cNvSpPr txBox="1">
            <a:spLocks noChangeArrowheads="1"/>
          </p:cNvSpPr>
          <p:nvPr/>
        </p:nvSpPr>
        <p:spPr bwMode="auto">
          <a:xfrm>
            <a:off x="381000" y="5410200"/>
            <a:ext cx="43669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Construct entropy expression from it and </a:t>
            </a:r>
          </a:p>
          <a:p>
            <a:r>
              <a:rPr lang="en-US" sz="1600" dirty="0" smtClean="0">
                <a:latin typeface="Comic Sans MS" pitchFamily="66" charset="0"/>
              </a:rPr>
              <a:t>show that the result is consistent </a:t>
            </a:r>
          </a:p>
          <a:p>
            <a:r>
              <a:rPr lang="en-US" sz="1600" dirty="0">
                <a:latin typeface="Comic Sans MS" pitchFamily="66" charset="0"/>
              </a:rPr>
              <a:t>w</a:t>
            </a:r>
            <a:r>
              <a:rPr lang="en-US" sz="1600" dirty="0" smtClean="0">
                <a:latin typeface="Comic Sans MS" pitchFamily="66" charset="0"/>
              </a:rPr>
              <a:t>ith thermodynamics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3" name="Curved Right Arrow 22"/>
          <p:cNvSpPr/>
          <p:nvPr/>
        </p:nvSpPr>
        <p:spPr>
          <a:xfrm flipH="1">
            <a:off x="8763000" y="5257800"/>
            <a:ext cx="228600" cy="609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 Box 33"/>
          <p:cNvSpPr txBox="1">
            <a:spLocks noChangeArrowheads="1"/>
          </p:cNvSpPr>
          <p:nvPr/>
        </p:nvSpPr>
        <p:spPr bwMode="auto">
          <a:xfrm>
            <a:off x="5334000" y="5562600"/>
            <a:ext cx="33073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Derive </a:t>
            </a:r>
            <a:r>
              <a:rPr lang="en-US" sz="1600" dirty="0" smtClean="0">
                <a:latin typeface="Comic Sans MS" pitchFamily="66" charset="0"/>
                <a:sym typeface="Symbol"/>
              </a:rPr>
              <a:t> from maximum entropy </a:t>
            </a:r>
          </a:p>
          <a:p>
            <a:r>
              <a:rPr lang="en-US" sz="1600" dirty="0" smtClean="0">
                <a:latin typeface="Comic Sans MS" pitchFamily="66" charset="0"/>
                <a:sym typeface="Symbol"/>
              </a:rPr>
              <a:t>principle</a:t>
            </a:r>
            <a:r>
              <a:rPr lang="en-US" sz="1600" dirty="0" smtClean="0">
                <a:latin typeface="Comic Sans MS" pitchFamily="66" charset="0"/>
              </a:rPr>
              <a:t> </a:t>
            </a:r>
            <a:endParaRPr lang="en-US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4" grpId="0"/>
      <p:bldP spid="15" grpId="0"/>
      <p:bldP spid="16" grpId="0" animBg="1"/>
      <p:bldP spid="17" grpId="0"/>
      <p:bldP spid="18" grpId="0" animBg="1"/>
      <p:bldP spid="19" grpId="0"/>
      <p:bldP spid="21" grpId="0" animBg="1"/>
      <p:bldP spid="22" grpId="0"/>
      <p:bldP spid="23" grpId="0" animBg="1"/>
      <p:bldP spid="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2"/>
          <p:cNvSpPr>
            <a:spLocks noChangeArrowheads="1"/>
          </p:cNvSpPr>
          <p:nvPr/>
        </p:nvSpPr>
        <p:spPr bwMode="auto">
          <a:xfrm rot="-2632602">
            <a:off x="275914" y="428314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dist="107763" dir="189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sp3d extrusionH="57150">
              <a:bevelT w="38100" h="38100"/>
            </a:sp3d>
          </a:bodyPr>
          <a:lstStyle/>
          <a:p>
            <a:endParaRPr lang="en-US"/>
          </a:p>
        </p:txBody>
      </p:sp>
      <p:sp>
        <p:nvSpPr>
          <p:cNvPr id="5" name="Text Box 33"/>
          <p:cNvSpPr txBox="1">
            <a:spLocks noChangeArrowheads="1"/>
          </p:cNvSpPr>
          <p:nvPr/>
        </p:nvSpPr>
        <p:spPr bwMode="auto">
          <a:xfrm>
            <a:off x="717239" y="381000"/>
            <a:ext cx="852669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derive the ideal gas equation of state from the </a:t>
            </a:r>
            <a:r>
              <a:rPr lang="en-US" dirty="0" err="1" smtClean="0">
                <a:latin typeface="Comic Sans MS" pitchFamily="66" charset="0"/>
              </a:rPr>
              <a:t>microcanonical</a:t>
            </a:r>
            <a:r>
              <a:rPr lang="en-US" dirty="0" smtClean="0">
                <a:latin typeface="Comic Sans MS" pitchFamily="66" charset="0"/>
              </a:rPr>
              <a:t> ensemble</a:t>
            </a:r>
          </a:p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despite the fact that there are easier ways to do so </a:t>
            </a:r>
            <a:endParaRPr lang="en-US" sz="1600" baseline="-25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666750" y="1828800"/>
          <a:ext cx="36607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9" name="Equation" r:id="rId4" imgW="2311200" imgH="482400" progId="Equation.DSMT4">
                  <p:embed/>
                </p:oleObj>
              </mc:Choice>
              <mc:Fallback>
                <p:oleObj name="Equation" r:id="rId4" imgW="231120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1828800"/>
                        <a:ext cx="36607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3"/>
          <p:cNvSpPr txBox="1">
            <a:spLocks noChangeArrowheads="1"/>
          </p:cNvSpPr>
          <p:nvPr/>
        </p:nvSpPr>
        <p:spPr bwMode="auto">
          <a:xfrm>
            <a:off x="838200" y="1219200"/>
            <a:ext cx="64379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Major task: find Z</a:t>
            </a:r>
            <a:r>
              <a:rPr lang="en-US" baseline="-25000" dirty="0" smtClean="0">
                <a:latin typeface="Comic Sans MS" pitchFamily="66" charset="0"/>
                <a:sym typeface="Symbol"/>
              </a:rPr>
              <a:t></a:t>
            </a:r>
            <a:r>
              <a:rPr lang="en-US" dirty="0" smtClean="0">
                <a:latin typeface="Comic Sans MS" pitchFamily="66" charset="0"/>
              </a:rPr>
              <a:t>(U) :=# states in energy shell  [U,U+</a:t>
            </a:r>
            <a:r>
              <a:rPr lang="en-US" baseline="-25000" dirty="0" smtClean="0">
                <a:latin typeface="Comic Sans MS" pitchFamily="66" charset="0"/>
                <a:sym typeface="Symbol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]</a:t>
            </a:r>
            <a:endParaRPr lang="en-US" dirty="0" smtClean="0">
              <a:latin typeface="Comic Sans MS" pitchFamily="66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7178618" y="838200"/>
            <a:ext cx="1862766" cy="1893332"/>
            <a:chOff x="7178618" y="838200"/>
            <a:chExt cx="1862766" cy="1893332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6781800" y="1676400"/>
              <a:ext cx="1371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7315200" y="2286000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8610600" y="2362200"/>
              <a:ext cx="30489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q</a:t>
              </a:r>
              <a:endParaRPr lang="en-US" dirty="0" smtClean="0">
                <a:latin typeface="Comic Sans MS" pitchFamily="66" charset="0"/>
              </a:endParaRPr>
            </a:p>
          </p:txBody>
        </p:sp>
        <p:sp>
          <p:nvSpPr>
            <p:cNvPr id="13" name="Text Box 33"/>
            <p:cNvSpPr txBox="1">
              <a:spLocks noChangeArrowheads="1"/>
            </p:cNvSpPr>
            <p:nvPr/>
          </p:nvSpPr>
          <p:spPr bwMode="auto">
            <a:xfrm>
              <a:off x="7178618" y="973348"/>
              <a:ext cx="3080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p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7772400" y="990600"/>
              <a:ext cx="905774" cy="1302588"/>
            </a:xfrm>
            <a:custGeom>
              <a:avLst/>
              <a:gdLst>
                <a:gd name="connsiteX0" fmla="*/ 0 w 905774"/>
                <a:gd name="connsiteY0" fmla="*/ 1302588 h 1302588"/>
                <a:gd name="connsiteX1" fmla="*/ 181155 w 905774"/>
                <a:gd name="connsiteY1" fmla="*/ 741871 h 1302588"/>
                <a:gd name="connsiteX2" fmla="*/ 577970 w 905774"/>
                <a:gd name="connsiteY2" fmla="*/ 241539 h 1302588"/>
                <a:gd name="connsiteX3" fmla="*/ 905774 w 905774"/>
                <a:gd name="connsiteY3" fmla="*/ 0 h 1302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5774" h="1302588">
                  <a:moveTo>
                    <a:pt x="0" y="1302588"/>
                  </a:moveTo>
                  <a:cubicBezTo>
                    <a:pt x="42413" y="1110650"/>
                    <a:pt x="84827" y="918713"/>
                    <a:pt x="181155" y="741871"/>
                  </a:cubicBezTo>
                  <a:cubicBezTo>
                    <a:pt x="277483" y="565030"/>
                    <a:pt x="457200" y="365184"/>
                    <a:pt x="577970" y="241539"/>
                  </a:cubicBezTo>
                  <a:cubicBezTo>
                    <a:pt x="698740" y="117894"/>
                    <a:pt x="802257" y="58947"/>
                    <a:pt x="905774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8071442" y="999226"/>
              <a:ext cx="905774" cy="1302588"/>
            </a:xfrm>
            <a:custGeom>
              <a:avLst/>
              <a:gdLst>
                <a:gd name="connsiteX0" fmla="*/ 0 w 905774"/>
                <a:gd name="connsiteY0" fmla="*/ 1302588 h 1302588"/>
                <a:gd name="connsiteX1" fmla="*/ 181155 w 905774"/>
                <a:gd name="connsiteY1" fmla="*/ 741871 h 1302588"/>
                <a:gd name="connsiteX2" fmla="*/ 577970 w 905774"/>
                <a:gd name="connsiteY2" fmla="*/ 241539 h 1302588"/>
                <a:gd name="connsiteX3" fmla="*/ 905774 w 905774"/>
                <a:gd name="connsiteY3" fmla="*/ 0 h 1302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5774" h="1302588">
                  <a:moveTo>
                    <a:pt x="0" y="1302588"/>
                  </a:moveTo>
                  <a:cubicBezTo>
                    <a:pt x="42413" y="1110650"/>
                    <a:pt x="84827" y="918713"/>
                    <a:pt x="181155" y="741871"/>
                  </a:cubicBezTo>
                  <a:cubicBezTo>
                    <a:pt x="277483" y="565030"/>
                    <a:pt x="457200" y="365184"/>
                    <a:pt x="577970" y="241539"/>
                  </a:cubicBezTo>
                  <a:cubicBezTo>
                    <a:pt x="698740" y="117894"/>
                    <a:pt x="802257" y="58947"/>
                    <a:pt x="905774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 Box 33"/>
            <p:cNvSpPr txBox="1">
              <a:spLocks noChangeArrowheads="1"/>
            </p:cNvSpPr>
            <p:nvPr/>
          </p:nvSpPr>
          <p:spPr bwMode="auto">
            <a:xfrm>
              <a:off x="8686800" y="1143000"/>
              <a:ext cx="3545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U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848600" y="838200"/>
              <a:ext cx="6527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U+</a:t>
              </a:r>
              <a:r>
                <a:rPr lang="en-US" baseline="-25000" dirty="0" smtClean="0">
                  <a:latin typeface="Comic Sans MS" pitchFamily="66" charset="0"/>
                  <a:sym typeface="Symbol"/>
                </a:rPr>
                <a:t> </a:t>
              </a:r>
              <a:r>
                <a:rPr lang="en-US" dirty="0" smtClean="0">
                  <a:latin typeface="Comic Sans MS" pitchFamily="66" charset="0"/>
                  <a:sym typeface="Symbol"/>
                </a:rPr>
                <a:t></a:t>
              </a:r>
              <a:endParaRPr lang="en-US" dirty="0"/>
            </a:p>
          </p:txBody>
        </p:sp>
      </p:grp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549878" y="1879122"/>
          <a:ext cx="74453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0" name="Equation" r:id="rId6" imgW="469800" imgH="393480" progId="Equation.DSMT4">
                  <p:embed/>
                </p:oleObj>
              </mc:Choice>
              <mc:Fallback>
                <p:oleObj name="Equation" r:id="rId6" imgW="4698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9878" y="1879122"/>
                        <a:ext cx="74453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rot="5400000" flipH="1" flipV="1">
            <a:off x="1371600" y="28956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676400" y="3200400"/>
            <a:ext cx="434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1624644" y="2937296"/>
            <a:ext cx="599535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“correct Boltzmann counting”</a:t>
            </a:r>
          </a:p>
          <a:p>
            <a:r>
              <a:rPr lang="en-US" sz="1400" dirty="0">
                <a:solidFill>
                  <a:srgbClr val="00B050"/>
                </a:solidFill>
                <a:latin typeface="Comic Sans MS" pitchFamily="66" charset="0"/>
              </a:rPr>
              <a:t>r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equires </a:t>
            </a:r>
            <a:r>
              <a:rPr lang="en-US" sz="1400" dirty="0" err="1" smtClean="0">
                <a:solidFill>
                  <a:srgbClr val="00B050"/>
                </a:solidFill>
                <a:latin typeface="Comic Sans MS" pitchFamily="66" charset="0"/>
              </a:rPr>
              <a:t>qm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 origin of </a:t>
            </a:r>
            <a:r>
              <a:rPr lang="en-US" sz="1400" dirty="0" err="1" smtClean="0">
                <a:solidFill>
                  <a:srgbClr val="00B050"/>
                </a:solidFill>
                <a:latin typeface="Comic Sans MS" pitchFamily="66" charset="0"/>
              </a:rPr>
              <a:t>indistinguishability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 of atoms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mic Sans MS" pitchFamily="66" charset="0"/>
              </a:rPr>
              <a:t>We derive it when discussing the classical limit of </a:t>
            </a:r>
            <a:r>
              <a:rPr lang="en-US" sz="1400" dirty="0" err="1" smtClean="0">
                <a:solidFill>
                  <a:srgbClr val="FF0000"/>
                </a:solidFill>
                <a:latin typeface="Comic Sans MS" pitchFamily="66" charset="0"/>
              </a:rPr>
              <a:t>qm</a:t>
            </a:r>
            <a:r>
              <a:rPr lang="en-US" sz="1400" dirty="0" smtClean="0">
                <a:solidFill>
                  <a:srgbClr val="FF0000"/>
                </a:solidFill>
                <a:latin typeface="Comic Sans MS" pitchFamily="66" charset="0"/>
              </a:rPr>
              <a:t> gas 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rot="5400000" flipH="1" flipV="1">
            <a:off x="1791494" y="27043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981200" y="2895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33"/>
          <p:cNvSpPr txBox="1">
            <a:spLocks noChangeArrowheads="1"/>
          </p:cNvSpPr>
          <p:nvPr/>
        </p:nvSpPr>
        <p:spPr bwMode="auto">
          <a:xfrm>
            <a:off x="1981200" y="2667000"/>
            <a:ext cx="7010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Comic Sans MS" pitchFamily="66" charset="0"/>
              </a:rPr>
              <a:t>a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nother leftover from </a:t>
            </a:r>
            <a:r>
              <a:rPr lang="en-US" sz="1400" dirty="0" err="1" smtClean="0">
                <a:solidFill>
                  <a:srgbClr val="00B050"/>
                </a:solidFill>
                <a:latin typeface="Comic Sans MS" pitchFamily="66" charset="0"/>
              </a:rPr>
              <a:t>qm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: phase space quantization, makes Z</a:t>
            </a:r>
            <a:r>
              <a:rPr lang="en-US" sz="1400" baseline="-25000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 a dimensionless #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  </a:t>
            </a:r>
          </a:p>
        </p:txBody>
      </p:sp>
      <p:sp>
        <p:nvSpPr>
          <p:cNvPr id="38" name="Text Box 33"/>
          <p:cNvSpPr txBox="1">
            <a:spLocks noChangeArrowheads="1"/>
          </p:cNvSpPr>
          <p:nvPr/>
        </p:nvSpPr>
        <p:spPr bwMode="auto">
          <a:xfrm>
            <a:off x="685800" y="4137025"/>
            <a:ext cx="54345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a gas of N non-interacting particles we have </a:t>
            </a: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6096000" y="3984625"/>
          <a:ext cx="1165225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1" name="Equation" r:id="rId8" imgW="736560" imgH="469800" progId="Equation.DSMT4">
                  <p:embed/>
                </p:oleObj>
              </mc:Choice>
              <mc:Fallback>
                <p:oleObj name="Equation" r:id="rId8" imgW="736560" imgH="469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984625"/>
                        <a:ext cx="1165225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ight Brace 39"/>
          <p:cNvSpPr/>
          <p:nvPr/>
        </p:nvSpPr>
        <p:spPr>
          <a:xfrm>
            <a:off x="6705600" y="2971800"/>
            <a:ext cx="228600" cy="685800"/>
          </a:xfrm>
          <a:prstGeom prst="rightBrace">
            <a:avLst>
              <a:gd name="adj1" fmla="val 27201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 Box 33"/>
          <p:cNvSpPr txBox="1">
            <a:spLocks noChangeArrowheads="1"/>
          </p:cNvSpPr>
          <p:nvPr/>
        </p:nvSpPr>
        <p:spPr bwMode="auto">
          <a:xfrm>
            <a:off x="7010400" y="3124200"/>
            <a:ext cx="2514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Solves Gibb’s paradox</a:t>
            </a: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817563" y="4997450"/>
          <a:ext cx="3700462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2" name="Equation" r:id="rId10" imgW="2336760" imgH="647640" progId="Equation.DSMT4">
                  <p:embed/>
                </p:oleObj>
              </mc:Choice>
              <mc:Fallback>
                <p:oleObj name="Equation" r:id="rId10" imgW="2336760" imgH="647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4997450"/>
                        <a:ext cx="3700462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4597400" y="4975225"/>
          <a:ext cx="378460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3" name="Equation" r:id="rId12" imgW="2387520" imgH="647640" progId="Equation.DSMT4">
                  <p:embed/>
                </p:oleObj>
              </mc:Choice>
              <mc:Fallback>
                <p:oleObj name="Equation" r:id="rId12" imgW="2387520" imgH="647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400" y="4975225"/>
                        <a:ext cx="3784600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31" grpId="0"/>
      <p:bldP spid="37" grpId="0"/>
      <p:bldP spid="38" grpId="0"/>
      <p:bldP spid="40" grpId="0" animBg="1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5105400" y="3669268"/>
            <a:ext cx="1337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Remember: </a:t>
            </a:r>
            <a:endParaRPr lang="en-US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380999" y="381000"/>
          <a:ext cx="166153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9" name="Equation" r:id="rId4" imgW="596880" imgH="330120" progId="Equation.DSMT4">
                  <p:embed/>
                </p:oleObj>
              </mc:Choice>
              <mc:Fallback>
                <p:oleObj name="Equation" r:id="rId4" imgW="596880" imgH="3301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999" y="381000"/>
                        <a:ext cx="1661531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7001608" y="524608"/>
            <a:ext cx="1524000" cy="1447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5" idx="7"/>
          </p:cNvCxnSpPr>
          <p:nvPr/>
        </p:nvCxnSpPr>
        <p:spPr>
          <a:xfrm rot="5400000" flipH="1" flipV="1">
            <a:off x="7758028" y="742214"/>
            <a:ext cx="549975" cy="538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7763608" y="1058008"/>
          <a:ext cx="8477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0" name="Equation" r:id="rId6" imgW="304560" imgH="152280" progId="Equation.DSMT4">
                  <p:embed/>
                </p:oleObj>
              </mc:Choice>
              <mc:Fallback>
                <p:oleObj name="Equation" r:id="rId6" imgW="304560" imgH="1522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3608" y="1058008"/>
                        <a:ext cx="84772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2514600" y="609600"/>
            <a:ext cx="23118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3N dim. sphere </a:t>
            </a:r>
          </a:p>
          <a:p>
            <a:r>
              <a:rPr lang="en-US" dirty="0" smtClean="0">
                <a:latin typeface="Comic Sans MS" pitchFamily="66" charset="0"/>
              </a:rPr>
              <a:t>in momentum space </a:t>
            </a:r>
          </a:p>
        </p:txBody>
      </p:sp>
      <p:sp>
        <p:nvSpPr>
          <p:cNvPr id="10" name="Oval 9"/>
          <p:cNvSpPr/>
          <p:nvPr/>
        </p:nvSpPr>
        <p:spPr>
          <a:xfrm>
            <a:off x="6858000" y="381000"/>
            <a:ext cx="1828800" cy="1752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6925408" y="905608"/>
            <a:ext cx="838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7078509" y="727075"/>
          <a:ext cx="990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1" name="Equation" r:id="rId8" imgW="495000" imgH="177480" progId="Equation.DSMT4">
                  <p:embed/>
                </p:oleObj>
              </mc:Choice>
              <mc:Fallback>
                <p:oleObj name="Equation" r:id="rId8" imgW="49500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8509" y="727075"/>
                        <a:ext cx="9906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457200" y="2590800"/>
          <a:ext cx="4448175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2" name="Equation" r:id="rId10" imgW="2806560" imgH="647640" progId="Equation.DSMT4">
                  <p:embed/>
                </p:oleObj>
              </mc:Choice>
              <mc:Fallback>
                <p:oleObj name="Equation" r:id="rId10" imgW="2806560" imgH="647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90800"/>
                        <a:ext cx="4448175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ight Brace 15"/>
          <p:cNvSpPr/>
          <p:nvPr/>
        </p:nvSpPr>
        <p:spPr>
          <a:xfrm rot="5400000">
            <a:off x="3390900" y="2324100"/>
            <a:ext cx="228600" cy="2743200"/>
          </a:xfrm>
          <a:prstGeom prst="rightBrace">
            <a:avLst>
              <a:gd name="adj1" fmla="val 27201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2095500" y="3852863"/>
          <a:ext cx="29114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3" name="Equation" r:id="rId12" imgW="2781000" imgH="253800" progId="Equation.DSMT4">
                  <p:embed/>
                </p:oleObj>
              </mc:Choice>
              <mc:Fallback>
                <p:oleObj name="Equation" r:id="rId12" imgW="2781000" imgH="253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3852863"/>
                        <a:ext cx="291147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4959350" y="2667000"/>
          <a:ext cx="414655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4" name="Equation" r:id="rId14" imgW="2616120" imgH="419040" progId="Equation.DSMT4">
                  <p:embed/>
                </p:oleObj>
              </mc:Choice>
              <mc:Fallback>
                <p:oleObj name="Equation" r:id="rId14" imgW="2616120" imgH="419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9350" y="2667000"/>
                        <a:ext cx="414655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rot="5400000" flipH="1" flipV="1">
            <a:off x="4687094" y="36187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05400" y="4038600"/>
            <a:ext cx="365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6553200" y="3352800"/>
          <a:ext cx="2438400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5" name="Equation" r:id="rId16" imgW="2438280" imgH="1244520" progId="Equation.DSMT4">
                  <p:embed/>
                </p:oleObj>
              </mc:Choice>
              <mc:Fallback>
                <p:oleObj name="Equation" r:id="rId16" imgW="2438280" imgH="12445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352800"/>
                        <a:ext cx="2438400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1082675" y="4786313"/>
          <a:ext cx="4408488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6" name="Equation" r:id="rId18" imgW="2781000" imgH="533160" progId="Equation.DSMT4">
                  <p:embed/>
                </p:oleObj>
              </mc:Choice>
              <mc:Fallback>
                <p:oleObj name="Equation" r:id="rId18" imgW="2781000" imgH="53316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4786313"/>
                        <a:ext cx="4408488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AutoShape 52"/>
          <p:cNvSpPr>
            <a:spLocks noChangeArrowheads="1"/>
          </p:cNvSpPr>
          <p:nvPr/>
        </p:nvSpPr>
        <p:spPr bwMode="auto">
          <a:xfrm>
            <a:off x="304800" y="63246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4587" name="Object 11"/>
          <p:cNvGraphicFramePr>
            <a:graphicFrameLocks noChangeAspect="1"/>
          </p:cNvGraphicFramePr>
          <p:nvPr/>
        </p:nvGraphicFramePr>
        <p:xfrm>
          <a:off x="914401" y="6172200"/>
          <a:ext cx="2057400" cy="472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7" name="Equation" r:id="rId20" imgW="939600" imgH="215640" progId="Equation.DSMT4">
                  <p:embed/>
                </p:oleObj>
              </mc:Choice>
              <mc:Fallback>
                <p:oleObj name="Equation" r:id="rId20" imgW="939600" imgH="2156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1" y="6172200"/>
                        <a:ext cx="2057400" cy="4728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3025775" y="6016625"/>
          <a:ext cx="611822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8" name="Equation" r:id="rId22" imgW="3860640" imgH="533160" progId="Equation.DSMT4">
                  <p:embed/>
                </p:oleObj>
              </mc:Choice>
              <mc:Fallback>
                <p:oleObj name="Equation" r:id="rId22" imgW="3860640" imgH="53316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5775" y="6016625"/>
                        <a:ext cx="611822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5" grpId="0" animBg="1"/>
      <p:bldP spid="9" grpId="0"/>
      <p:bldP spid="10" grpId="0" animBg="1"/>
      <p:bldP spid="16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3048000" y="3429000"/>
            <a:ext cx="4419600" cy="33528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1" name="Oval Callout 10"/>
          <p:cNvSpPr/>
          <p:nvPr/>
        </p:nvSpPr>
        <p:spPr>
          <a:xfrm>
            <a:off x="3429000" y="2667000"/>
            <a:ext cx="2438400" cy="990600"/>
          </a:xfrm>
          <a:prstGeom prst="wedgeEllipseCallout">
            <a:avLst>
              <a:gd name="adj1" fmla="val -27806"/>
              <a:gd name="adj2" fmla="val -915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33"/>
          <p:cNvSpPr txBox="1">
            <a:spLocks noChangeArrowheads="1"/>
          </p:cNvSpPr>
          <p:nvPr/>
        </p:nvSpPr>
        <p:spPr bwMode="auto">
          <a:xfrm>
            <a:off x="381000" y="304800"/>
            <a:ext cx="853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 the thermodynamic limit of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533400" y="762000"/>
          <a:ext cx="1084262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8" name="Equation" r:id="rId4" imgW="495000" imgH="634680" progId="Equation.DSMT4">
                  <p:embed/>
                </p:oleObj>
              </mc:Choice>
              <mc:Fallback>
                <p:oleObj name="Equation" r:id="rId4" imgW="495000" imgH="634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62000"/>
                        <a:ext cx="1084262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981200" y="990600"/>
          <a:ext cx="1042219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9" name="Equation" r:id="rId6" imgW="672840" imgH="393480" progId="Equation.DSMT4">
                  <p:embed/>
                </p:oleObj>
              </mc:Choice>
              <mc:Fallback>
                <p:oleObj name="Equation" r:id="rId6" imgW="67284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990600"/>
                        <a:ext cx="1042219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utoShape 52"/>
          <p:cNvSpPr>
            <a:spLocks noChangeArrowheads="1"/>
          </p:cNvSpPr>
          <p:nvPr/>
        </p:nvSpPr>
        <p:spPr bwMode="auto">
          <a:xfrm>
            <a:off x="609600" y="23622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76213" y="2743200"/>
          <a:ext cx="6881812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0" name="Equation" r:id="rId8" imgW="4343400" imgH="533160" progId="Equation.DSMT4">
                  <p:embed/>
                </p:oleObj>
              </mc:Choice>
              <mc:Fallback>
                <p:oleObj name="Equation" r:id="rId8" imgW="4343400" imgH="5331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3" y="2743200"/>
                        <a:ext cx="6881812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505200" y="1828800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n1=0</a:t>
            </a:r>
            <a:endParaRPr lang="en-US" dirty="0"/>
          </a:p>
        </p:txBody>
      </p:sp>
      <p:sp>
        <p:nvSpPr>
          <p:cNvPr id="13" name="AutoShape 52"/>
          <p:cNvSpPr>
            <a:spLocks noChangeArrowheads="1"/>
          </p:cNvSpPr>
          <p:nvPr/>
        </p:nvSpPr>
        <p:spPr bwMode="auto">
          <a:xfrm>
            <a:off x="2590800" y="41910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3540125" y="3962400"/>
          <a:ext cx="3622675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1" name="Equation" r:id="rId10" imgW="2286000" imgH="431640" progId="Equation.DSMT4">
                  <p:embed/>
                </p:oleObj>
              </mc:Choice>
              <mc:Fallback>
                <p:oleObj name="Equation" r:id="rId10" imgW="2286000" imgH="431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25" y="3962400"/>
                        <a:ext cx="3622675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33"/>
          <p:cNvSpPr txBox="1">
            <a:spLocks noChangeArrowheads="1"/>
          </p:cNvSpPr>
          <p:nvPr/>
        </p:nvSpPr>
        <p:spPr bwMode="auto">
          <a:xfrm>
            <a:off x="457200" y="4953000"/>
            <a:ext cx="7184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w</a:t>
            </a:r>
            <a:r>
              <a:rPr lang="en-US" dirty="0" smtClean="0">
                <a:latin typeface="Comic Sans MS" pitchFamily="66" charset="0"/>
              </a:rPr>
              <a:t>ith </a:t>
            </a:r>
            <a:endParaRPr lang="en-US" sz="1800" baseline="-25000" dirty="0">
              <a:latin typeface="Comic Sans MS" pitchFamily="66" charset="0"/>
            </a:endParaRPr>
          </a:p>
        </p:txBody>
      </p:sp>
      <p:graphicFrame>
        <p:nvGraphicFramePr>
          <p:cNvPr id="16" name="Object 8"/>
          <p:cNvGraphicFramePr>
            <a:graphicFrameLocks noChangeAspect="1"/>
          </p:cNvGraphicFramePr>
          <p:nvPr/>
        </p:nvGraphicFramePr>
        <p:xfrm>
          <a:off x="1143000" y="4800600"/>
          <a:ext cx="1268413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2" name="Equation" r:id="rId12" imgW="761760" imgH="444240" progId="Equation.DSMT4">
                  <p:embed/>
                </p:oleObj>
              </mc:Choice>
              <mc:Fallback>
                <p:oleObj name="Equation" r:id="rId12" imgW="761760" imgH="4442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800600"/>
                        <a:ext cx="1268413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AutoShape 52"/>
          <p:cNvSpPr>
            <a:spLocks noChangeArrowheads="1"/>
          </p:cNvSpPr>
          <p:nvPr/>
        </p:nvSpPr>
        <p:spPr bwMode="auto">
          <a:xfrm>
            <a:off x="2581448" y="50292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3616325" y="4800600"/>
          <a:ext cx="122713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3" name="Equation" r:id="rId14" imgW="774360" imgH="393480" progId="Equation.DSMT4">
                  <p:embed/>
                </p:oleObj>
              </mc:Choice>
              <mc:Fallback>
                <p:oleObj name="Equation" r:id="rId14" imgW="77436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25" y="4800600"/>
                        <a:ext cx="122713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1143000" y="5715000"/>
          <a:ext cx="1268413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4" name="Equation" r:id="rId16" imgW="761760" imgH="444240" progId="Equation.DSMT4">
                  <p:embed/>
                </p:oleObj>
              </mc:Choice>
              <mc:Fallback>
                <p:oleObj name="Equation" r:id="rId16" imgW="761760" imgH="4442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715000"/>
                        <a:ext cx="1268413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AutoShape 52"/>
          <p:cNvSpPr>
            <a:spLocks noChangeArrowheads="1"/>
          </p:cNvSpPr>
          <p:nvPr/>
        </p:nvSpPr>
        <p:spPr bwMode="auto">
          <a:xfrm>
            <a:off x="2590800" y="59436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3623517" y="5867400"/>
          <a:ext cx="120808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5" name="Equation" r:id="rId18" imgW="761760" imgH="215640" progId="Equation.DSMT4">
                  <p:embed/>
                </p:oleObj>
              </mc:Choice>
              <mc:Fallback>
                <p:oleObj name="Equation" r:id="rId18" imgW="761760" imgH="2156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3517" y="5867400"/>
                        <a:ext cx="120808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675" name="Picture 75" descr="File:Expo02.sv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2307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324600" y="2514600"/>
            <a:ext cx="274319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hlinkClick r:id="rId21"/>
              </a:rPr>
              <a:t>http://en.wikipedia.org/wiki/Exponentiation</a:t>
            </a:r>
            <a:endParaRPr lang="en-US" sz="11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406310"/>
              </p:ext>
            </p:extLst>
          </p:nvPr>
        </p:nvGraphicFramePr>
        <p:xfrm>
          <a:off x="4495800" y="649235"/>
          <a:ext cx="981984" cy="423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6" name="Equation" r:id="rId22" imgW="647640" imgH="279360" progId="Equation.DSMT4">
                  <p:embed/>
                </p:oleObj>
              </mc:Choice>
              <mc:Fallback>
                <p:oleObj name="Equation" r:id="rId22" imgW="6476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495800" y="649235"/>
                        <a:ext cx="981984" cy="4236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49207" y="1110734"/>
            <a:ext cx="452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1861486"/>
              </p:ext>
            </p:extLst>
          </p:nvPr>
        </p:nvGraphicFramePr>
        <p:xfrm>
          <a:off x="4920778" y="1148535"/>
          <a:ext cx="8477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7" name="Equation" r:id="rId24" imgW="558720" imgH="177480" progId="Equation.DSMT4">
                  <p:embed/>
                </p:oleObj>
              </mc:Choice>
              <mc:Fallback>
                <p:oleObj name="Equation" r:id="rId24" imgW="55872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0778" y="1148535"/>
                        <a:ext cx="8477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4" grpId="0"/>
      <p:bldP spid="7" grpId="0" animBg="1"/>
      <p:bldP spid="12" grpId="0"/>
      <p:bldP spid="13" grpId="0" animBg="1"/>
      <p:bldP spid="15" grpId="0"/>
      <p:bldP spid="17" grpId="0" animBg="1"/>
      <p:bldP spid="20" grpId="0" animBg="1"/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2590800" y="457200"/>
            <a:ext cx="4114800" cy="576263"/>
            <a:chOff x="1056" y="288"/>
            <a:chExt cx="3264" cy="363"/>
          </a:xfrm>
        </p:grpSpPr>
        <p:sp>
          <p:nvSpPr>
            <p:cNvPr id="5" name="Rectangle 26"/>
            <p:cNvSpPr>
              <a:spLocks noChangeArrowheads="1"/>
            </p:cNvSpPr>
            <p:nvPr/>
          </p:nvSpPr>
          <p:spPr bwMode="auto">
            <a:xfrm>
              <a:off x="1056" y="288"/>
              <a:ext cx="3264" cy="3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6" name="Text Box 27"/>
            <p:cNvSpPr txBox="1">
              <a:spLocks noChangeArrowheads="1"/>
            </p:cNvSpPr>
            <p:nvPr/>
          </p:nvSpPr>
          <p:spPr bwMode="auto">
            <a:xfrm>
              <a:off x="1328" y="320"/>
              <a:ext cx="266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Information entropy*</a:t>
              </a:r>
            </a:p>
          </p:txBody>
        </p:sp>
      </p:grpSp>
      <p:sp>
        <p:nvSpPr>
          <p:cNvPr id="7" name="Text Box 33"/>
          <p:cNvSpPr txBox="1">
            <a:spLocks noChangeArrowheads="1"/>
          </p:cNvSpPr>
          <p:nvPr/>
        </p:nvSpPr>
        <p:spPr bwMode="auto">
          <a:xfrm>
            <a:off x="2590800" y="1066800"/>
            <a:ext cx="61253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aseline="30000" dirty="0" smtClean="0">
                <a:latin typeface="Comic Sans MS" pitchFamily="66" charset="0"/>
              </a:rPr>
              <a:t>*</a:t>
            </a:r>
            <a:r>
              <a:rPr lang="en-US" sz="1200" dirty="0" smtClean="0">
                <a:latin typeface="Comic Sans MS" pitchFamily="66" charset="0"/>
              </a:rPr>
              <a:t>Introduced by Shannon. See textbook and E.T. </a:t>
            </a:r>
            <a:r>
              <a:rPr lang="en-US" sz="1200" dirty="0" err="1" smtClean="0">
                <a:latin typeface="Comic Sans MS" pitchFamily="66" charset="0"/>
              </a:rPr>
              <a:t>Jaynes</a:t>
            </a:r>
            <a:r>
              <a:rPr lang="en-US" sz="1200" dirty="0" smtClean="0">
                <a:latin typeface="Comic Sans MS" pitchFamily="66" charset="0"/>
              </a:rPr>
              <a:t>, Phys. Rev. 106, 620 (1957)</a:t>
            </a:r>
            <a:endParaRPr lang="en-US" sz="1200" dirty="0">
              <a:latin typeface="Comic Sans MS" pitchFamily="66" charset="0"/>
            </a:endParaRPr>
          </a:p>
        </p:txBody>
      </p:sp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228600" y="15240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Idea: Find a constructive least biased criterion for setting up probability</a:t>
            </a:r>
          </a:p>
          <a:p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smtClean="0">
                <a:latin typeface="Comic Sans MS" pitchFamily="66" charset="0"/>
              </a:rPr>
              <a:t>        distributions on the basis of only partial knowledge (missing information)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81200"/>
            <a:ext cx="6286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609600" y="2176531"/>
            <a:ext cx="678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What do we mean by that? </a:t>
            </a:r>
          </a:p>
          <a:p>
            <a:r>
              <a:rPr lang="en-US" sz="1600" dirty="0" smtClean="0">
                <a:latin typeface="Comic Sans MS" pitchFamily="66" charset="0"/>
              </a:rPr>
              <a:t>Let’s start with an old mathematical problem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09600" y="2803952"/>
            <a:ext cx="6174317" cy="419100"/>
            <a:chOff x="609600" y="2803952"/>
            <a:chExt cx="6174317" cy="419100"/>
          </a:xfrm>
        </p:grpSpPr>
        <p:sp>
          <p:nvSpPr>
            <p:cNvPr id="22" name="Text Box 33"/>
            <p:cNvSpPr txBox="1">
              <a:spLocks noChangeArrowheads="1"/>
            </p:cNvSpPr>
            <p:nvPr/>
          </p:nvSpPr>
          <p:spPr bwMode="auto">
            <a:xfrm>
              <a:off x="609600" y="2844225"/>
              <a:ext cx="504389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Consider a quantity x with discrete random values </a:t>
              </a: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3206421"/>
                </p:ext>
              </p:extLst>
            </p:nvPr>
          </p:nvGraphicFramePr>
          <p:xfrm>
            <a:off x="5410200" y="2803952"/>
            <a:ext cx="1373717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5" name="Equation" r:id="rId5" imgW="749160" imgH="228600" progId="Equation.DSMT4">
                    <p:embed/>
                  </p:oleObj>
                </mc:Choice>
                <mc:Fallback>
                  <p:oleObj name="Equation" r:id="rId5" imgW="74916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410200" y="2803952"/>
                          <a:ext cx="1373717" cy="419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Rectangle 7"/>
          <p:cNvSpPr/>
          <p:nvPr/>
        </p:nvSpPr>
        <p:spPr>
          <a:xfrm>
            <a:off x="627707" y="3272828"/>
            <a:ext cx="46249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Assume we </a:t>
            </a:r>
            <a:r>
              <a:rPr lang="en-US" dirty="0">
                <a:latin typeface="Comic Sans MS" pitchFamily="66" charset="0"/>
              </a:rPr>
              <a:t>do </a:t>
            </a:r>
            <a:r>
              <a:rPr lang="en-US" u="sng" dirty="0" smtClean="0">
                <a:latin typeface="Comic Sans MS" pitchFamily="66" charset="0"/>
              </a:rPr>
              <a:t>not</a:t>
            </a:r>
            <a:r>
              <a:rPr lang="en-US" dirty="0" smtClean="0">
                <a:latin typeface="Comic Sans MS" pitchFamily="66" charset="0"/>
              </a:rPr>
              <a:t> know the probabilities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3453462"/>
              </p:ext>
            </p:extLst>
          </p:nvPr>
        </p:nvGraphicFramePr>
        <p:xfrm>
          <a:off x="5400675" y="3168436"/>
          <a:ext cx="146526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Equation" r:id="rId7" imgW="799920" imgH="228600" progId="Equation.DSMT4">
                  <p:embed/>
                </p:oleObj>
              </mc:Choice>
              <mc:Fallback>
                <p:oleObj name="Equation" r:id="rId7" imgW="799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00675" y="3168436"/>
                        <a:ext cx="1465263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630584" y="3725668"/>
            <a:ext cx="4855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have some information however, namely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665877"/>
              </p:ext>
            </p:extLst>
          </p:nvPr>
        </p:nvGraphicFramePr>
        <p:xfrm>
          <a:off x="5432836" y="3505200"/>
          <a:ext cx="1046163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Equation" r:id="rId9" imgW="571320" imgH="431640" progId="Equation.DSMT4">
                  <p:embed/>
                </p:oleObj>
              </mc:Choice>
              <mc:Fallback>
                <p:oleObj name="Equation" r:id="rId9" imgW="571320" imgH="43164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2836" y="3505200"/>
                        <a:ext cx="1046163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656235" y="4260050"/>
            <a:ext cx="85475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a</a:t>
            </a:r>
            <a:r>
              <a:rPr lang="en-US" dirty="0" smtClean="0">
                <a:latin typeface="Comic Sans MS" pitchFamily="66" charset="0"/>
              </a:rPr>
              <a:t>nd we know the average of the function f(x) (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we will also consider cases </a:t>
            </a:r>
          </a:p>
          <a:p>
            <a:r>
              <a:rPr lang="en-US" sz="14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                                                                                              where we know more than one average</a:t>
            </a:r>
            <a:r>
              <a:rPr lang="en-US" dirty="0" smtClean="0">
                <a:latin typeface="Comic Sans MS" pitchFamily="66" charset="0"/>
              </a:rPr>
              <a:t>)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282509"/>
              </p:ext>
            </p:extLst>
          </p:nvPr>
        </p:nvGraphicFramePr>
        <p:xfrm>
          <a:off x="687922" y="4620329"/>
          <a:ext cx="230187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Equation" r:id="rId11" imgW="1257120" imgH="431640" progId="Equation.DSMT4">
                  <p:embed/>
                </p:oleObj>
              </mc:Choice>
              <mc:Fallback>
                <p:oleObj name="Equation" r:id="rId11" imgW="1257120" imgH="431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922" y="4620329"/>
                        <a:ext cx="2301875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625444" y="5334000"/>
            <a:ext cx="8364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this information, </a:t>
            </a:r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can we calculate an average of the function g(x) ?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9600" y="5802868"/>
            <a:ext cx="2845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To do so we need all the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999632"/>
              </p:ext>
            </p:extLst>
          </p:nvPr>
        </p:nvGraphicFramePr>
        <p:xfrm>
          <a:off x="3267868" y="5753100"/>
          <a:ext cx="146526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Equation" r:id="rId13" imgW="799920" imgH="228600" progId="Equation.DSMT4">
                  <p:embed/>
                </p:oleObj>
              </mc:Choice>
              <mc:Fallback>
                <p:oleObj name="Equation" r:id="rId13" imgW="799920" imgH="2286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868" y="5753100"/>
                        <a:ext cx="1465263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/>
          <p:nvPr/>
        </p:nvSpPr>
        <p:spPr>
          <a:xfrm>
            <a:off x="4724400" y="5810413"/>
            <a:ext cx="3756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b</a:t>
            </a:r>
            <a:r>
              <a:rPr lang="en-US" dirty="0" smtClean="0">
                <a:latin typeface="Comic Sans MS" pitchFamily="66" charset="0"/>
              </a:rPr>
              <a:t>ut we have only the 2 equations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173518"/>
              </p:ext>
            </p:extLst>
          </p:nvPr>
        </p:nvGraphicFramePr>
        <p:xfrm>
          <a:off x="656235" y="6129208"/>
          <a:ext cx="867765" cy="657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Equation" r:id="rId15" imgW="571320" imgH="431640" progId="Equation.DSMT4">
                  <p:embed/>
                </p:oleObj>
              </mc:Choice>
              <mc:Fallback>
                <p:oleObj name="Equation" r:id="rId15" imgW="571320" imgH="431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235" y="6129208"/>
                        <a:ext cx="867765" cy="6570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1466814" y="6262730"/>
            <a:ext cx="559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and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505551"/>
              </p:ext>
            </p:extLst>
          </p:nvPr>
        </p:nvGraphicFramePr>
        <p:xfrm>
          <a:off x="2002476" y="6141917"/>
          <a:ext cx="1880553" cy="647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" name="Equation" r:id="rId17" imgW="1257120" imgH="431640" progId="Equation.DSMT4">
                  <p:embed/>
                </p:oleObj>
              </mc:Choice>
              <mc:Fallback>
                <p:oleObj name="Equation" r:id="rId17" imgW="1257120" imgH="4316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2476" y="6141917"/>
                        <a:ext cx="1880553" cy="6471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4005532" y="6352667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495800" y="6260068"/>
            <a:ext cx="4562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are lacking (n-2) additional equations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96477" y="1796978"/>
            <a:ext cx="3879282" cy="311797"/>
          </a:xfrm>
          <a:prstGeom prst="rect">
            <a:avLst/>
          </a:prstGeom>
          <a:solidFill>
            <a:schemeClr val="accent3">
              <a:alpha val="3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565814" y="6317603"/>
            <a:ext cx="4349585" cy="311797"/>
          </a:xfrm>
          <a:prstGeom prst="rect">
            <a:avLst/>
          </a:prstGeom>
          <a:solidFill>
            <a:schemeClr val="accent3">
              <a:alpha val="3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21" grpId="0"/>
      <p:bldP spid="8" grpId="0"/>
      <p:bldP spid="25" grpId="0"/>
      <p:bldP spid="27" grpId="0"/>
      <p:bldP spid="29" grpId="0"/>
      <p:bldP spid="30" grpId="0"/>
      <p:bldP spid="32" grpId="0"/>
      <p:bldP spid="34" grpId="0"/>
      <p:bldP spid="36" grpId="0" animBg="1"/>
      <p:bldP spid="37" grpId="0"/>
      <p:bldP spid="23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76200" y="2286000"/>
            <a:ext cx="8991600" cy="2667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3" name="Text Box 33"/>
          <p:cNvSpPr txBox="1">
            <a:spLocks noChangeArrowheads="1"/>
          </p:cNvSpPr>
          <p:nvPr/>
        </p:nvSpPr>
        <p:spPr bwMode="auto">
          <a:xfrm>
            <a:off x="533400" y="2708696"/>
            <a:ext cx="4648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Shannon defined information entropy, S</a:t>
            </a:r>
            <a:r>
              <a:rPr lang="en-US" sz="1600" baseline="-25000" dirty="0" smtClean="0">
                <a:latin typeface="Comic Sans MS" pitchFamily="66" charset="0"/>
              </a:rPr>
              <a:t>i</a:t>
            </a:r>
            <a:r>
              <a:rPr lang="en-US" sz="1600" dirty="0" smtClean="0">
                <a:latin typeface="Comic Sans MS" pitchFamily="66" charset="0"/>
              </a:rPr>
              <a:t>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926080"/>
              </p:ext>
            </p:extLst>
          </p:nvPr>
        </p:nvGraphicFramePr>
        <p:xfrm>
          <a:off x="496888" y="3165475"/>
          <a:ext cx="17573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9" name="Equation" r:id="rId4" imgW="1130040" imgH="342720" progId="Equation.DSMT4">
                  <p:embed/>
                </p:oleObj>
              </mc:Choice>
              <mc:Fallback>
                <p:oleObj name="Equation" r:id="rId4" imgW="113004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3165475"/>
                        <a:ext cx="1757362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3"/>
          <p:cNvSpPr txBox="1">
            <a:spLocks noChangeArrowheads="1"/>
          </p:cNvSpPr>
          <p:nvPr/>
        </p:nvSpPr>
        <p:spPr bwMode="auto">
          <a:xfrm>
            <a:off x="2482986" y="3174522"/>
            <a:ext cx="53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or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052634"/>
              </p:ext>
            </p:extLst>
          </p:nvPr>
        </p:nvGraphicFramePr>
        <p:xfrm>
          <a:off x="3071813" y="3140075"/>
          <a:ext cx="3001962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0" name="Equation" r:id="rId6" imgW="1930320" imgH="279360" progId="Equation.DSMT4">
                  <p:embed/>
                </p:oleObj>
              </mc:Choice>
              <mc:Fallback>
                <p:oleObj name="Equation" r:id="rId6" imgW="19303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3140075"/>
                        <a:ext cx="3001962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3"/>
          <p:cNvSpPr txBox="1">
            <a:spLocks noChangeArrowheads="1"/>
          </p:cNvSpPr>
          <p:nvPr/>
        </p:nvSpPr>
        <p:spPr bwMode="auto">
          <a:xfrm>
            <a:off x="6324600" y="3200400"/>
            <a:ext cx="3581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f</a:t>
            </a:r>
            <a:r>
              <a:rPr lang="en-US" sz="1600" dirty="0" smtClean="0">
                <a:latin typeface="Comic Sans MS" pitchFamily="66" charset="0"/>
              </a:rPr>
              <a:t>or continuous distribution </a:t>
            </a:r>
          </a:p>
        </p:txBody>
      </p:sp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3882726"/>
              </p:ext>
            </p:extLst>
          </p:nvPr>
        </p:nvGraphicFramePr>
        <p:xfrm>
          <a:off x="1066800" y="3962400"/>
          <a:ext cx="9874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1" name="Equation" r:id="rId8" imgW="634680" imgH="342720" progId="Equation.DSMT4">
                  <p:embed/>
                </p:oleObj>
              </mc:Choice>
              <mc:Fallback>
                <p:oleObj name="Equation" r:id="rId8" imgW="6346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962400"/>
                        <a:ext cx="98742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138956"/>
              </p:ext>
            </p:extLst>
          </p:nvPr>
        </p:nvGraphicFramePr>
        <p:xfrm>
          <a:off x="3794125" y="4038600"/>
          <a:ext cx="175895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2" name="Equation" r:id="rId10" imgW="1130040" imgH="279360" progId="Equation.DSMT4">
                  <p:embed/>
                </p:oleObj>
              </mc:Choice>
              <mc:Fallback>
                <p:oleObj name="Equation" r:id="rId10" imgW="11300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125" y="4038600"/>
                        <a:ext cx="1758950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33"/>
          <p:cNvSpPr txBox="1">
            <a:spLocks noChangeArrowheads="1"/>
          </p:cNvSpPr>
          <p:nvPr/>
        </p:nvSpPr>
        <p:spPr bwMode="auto">
          <a:xfrm>
            <a:off x="1905000" y="3623846"/>
            <a:ext cx="2286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w</a:t>
            </a:r>
            <a:r>
              <a:rPr lang="en-US" sz="1600" dirty="0" smtClean="0">
                <a:latin typeface="Comic Sans MS" pitchFamily="66" charset="0"/>
              </a:rPr>
              <a:t>ith normalization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0" y="5029200"/>
            <a:ext cx="769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We make plausible </a:t>
            </a:r>
            <a:r>
              <a:rPr lang="en-US" dirty="0" smtClean="0"/>
              <a:t>that:</a:t>
            </a:r>
          </a:p>
          <a:p>
            <a:r>
              <a:rPr lang="en-US" dirty="0" smtClean="0"/>
              <a:t>- S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is a </a:t>
            </a:r>
            <a:r>
              <a:rPr lang="en-US" b="1" dirty="0"/>
              <a:t>measure of our ignorance </a:t>
            </a:r>
            <a:r>
              <a:rPr lang="en-US" dirty="0"/>
              <a:t>of the microstate of the system. </a:t>
            </a:r>
            <a:endParaRPr lang="en-US" dirty="0" smtClean="0"/>
          </a:p>
          <a:p>
            <a:r>
              <a:rPr lang="en-US" dirty="0" smtClean="0"/>
              <a:t>   More quantitatively</a:t>
            </a:r>
          </a:p>
          <a:p>
            <a:r>
              <a:rPr lang="en-US" dirty="0" smtClean="0"/>
              <a:t>- S</a:t>
            </a:r>
            <a:r>
              <a:rPr lang="en-US" baseline="-25000" dirty="0" smtClean="0"/>
              <a:t>i </a:t>
            </a:r>
            <a:r>
              <a:rPr lang="en-US" dirty="0"/>
              <a:t>is a </a:t>
            </a:r>
            <a:r>
              <a:rPr lang="en-US" b="1" dirty="0"/>
              <a:t>measure of the width </a:t>
            </a:r>
            <a:r>
              <a:rPr lang="en-US" dirty="0"/>
              <a:t>of the distribution of the </a:t>
            </a:r>
            <a:r>
              <a:rPr lang="en-US" dirty="0">
                <a:sym typeface="Symbol"/>
              </a:rPr>
              <a:t></a:t>
            </a:r>
            <a:r>
              <a:rPr lang="en-US" baseline="-25000" dirty="0"/>
              <a:t>n</a:t>
            </a:r>
            <a:r>
              <a:rPr lang="en-US" dirty="0"/>
              <a:t>.</a:t>
            </a:r>
          </a:p>
        </p:txBody>
      </p:sp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152400" y="152400"/>
            <a:ext cx="678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What can we do with this underdetermined problem?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3514" y="609600"/>
            <a:ext cx="6784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There may be more than one probability distribution creating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229483"/>
              </p:ext>
            </p:extLst>
          </p:nvPr>
        </p:nvGraphicFramePr>
        <p:xfrm>
          <a:off x="6922127" y="479469"/>
          <a:ext cx="188118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3" name="Equation" r:id="rId12" imgW="1257120" imgH="431640" progId="Equation.DSMT4">
                  <p:embed/>
                </p:oleObj>
              </mc:Choice>
              <mc:Fallback>
                <p:oleObj name="Equation" r:id="rId12" imgW="1257120" imgH="4316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2127" y="479469"/>
                        <a:ext cx="1881187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237653" y="1020374"/>
            <a:ext cx="69717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want the one which requires no further assumptions</a:t>
            </a:r>
          </a:p>
          <a:p>
            <a:r>
              <a:rPr lang="en-US" dirty="0" smtClean="0">
                <a:latin typeface="Comic Sans MS" pitchFamily="66" charset="0"/>
              </a:rPr>
              <a:t>We do not want to “prefer” any p</a:t>
            </a:r>
            <a:r>
              <a:rPr lang="en-US" baseline="-25000" dirty="0" smtClean="0">
                <a:latin typeface="Comic Sans MS" pitchFamily="66" charset="0"/>
              </a:rPr>
              <a:t>i </a:t>
            </a:r>
            <a:r>
              <a:rPr lang="en-US" dirty="0" smtClean="0">
                <a:latin typeface="Comic Sans MS" pitchFamily="66" charset="0"/>
              </a:rPr>
              <a:t>if there is no reason to do so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" name="AutoShape 52"/>
          <p:cNvSpPr>
            <a:spLocks noChangeArrowheads="1"/>
          </p:cNvSpPr>
          <p:nvPr/>
        </p:nvSpPr>
        <p:spPr bwMode="auto">
          <a:xfrm>
            <a:off x="329952" y="19050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02507" y="1840468"/>
            <a:ext cx="72442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Information theory tells us how to find this unbiased distribution</a:t>
            </a:r>
          </a:p>
          <a:p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we call the probabilities now 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 rather than p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71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7" grpId="0"/>
      <p:bldP spid="10" grpId="0"/>
      <p:bldP spid="11" grpId="0"/>
      <p:bldP spid="12" grpId="0"/>
      <p:bldP spid="13" grpId="0"/>
      <p:bldP spid="15" grpId="0"/>
      <p:bldP spid="16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81000"/>
            <a:ext cx="607948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mic Sans MS" pitchFamily="66" charset="0"/>
              </a:rPr>
              <a:t>Let’s consider </a:t>
            </a:r>
            <a:r>
              <a:rPr lang="en-US" b="1" dirty="0" smtClean="0">
                <a:latin typeface="Comic Sans MS" pitchFamily="66" charset="0"/>
              </a:rPr>
              <a:t>an </a:t>
            </a:r>
            <a:r>
              <a:rPr lang="en-US" b="1" dirty="0">
                <a:latin typeface="Comic Sans MS" pitchFamily="66" charset="0"/>
              </a:rPr>
              <a:t>extreme </a:t>
            </a:r>
            <a:r>
              <a:rPr lang="en-US" b="1" dirty="0" smtClean="0">
                <a:latin typeface="Comic Sans MS" pitchFamily="66" charset="0"/>
              </a:rPr>
              <a:t>case:</a:t>
            </a:r>
          </a:p>
          <a:p>
            <a:r>
              <a:rPr lang="en-US" dirty="0" smtClean="0"/>
              <a:t>An experiment with N potential outcomes (such as rolling dice)</a:t>
            </a:r>
          </a:p>
          <a:p>
            <a:r>
              <a:rPr lang="en-US" dirty="0" smtClean="0"/>
              <a:t>However:</a:t>
            </a:r>
          </a:p>
          <a:p>
            <a:r>
              <a:rPr lang="en-US" dirty="0" smtClean="0"/>
              <a:t>Outcome 1 has the probability </a:t>
            </a:r>
            <a:r>
              <a:rPr lang="en-US" dirty="0" smtClean="0">
                <a:sym typeface="Symbol"/>
              </a:rPr>
              <a:t>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=1</a:t>
            </a:r>
          </a:p>
          <a:p>
            <a:r>
              <a:rPr lang="en-US" dirty="0" smtClean="0">
                <a:sym typeface="Symbol"/>
              </a:rPr>
              <a:t>Outcome 2,3,… ,N have              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=0  </a:t>
            </a:r>
            <a:endParaRPr lang="en-US" dirty="0"/>
          </a:p>
        </p:txBody>
      </p:sp>
      <p:sp>
        <p:nvSpPr>
          <p:cNvPr id="5" name="AutoShape 52"/>
          <p:cNvSpPr>
            <a:spLocks noChangeArrowheads="1"/>
          </p:cNvSpPr>
          <p:nvPr/>
        </p:nvSpPr>
        <p:spPr bwMode="auto">
          <a:xfrm>
            <a:off x="4495800" y="13716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181600" y="1288208"/>
          <a:ext cx="2133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Equation" r:id="rId4" imgW="1371600" imgH="342720" progId="Equation.DSMT4">
                  <p:embed/>
                </p:oleObj>
              </mc:Choice>
              <mc:Fallback>
                <p:oleObj name="Equation" r:id="rId4" imgW="137160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288208"/>
                        <a:ext cx="21336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utoShape 52"/>
          <p:cNvSpPr>
            <a:spLocks noChangeArrowheads="1"/>
          </p:cNvSpPr>
          <p:nvPr/>
        </p:nvSpPr>
        <p:spPr bwMode="auto">
          <a:xfrm>
            <a:off x="685800" y="20574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95400" y="1981200"/>
            <a:ext cx="623683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-Our </a:t>
            </a:r>
            <a:r>
              <a:rPr lang="en-US" b="1" dirty="0" smtClean="0"/>
              <a:t>ignorance</a:t>
            </a:r>
            <a:r>
              <a:rPr lang="en-US" dirty="0" smtClean="0"/>
              <a:t> regarding the outcome of the experiment is zero.</a:t>
            </a:r>
          </a:p>
          <a:p>
            <a:r>
              <a:rPr lang="en-US" dirty="0" smtClean="0"/>
              <a:t>-We know precisely what will happen</a:t>
            </a:r>
          </a:p>
          <a:p>
            <a:r>
              <a:rPr lang="en-US" dirty="0" smtClean="0"/>
              <a:t>- the probability distribution is sharp (a delta peak)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2971800"/>
            <a:ext cx="372685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Let’s make the distribution broader:</a:t>
            </a:r>
          </a:p>
          <a:p>
            <a:r>
              <a:rPr lang="en-US" dirty="0" smtClean="0"/>
              <a:t>Outcome 1 has the probability </a:t>
            </a:r>
            <a:r>
              <a:rPr lang="en-US" dirty="0" smtClean="0">
                <a:sym typeface="Symbol"/>
              </a:rPr>
              <a:t>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=1/2</a:t>
            </a:r>
          </a:p>
          <a:p>
            <a:r>
              <a:rPr lang="en-US" dirty="0" smtClean="0"/>
              <a:t>Outcome 2 has the probability </a:t>
            </a:r>
            <a:r>
              <a:rPr lang="en-US" dirty="0" smtClean="0">
                <a:sym typeface="Symbol"/>
              </a:rPr>
              <a:t>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 smtClean="0">
                <a:sym typeface="Symbol"/>
              </a:rPr>
              <a:t>=1/2</a:t>
            </a:r>
          </a:p>
          <a:p>
            <a:r>
              <a:rPr lang="en-US" dirty="0" smtClean="0">
                <a:sym typeface="Symbol"/>
              </a:rPr>
              <a:t>Outcome 3,4, … ,N have             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=0  </a:t>
            </a:r>
            <a:endParaRPr lang="en-US" dirty="0"/>
          </a:p>
        </p:txBody>
      </p:sp>
      <p:sp>
        <p:nvSpPr>
          <p:cNvPr id="10" name="AutoShape 52"/>
          <p:cNvSpPr>
            <a:spLocks noChangeArrowheads="1"/>
          </p:cNvSpPr>
          <p:nvPr/>
        </p:nvSpPr>
        <p:spPr bwMode="auto">
          <a:xfrm>
            <a:off x="4005530" y="3316862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4572000" y="3124200"/>
          <a:ext cx="4572000" cy="1295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Equation" r:id="rId6" imgW="3136680" imgH="888840" progId="Equation.DSMT4">
                  <p:embed/>
                </p:oleObj>
              </mc:Choice>
              <mc:Fallback>
                <p:oleObj name="Equation" r:id="rId6" imgW="3136680" imgH="8888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124200"/>
                        <a:ext cx="4572000" cy="12958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05600" y="152400"/>
            <a:ext cx="990600" cy="116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228600" y="4267200"/>
            <a:ext cx="394005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Let’s consider the more general case:</a:t>
            </a:r>
          </a:p>
          <a:p>
            <a:r>
              <a:rPr lang="en-US" dirty="0" smtClean="0"/>
              <a:t>Outcome 1 has the probability </a:t>
            </a:r>
            <a:r>
              <a:rPr lang="en-US" dirty="0" smtClean="0">
                <a:sym typeface="Symbol"/>
              </a:rPr>
              <a:t>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=1/M</a:t>
            </a:r>
          </a:p>
          <a:p>
            <a:r>
              <a:rPr lang="en-US" dirty="0" smtClean="0"/>
              <a:t>Outcome 2 has the probability </a:t>
            </a:r>
            <a:r>
              <a:rPr lang="en-US" dirty="0" smtClean="0">
                <a:sym typeface="Symbol"/>
              </a:rPr>
              <a:t>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=1/M</a:t>
            </a:r>
          </a:p>
          <a:p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>
                <a:sym typeface="Symbol"/>
              </a:rPr>
              <a:t>.</a:t>
            </a:r>
            <a:endParaRPr lang="en-US" dirty="0" smtClean="0">
              <a:sym typeface="Symbol"/>
            </a:endParaRPr>
          </a:p>
          <a:p>
            <a:r>
              <a:rPr lang="en-US" dirty="0" smtClean="0"/>
              <a:t>Outcome M has the probability </a:t>
            </a:r>
            <a:r>
              <a:rPr lang="en-US" dirty="0" smtClean="0">
                <a:sym typeface="Symbol"/>
              </a:rPr>
              <a:t></a:t>
            </a:r>
            <a:r>
              <a:rPr lang="en-US" baseline="-25000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=1/M</a:t>
            </a:r>
          </a:p>
          <a:p>
            <a:r>
              <a:rPr lang="en-US" dirty="0" smtClean="0">
                <a:sym typeface="Symbol"/>
              </a:rPr>
              <a:t>Outcome M+1, … ,N have             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=0  </a:t>
            </a:r>
            <a:endParaRPr lang="en-US" dirty="0"/>
          </a:p>
        </p:txBody>
      </p:sp>
      <p:sp>
        <p:nvSpPr>
          <p:cNvPr id="14" name="Right Brace 13"/>
          <p:cNvSpPr/>
          <p:nvPr/>
        </p:nvSpPr>
        <p:spPr>
          <a:xfrm>
            <a:off x="3986844" y="1177504"/>
            <a:ext cx="228600" cy="685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e 14"/>
          <p:cNvSpPr/>
          <p:nvPr/>
        </p:nvSpPr>
        <p:spPr>
          <a:xfrm>
            <a:off x="3810000" y="3352800"/>
            <a:ext cx="228600" cy="762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>
            <a:off x="3919270" y="4572000"/>
            <a:ext cx="228600" cy="2057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utoShape 52"/>
          <p:cNvSpPr>
            <a:spLocks noChangeArrowheads="1"/>
          </p:cNvSpPr>
          <p:nvPr/>
        </p:nvSpPr>
        <p:spPr bwMode="auto">
          <a:xfrm>
            <a:off x="4114800" y="46482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4343400" y="4876800"/>
          <a:ext cx="4625975" cy="14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Equation" r:id="rId9" imgW="3174840" imgH="1015920" progId="Equation.DSMT4">
                  <p:embed/>
                </p:oleObj>
              </mc:Choice>
              <mc:Fallback>
                <p:oleObj name="Equation" r:id="rId9" imgW="3174840" imgH="10159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876800"/>
                        <a:ext cx="4625975" cy="147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  <p:bldP spid="8" grpId="0"/>
      <p:bldP spid="9" grpId="0"/>
      <p:bldP spid="10" grpId="0" animBg="1"/>
      <p:bldP spid="13" grpId="0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4419600" y="5867400"/>
            <a:ext cx="1981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1000" y="228600"/>
            <a:ext cx="8305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So far our considerations suggest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Ignorance/information entropy increases with increasing width of the distribution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Oval 32"/>
          <p:cNvSpPr>
            <a:spLocks noChangeArrowheads="1"/>
          </p:cNvSpPr>
          <p:nvPr/>
        </p:nvSpPr>
        <p:spPr bwMode="auto">
          <a:xfrm rot="-2632602">
            <a:off x="266379" y="1573212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dist="107763" dir="189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sp3d extrusionH="57150">
              <a:bevelT w="38100" h="38100"/>
            </a:sp3d>
          </a:bodyPr>
          <a:lstStyle/>
          <a:p>
            <a:endParaRPr lang="en-US"/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555304" y="1524000"/>
            <a:ext cx="66960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Which distribution brings information entropy to a maximum</a:t>
            </a:r>
            <a:endParaRPr lang="en-US" sz="1800" dirty="0">
              <a:latin typeface="Comic Sans MS" pitchFamily="66" charset="0"/>
            </a:endParaRPr>
          </a:p>
        </p:txBody>
      </p:sp>
      <p:sp>
        <p:nvSpPr>
          <p:cNvPr id="7" name="Text Box 33"/>
          <p:cNvSpPr txBox="1">
            <a:spLocks noChangeArrowheads="1"/>
          </p:cNvSpPr>
          <p:nvPr/>
        </p:nvSpPr>
        <p:spPr bwMode="auto">
          <a:xfrm>
            <a:off x="609600" y="1981200"/>
            <a:ext cx="6817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simplicity let’s start with an experiment with 2 outcomes </a:t>
            </a:r>
            <a:endParaRPr lang="en-US" sz="1800" dirty="0">
              <a:latin typeface="Comic Sans MS" pitchFamily="66" charset="0"/>
            </a:endParaRPr>
          </a:p>
        </p:txBody>
      </p:sp>
      <p:sp>
        <p:nvSpPr>
          <p:cNvPr id="9" name="AutoShape 52"/>
          <p:cNvSpPr>
            <a:spLocks noChangeArrowheads="1"/>
          </p:cNvSpPr>
          <p:nvPr/>
        </p:nvSpPr>
        <p:spPr bwMode="auto">
          <a:xfrm>
            <a:off x="685800" y="27432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33"/>
          <p:cNvSpPr txBox="1">
            <a:spLocks noChangeArrowheads="1"/>
          </p:cNvSpPr>
          <p:nvPr/>
        </p:nvSpPr>
        <p:spPr bwMode="auto">
          <a:xfrm>
            <a:off x="1295400" y="2667000"/>
            <a:ext cx="46490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Binary distribution with </a:t>
            </a:r>
            <a:r>
              <a:rPr lang="en-US" dirty="0" smtClean="0">
                <a:sym typeface="Symbol"/>
              </a:rPr>
              <a:t>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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latin typeface="Comic Sans MS" pitchFamily="66" charset="0"/>
              </a:rPr>
              <a:t> and </a:t>
            </a:r>
            <a:r>
              <a:rPr lang="en-US" dirty="0" smtClean="0">
                <a:sym typeface="Symbol"/>
              </a:rPr>
              <a:t>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+ 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 smtClean="0">
                <a:sym typeface="Symbol"/>
              </a:rPr>
              <a:t>=1</a:t>
            </a:r>
            <a:endParaRPr lang="en-US" sz="1800" dirty="0">
              <a:latin typeface="Comic Sans MS" pitchFamily="66" charset="0"/>
            </a:endParaRP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1447800" y="3200400"/>
          <a:ext cx="2430462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9" name="Equation" r:id="rId4" imgW="1562040" imgH="253800" progId="Equation.DSMT4">
                  <p:embed/>
                </p:oleObj>
              </mc:Choice>
              <mc:Fallback>
                <p:oleObj name="Equation" r:id="rId4" imgW="1562040" imgH="253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00400"/>
                        <a:ext cx="2430462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4114800" y="3233470"/>
            <a:ext cx="6495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sz="1800" dirty="0">
              <a:latin typeface="Comic Sans MS" pitchFamily="66" charset="0"/>
            </a:endParaRP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4876800" y="3226278"/>
          <a:ext cx="104775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0" name="Equation" r:id="rId6" imgW="672840" imgH="215640" progId="Equation.DSMT4">
                  <p:embed/>
                </p:oleObj>
              </mc:Choice>
              <mc:Fallback>
                <p:oleObj name="Equation" r:id="rId6" imgW="672840" imgH="215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226278"/>
                        <a:ext cx="104775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utoShape 52"/>
          <p:cNvSpPr>
            <a:spLocks noChangeArrowheads="1"/>
          </p:cNvSpPr>
          <p:nvPr/>
        </p:nvSpPr>
        <p:spPr bwMode="auto">
          <a:xfrm>
            <a:off x="762000" y="38100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1447800" y="3733800"/>
          <a:ext cx="337820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1" name="Equation" r:id="rId8" imgW="2171520" imgH="253800" progId="Equation.DSMT4">
                  <p:embed/>
                </p:oleObj>
              </mc:Choice>
              <mc:Fallback>
                <p:oleObj name="Equation" r:id="rId8" imgW="2171520" imgH="253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733800"/>
                        <a:ext cx="3378200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1295400" y="4114800"/>
          <a:ext cx="572928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2" name="Equation" r:id="rId10" imgW="3682800" imgH="482400" progId="Equation.DSMT4">
                  <p:embed/>
                </p:oleObj>
              </mc:Choice>
              <mc:Fallback>
                <p:oleObj name="Equation" r:id="rId10" imgW="3682800" imgH="482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114800"/>
                        <a:ext cx="5729288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152400" y="5943600"/>
          <a:ext cx="209391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3" name="Equation" r:id="rId12" imgW="1346040" imgH="431640" progId="Equation.DSMT4">
                  <p:embed/>
                </p:oleObj>
              </mc:Choice>
              <mc:Fallback>
                <p:oleObj name="Equation" r:id="rId12" imgW="1346040" imgH="431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943600"/>
                        <a:ext cx="2093912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rot="5400000">
            <a:off x="1753394" y="59428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981200" y="57150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33"/>
          <p:cNvSpPr txBox="1">
            <a:spLocks noChangeArrowheads="1"/>
          </p:cNvSpPr>
          <p:nvPr/>
        </p:nvSpPr>
        <p:spPr bwMode="auto">
          <a:xfrm>
            <a:off x="1981200" y="5410200"/>
            <a:ext cx="1162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maximum</a:t>
            </a:r>
            <a:endParaRPr lang="en-US" sz="1800" dirty="0">
              <a:latin typeface="Comic Sans MS" pitchFamily="66" charset="0"/>
            </a:endParaRPr>
          </a:p>
        </p:txBody>
      </p:sp>
      <p:sp>
        <p:nvSpPr>
          <p:cNvPr id="25" name="AutoShape 52"/>
          <p:cNvSpPr>
            <a:spLocks noChangeArrowheads="1"/>
          </p:cNvSpPr>
          <p:nvPr/>
        </p:nvSpPr>
        <p:spPr bwMode="auto">
          <a:xfrm>
            <a:off x="2362200" y="6113252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2895600" y="5943600"/>
          <a:ext cx="92868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4" name="Equation" r:id="rId14" imgW="596880" imgH="431640" progId="Equation.DSMT4">
                  <p:embed/>
                </p:oleObj>
              </mc:Choice>
              <mc:Fallback>
                <p:oleObj name="Equation" r:id="rId14" imgW="596880" imgH="431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943600"/>
                        <a:ext cx="928687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AutoShape 52"/>
          <p:cNvSpPr>
            <a:spLocks noChangeArrowheads="1"/>
          </p:cNvSpPr>
          <p:nvPr/>
        </p:nvSpPr>
        <p:spPr bwMode="auto">
          <a:xfrm>
            <a:off x="3944422" y="6134454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4678969" y="6045678"/>
          <a:ext cx="13239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5" name="Equation" r:id="rId16" imgW="850680" imgH="215640" progId="Equation.DSMT4">
                  <p:embed/>
                </p:oleObj>
              </mc:Choice>
              <mc:Fallback>
                <p:oleObj name="Equation" r:id="rId16" imgW="850680" imgH="2156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969" y="6045678"/>
                        <a:ext cx="1323975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33"/>
          <p:cNvSpPr txBox="1">
            <a:spLocks noChangeArrowheads="1"/>
          </p:cNvSpPr>
          <p:nvPr/>
        </p:nvSpPr>
        <p:spPr bwMode="auto">
          <a:xfrm>
            <a:off x="4526569" y="6400800"/>
            <a:ext cx="18742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u</a:t>
            </a:r>
            <a:r>
              <a:rPr lang="en-US" sz="1400" dirty="0" smtClean="0">
                <a:latin typeface="Comic Sans MS" pitchFamily="66" charset="0"/>
              </a:rPr>
              <a:t>niform distribution</a:t>
            </a:r>
            <a:endParaRPr lang="en-US" sz="1400" dirty="0">
              <a:latin typeface="Comic Sans MS" pitchFamily="66" charset="0"/>
            </a:endParaRPr>
          </a:p>
        </p:txBody>
      </p:sp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6408738" y="4883150"/>
          <a:ext cx="2733675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6" name="Graph" r:id="rId18" imgW="3572640" imgH="2774880" progId="Origin50.Graph">
                  <p:embed/>
                </p:oleObj>
              </mc:Choice>
              <mc:Fallback>
                <p:oleObj name="Graph" r:id="rId18" imgW="3572640" imgH="2774880" progId="Origin50.Graph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8738" y="4883150"/>
                        <a:ext cx="2733675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543800" y="1295400"/>
            <a:ext cx="804862" cy="1042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8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" grpId="0"/>
      <p:bldP spid="5" grpId="0" animBg="1"/>
      <p:bldP spid="6" grpId="0"/>
      <p:bldP spid="7" grpId="0"/>
      <p:bldP spid="9" grpId="0" animBg="1"/>
      <p:bldP spid="11" grpId="0"/>
      <p:bldP spid="13" grpId="0"/>
      <p:bldP spid="15" grpId="0" animBg="1"/>
      <p:bldP spid="23" grpId="0"/>
      <p:bldP spid="25" grpId="0" animBg="1"/>
      <p:bldP spid="27" grpId="0" animBg="1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3"/>
          <p:cNvSpPr txBox="1">
            <a:spLocks noChangeArrowheads="1"/>
          </p:cNvSpPr>
          <p:nvPr/>
        </p:nvSpPr>
        <p:spPr bwMode="auto">
          <a:xfrm>
            <a:off x="381000" y="152400"/>
            <a:ext cx="33489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  <a:hlinkClick r:id="rId4"/>
              </a:rPr>
              <a:t>Lagrange multiplier </a:t>
            </a:r>
            <a:r>
              <a:rPr lang="en-US" dirty="0" smtClean="0">
                <a:latin typeface="Comic Sans MS" pitchFamily="66" charset="0"/>
              </a:rPr>
              <a:t>technique</a:t>
            </a:r>
            <a:endParaRPr lang="en-US" sz="1800" dirty="0">
              <a:latin typeface="Comic Sans MS" pitchFamily="66" charset="0"/>
            </a:endParaRP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457200" y="914400"/>
          <a:ext cx="2430462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4" name="Equation" r:id="rId5" imgW="1562040" imgH="253800" progId="Equation.DSMT4">
                  <p:embed/>
                </p:oleObj>
              </mc:Choice>
              <mc:Fallback>
                <p:oleObj name="Equation" r:id="rId5" imgW="1562040" imgH="253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14400"/>
                        <a:ext cx="2430462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3124200" y="921592"/>
            <a:ext cx="6495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sz="1800" dirty="0">
              <a:latin typeface="Comic Sans MS" pitchFamily="66" charset="0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3886200" y="914400"/>
          <a:ext cx="104775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5" name="Equation" r:id="rId7" imgW="672840" imgH="215640" progId="Equation.DSMT4">
                  <p:embed/>
                </p:oleObj>
              </mc:Choice>
              <mc:Fallback>
                <p:oleObj name="Equation" r:id="rId7" imgW="672840" imgH="215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914400"/>
                        <a:ext cx="104775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utoShape 52"/>
          <p:cNvSpPr>
            <a:spLocks noChangeArrowheads="1"/>
          </p:cNvSpPr>
          <p:nvPr/>
        </p:nvSpPr>
        <p:spPr bwMode="auto">
          <a:xfrm>
            <a:off x="457200" y="16002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457200" y="1905000"/>
          <a:ext cx="4879976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6" name="Equation" r:id="rId9" imgW="3136680" imgH="253800" progId="Equation.DSMT4">
                  <p:embed/>
                </p:oleObj>
              </mc:Choice>
              <mc:Fallback>
                <p:oleObj name="Equation" r:id="rId9" imgW="313668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05000"/>
                        <a:ext cx="4879976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4" name="Picture 6" descr="File:LagrangeMultipliers2D.sv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867400" y="152400"/>
            <a:ext cx="2971800" cy="2139696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5867400" y="2133600"/>
            <a:ext cx="457200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From</a:t>
            </a:r>
          </a:p>
          <a:p>
            <a:r>
              <a:rPr lang="en-US" sz="1000" dirty="0" smtClean="0">
                <a:hlinkClick r:id="rId13"/>
              </a:rPr>
              <a:t>http://en.wikipedia.org/wiki/File:LagrangeMultipliers2D.svg</a:t>
            </a:r>
            <a:endParaRPr lang="en-US" sz="1000" dirty="0" smtClean="0"/>
          </a:p>
          <a:p>
            <a:endParaRPr lang="en-US" sz="1000" dirty="0"/>
          </a:p>
          <a:p>
            <a:r>
              <a:rPr lang="en-US" sz="1000" dirty="0" smtClean="0"/>
              <a:t>Finding an </a:t>
            </a:r>
            <a:r>
              <a:rPr lang="en-US" sz="1000" dirty="0" err="1" smtClean="0"/>
              <a:t>extremum</a:t>
            </a:r>
            <a:r>
              <a:rPr lang="en-US" sz="1000" dirty="0" smtClean="0"/>
              <a:t>  of f(</a:t>
            </a:r>
            <a:r>
              <a:rPr lang="en-US" sz="1000" dirty="0" err="1" smtClean="0"/>
              <a:t>x,y</a:t>
            </a:r>
            <a:r>
              <a:rPr lang="en-US" sz="1000" dirty="0" smtClean="0"/>
              <a:t>) under the constraint g(</a:t>
            </a:r>
            <a:r>
              <a:rPr lang="en-US" sz="1000" dirty="0" err="1" smtClean="0"/>
              <a:t>x,y</a:t>
            </a:r>
            <a:r>
              <a:rPr lang="en-US" sz="1000" dirty="0" smtClean="0"/>
              <a:t>)=c.</a:t>
            </a:r>
          </a:p>
          <a:p>
            <a:endParaRPr lang="en-US" sz="1000" dirty="0"/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457200" y="2590800"/>
          <a:ext cx="2587625" cy="199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7" name="Equation" r:id="rId14" imgW="1663560" imgH="1282680" progId="Equation.DSMT4">
                  <p:embed/>
                </p:oleObj>
              </mc:Choice>
              <mc:Fallback>
                <p:oleObj name="Equation" r:id="rId14" imgW="1663560" imgH="12826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90800"/>
                        <a:ext cx="2587625" cy="1995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ight Brace 12"/>
          <p:cNvSpPr/>
          <p:nvPr/>
        </p:nvSpPr>
        <p:spPr>
          <a:xfrm>
            <a:off x="3200400" y="2743200"/>
            <a:ext cx="1524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4267200" y="3048000"/>
          <a:ext cx="750888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8" name="Equation" r:id="rId16" imgW="482400" imgH="215640" progId="Equation.DSMT4">
                  <p:embed/>
                </p:oleObj>
              </mc:Choice>
              <mc:Fallback>
                <p:oleObj name="Equation" r:id="rId16" imgW="482400" imgH="215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048000"/>
                        <a:ext cx="750888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utoShape 52"/>
          <p:cNvSpPr>
            <a:spLocks noChangeArrowheads="1"/>
          </p:cNvSpPr>
          <p:nvPr/>
        </p:nvSpPr>
        <p:spPr bwMode="auto">
          <a:xfrm>
            <a:off x="3657600" y="31242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4038600" y="3733800"/>
          <a:ext cx="104775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9" name="Equation" r:id="rId18" imgW="672840" imgH="215640" progId="Equation.DSMT4">
                  <p:embed/>
                </p:oleObj>
              </mc:Choice>
              <mc:Fallback>
                <p:oleObj name="Equation" r:id="rId18" imgW="672840" imgH="2156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733800"/>
                        <a:ext cx="104775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ight Brace 16"/>
          <p:cNvSpPr/>
          <p:nvPr/>
        </p:nvSpPr>
        <p:spPr>
          <a:xfrm>
            <a:off x="5257800" y="3124200"/>
            <a:ext cx="1524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>
            <a:off x="5486400" y="35052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6172200" y="3200400"/>
            <a:ext cx="1981200" cy="914400"/>
            <a:chOff x="4419600" y="5867400"/>
            <a:chExt cx="1981200" cy="914400"/>
          </a:xfrm>
        </p:grpSpPr>
        <p:sp>
          <p:nvSpPr>
            <p:cNvPr id="19" name="Rectangle 18"/>
            <p:cNvSpPr/>
            <p:nvPr/>
          </p:nvSpPr>
          <p:spPr>
            <a:xfrm>
              <a:off x="4419600" y="5867400"/>
              <a:ext cx="19812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0" name="Object 9"/>
            <p:cNvGraphicFramePr>
              <a:graphicFrameLocks noChangeAspect="1"/>
            </p:cNvGraphicFramePr>
            <p:nvPr/>
          </p:nvGraphicFramePr>
          <p:xfrm>
            <a:off x="4648200" y="6019800"/>
            <a:ext cx="1323975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90" name="Equation" r:id="rId20" imgW="850680" imgH="215640" progId="Equation.DSMT4">
                    <p:embed/>
                  </p:oleObj>
                </mc:Choice>
                <mc:Fallback>
                  <p:oleObj name="Equation" r:id="rId20" imgW="850680" imgH="215640" progId="Equation.DSMT4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48200" y="6019800"/>
                          <a:ext cx="1323975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 Box 33"/>
            <p:cNvSpPr txBox="1">
              <a:spLocks noChangeArrowheads="1"/>
            </p:cNvSpPr>
            <p:nvPr/>
          </p:nvSpPr>
          <p:spPr bwMode="auto">
            <a:xfrm>
              <a:off x="4526569" y="6400800"/>
              <a:ext cx="187423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u</a:t>
              </a:r>
              <a:r>
                <a:rPr lang="en-US" sz="1400" dirty="0" smtClean="0">
                  <a:latin typeface="Comic Sans MS" pitchFamily="66" charset="0"/>
                </a:rPr>
                <a:t>niform distribution</a:t>
              </a:r>
              <a:endParaRPr lang="en-US" sz="1400" dirty="0">
                <a:latin typeface="Comic Sans MS" pitchFamily="66" charset="0"/>
              </a:endParaRPr>
            </a:p>
          </p:txBody>
        </p:sp>
      </p:grpSp>
      <p:sp>
        <p:nvSpPr>
          <p:cNvPr id="23" name="Oval 32"/>
          <p:cNvSpPr>
            <a:spLocks noChangeArrowheads="1"/>
          </p:cNvSpPr>
          <p:nvPr/>
        </p:nvSpPr>
        <p:spPr bwMode="auto">
          <a:xfrm rot="-2632602">
            <a:off x="266379" y="5078412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dist="107763" dir="189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sp3d extrusionH="57150">
              <a:bevelT w="38100" h="38100"/>
            </a:sp3d>
          </a:bodyPr>
          <a:lstStyle/>
          <a:p>
            <a:endParaRPr lang="en-US"/>
          </a:p>
        </p:txBody>
      </p:sp>
      <p:sp>
        <p:nvSpPr>
          <p:cNvPr id="24" name="Text Box 33"/>
          <p:cNvSpPr txBox="1">
            <a:spLocks noChangeArrowheads="1"/>
          </p:cNvSpPr>
          <p:nvPr/>
        </p:nvSpPr>
        <p:spPr bwMode="auto">
          <a:xfrm>
            <a:off x="555304" y="5029200"/>
            <a:ext cx="82862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use Lagrange multiplier technique to find distribution that maximizes </a:t>
            </a:r>
            <a:endParaRPr lang="en-US" sz="1800" dirty="0">
              <a:latin typeface="Comic Sans MS" pitchFamily="66" charset="0"/>
            </a:endParaRPr>
          </a:p>
        </p:txBody>
      </p:sp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787400" y="5646738"/>
          <a:ext cx="1778000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1" name="Equation" r:id="rId22" imgW="1143000" imgH="431640" progId="Equation.DSMT4">
                  <p:embed/>
                </p:oleObj>
              </mc:Choice>
              <mc:Fallback>
                <p:oleObj name="Equation" r:id="rId22" imgW="1143000" imgH="4316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5646738"/>
                        <a:ext cx="1778000" cy="671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33"/>
          <p:cNvSpPr txBox="1">
            <a:spLocks noChangeArrowheads="1"/>
          </p:cNvSpPr>
          <p:nvPr/>
        </p:nvSpPr>
        <p:spPr bwMode="auto">
          <a:xfrm>
            <a:off x="457200" y="609600"/>
            <a:ext cx="13468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Once again</a:t>
            </a:r>
            <a:endParaRPr lang="en-US" sz="18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27" name="Text Box 33"/>
          <p:cNvSpPr txBox="1">
            <a:spLocks noChangeArrowheads="1"/>
          </p:cNvSpPr>
          <p:nvPr/>
        </p:nvSpPr>
        <p:spPr bwMode="auto">
          <a:xfrm>
            <a:off x="457200" y="1219200"/>
            <a:ext cx="14590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a</a:t>
            </a:r>
            <a:r>
              <a:rPr lang="en-US" dirty="0" smtClean="0">
                <a:latin typeface="Comic Sans MS" pitchFamily="66" charset="0"/>
              </a:rPr>
              <a:t>t maximum</a:t>
            </a:r>
            <a:endParaRPr lang="en-US" sz="1800" dirty="0">
              <a:latin typeface="Comic Sans MS" pitchFamily="66" charset="0"/>
            </a:endParaRPr>
          </a:p>
        </p:txBody>
      </p:sp>
      <p:sp>
        <p:nvSpPr>
          <p:cNvPr id="28" name="Text Box 33"/>
          <p:cNvSpPr txBox="1">
            <a:spLocks noChangeArrowheads="1"/>
          </p:cNvSpPr>
          <p:nvPr/>
        </p:nvSpPr>
        <p:spPr bwMode="auto">
          <a:xfrm>
            <a:off x="3818626" y="1176070"/>
            <a:ext cx="12891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constraint</a:t>
            </a:r>
            <a:endParaRPr lang="en-US" sz="1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animBg="1"/>
      <p:bldP spid="11" grpId="0"/>
      <p:bldP spid="13" grpId="0" animBg="1"/>
      <p:bldP spid="15" grpId="0" animBg="1"/>
      <p:bldP spid="17" grpId="0" animBg="1"/>
      <p:bldP spid="18" grpId="0" animBg="1"/>
      <p:bldP spid="23" grpId="0" animBg="1"/>
      <p:bldP spid="24" grpId="0"/>
      <p:bldP spid="26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utoShape 4"/>
          <p:cNvSpPr>
            <a:spLocks noChangeArrowheads="1"/>
          </p:cNvSpPr>
          <p:nvPr/>
        </p:nvSpPr>
        <p:spPr bwMode="auto">
          <a:xfrm>
            <a:off x="762000" y="4495800"/>
            <a:ext cx="8001000" cy="24384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" name="Rectangle 14"/>
          <p:cNvSpPr/>
          <p:nvPr/>
        </p:nvSpPr>
        <p:spPr>
          <a:xfrm>
            <a:off x="3352800" y="1905000"/>
            <a:ext cx="2590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895600"/>
            <a:ext cx="1981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609600" y="152400"/>
          <a:ext cx="487997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5" name="Equation" r:id="rId4" imgW="3136680" imgH="457200" progId="Equation.DSMT4">
                  <p:embed/>
                </p:oleObj>
              </mc:Choice>
              <mc:Fallback>
                <p:oleObj name="Equation" r:id="rId4" imgW="313668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52400"/>
                        <a:ext cx="4879975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685800" y="1066800"/>
          <a:ext cx="264795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6" name="Equation" r:id="rId6" imgW="1701720" imgH="444240" progId="Equation.DSMT4">
                  <p:embed/>
                </p:oleObj>
              </mc:Choice>
              <mc:Fallback>
                <p:oleObj name="Equation" r:id="rId6" imgW="1701720" imgH="444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066800"/>
                        <a:ext cx="2647950" cy="69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utoShape 52"/>
          <p:cNvSpPr>
            <a:spLocks noChangeArrowheads="1"/>
          </p:cNvSpPr>
          <p:nvPr/>
        </p:nvSpPr>
        <p:spPr bwMode="auto">
          <a:xfrm>
            <a:off x="3581400" y="1278148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114800" y="1143000"/>
          <a:ext cx="26082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7" name="Equation" r:id="rId8" imgW="1676160" imgH="241200" progId="Equation.DSMT4">
                  <p:embed/>
                </p:oleObj>
              </mc:Choice>
              <mc:Fallback>
                <p:oleObj name="Equation" r:id="rId8" imgW="1676160" imgH="241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143000"/>
                        <a:ext cx="2608263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3"/>
          <p:cNvSpPr txBox="1">
            <a:spLocks noChangeArrowheads="1"/>
          </p:cNvSpPr>
          <p:nvPr/>
        </p:nvSpPr>
        <p:spPr bwMode="auto">
          <a:xfrm>
            <a:off x="685800" y="2133600"/>
            <a:ext cx="6495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sz="1800" dirty="0">
              <a:latin typeface="Comic Sans MS" pitchFamily="66" charset="0"/>
            </a:endParaRPr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371600" y="1981200"/>
          <a:ext cx="987425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8" name="Equation" r:id="rId10" imgW="634680" imgH="431640" progId="Equation.DSMT4">
                  <p:embed/>
                </p:oleObj>
              </mc:Choice>
              <mc:Fallback>
                <p:oleObj name="Equation" r:id="rId10" imgW="634680" imgH="431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81200"/>
                        <a:ext cx="987425" cy="671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utoShape 52"/>
          <p:cNvSpPr>
            <a:spLocks noChangeArrowheads="1"/>
          </p:cNvSpPr>
          <p:nvPr/>
        </p:nvSpPr>
        <p:spPr bwMode="auto">
          <a:xfrm>
            <a:off x="2667000" y="22098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3473450" y="1939925"/>
          <a:ext cx="2212975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9" name="Equation" r:id="rId12" imgW="1422360" imgH="393480" progId="Equation.DSMT4">
                  <p:embed/>
                </p:oleObj>
              </mc:Choice>
              <mc:Fallback>
                <p:oleObj name="Equation" r:id="rId12" imgW="142236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3450" y="1939925"/>
                        <a:ext cx="2212975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AutoShape 52"/>
          <p:cNvSpPr>
            <a:spLocks noChangeArrowheads="1"/>
          </p:cNvSpPr>
          <p:nvPr/>
        </p:nvSpPr>
        <p:spPr bwMode="auto">
          <a:xfrm>
            <a:off x="762000" y="31242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1524000" y="3023556"/>
          <a:ext cx="1382713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0" name="Equation" r:id="rId14" imgW="888840" imgH="253800" progId="Equation.DSMT4">
                  <p:embed/>
                </p:oleObj>
              </mc:Choice>
              <mc:Fallback>
                <p:oleObj name="Equation" r:id="rId14" imgW="888840" imgH="253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023556"/>
                        <a:ext cx="1382713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6172200" y="1981200"/>
            <a:ext cx="23551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uniform distribution</a:t>
            </a:r>
          </a:p>
          <a:p>
            <a:r>
              <a:rPr lang="en-US" dirty="0" smtClean="0">
                <a:latin typeface="Comic Sans MS" pitchFamily="66" charset="0"/>
              </a:rPr>
              <a:t>maximizes entropy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2841252" y="4241800"/>
            <a:ext cx="32447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</a:rPr>
              <a:t>Distribution function</a:t>
            </a:r>
          </a:p>
        </p:txBody>
      </p:sp>
      <p:sp>
        <p:nvSpPr>
          <p:cNvPr id="20" name="Oval 32"/>
          <p:cNvSpPr>
            <a:spLocks noChangeArrowheads="1"/>
          </p:cNvSpPr>
          <p:nvPr/>
        </p:nvSpPr>
        <p:spPr bwMode="auto">
          <a:xfrm rot="-2632602">
            <a:off x="266379" y="4009714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dist="107763" dir="189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sp3d extrusionH="57150">
              <a:bevelT w="38100" h="38100"/>
            </a:sp3d>
          </a:bodyPr>
          <a:lstStyle/>
          <a:p>
            <a:endParaRPr lang="en-US"/>
          </a:p>
        </p:txBody>
      </p:sp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555304" y="3886200"/>
            <a:ext cx="850745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 a </a:t>
            </a:r>
            <a:r>
              <a:rPr lang="en-US" dirty="0" err="1" smtClean="0">
                <a:latin typeface="Comic Sans MS" pitchFamily="66" charset="0"/>
              </a:rPr>
              <a:t>microcanonical</a:t>
            </a:r>
            <a:r>
              <a:rPr lang="en-US" dirty="0" smtClean="0">
                <a:latin typeface="Comic Sans MS" pitchFamily="66" charset="0"/>
              </a:rPr>
              <a:t> ensemble where each system has N particles, volume V</a:t>
            </a:r>
          </a:p>
          <a:p>
            <a:r>
              <a:rPr lang="en-US" dirty="0">
                <a:latin typeface="Comic Sans MS" pitchFamily="66" charset="0"/>
              </a:rPr>
              <a:t>a</a:t>
            </a:r>
            <a:r>
              <a:rPr lang="en-US" dirty="0" smtClean="0">
                <a:latin typeface="Comic Sans MS" pitchFamily="66" charset="0"/>
              </a:rPr>
              <a:t>nd fixed energy between E and E+</a:t>
            </a:r>
            <a:r>
              <a:rPr lang="en-US" dirty="0" smtClean="0">
                <a:latin typeface="Comic Sans MS" pitchFamily="66" charset="0"/>
                <a:sym typeface="Symbol"/>
              </a:rPr>
              <a:t> the entropy is at maximum in equilibrium.</a:t>
            </a:r>
          </a:p>
          <a:p>
            <a:r>
              <a:rPr lang="en-US" dirty="0" smtClean="0">
                <a:latin typeface="Comic Sans MS" pitchFamily="66" charset="0"/>
                <a:sym typeface="Symbol"/>
              </a:rPr>
              <a:t>- When identifying information entropy with thermodynamic entropy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sz="1800" dirty="0">
              <a:latin typeface="Comic Sans MS" pitchFamily="66" charset="0"/>
            </a:endParaRPr>
          </a:p>
        </p:txBody>
      </p:sp>
      <p:sp>
        <p:nvSpPr>
          <p:cNvPr id="22" name="AutoShape 52"/>
          <p:cNvSpPr>
            <a:spLocks noChangeArrowheads="1"/>
          </p:cNvSpPr>
          <p:nvPr/>
        </p:nvSpPr>
        <p:spPr bwMode="auto">
          <a:xfrm>
            <a:off x="304800" y="53594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1233487" y="4876800"/>
          <a:ext cx="49387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1" name="Equation" r:id="rId16" imgW="3174840" imgH="685800" progId="Equation.DSMT4">
                  <p:embed/>
                </p:oleObj>
              </mc:Choice>
              <mc:Fallback>
                <p:oleObj name="Equation" r:id="rId16" imgW="3174840" imgH="685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7" y="4876800"/>
                        <a:ext cx="493871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1219200" y="5943600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Where Z</a:t>
            </a:r>
            <a:r>
              <a:rPr lang="en-US" baseline="-25000" dirty="0" smtClean="0">
                <a:latin typeface="Comic Sans MS" pitchFamily="66" charset="0"/>
                <a:sym typeface="Symbol"/>
              </a:rPr>
              <a:t></a:t>
            </a:r>
            <a:r>
              <a:rPr lang="en-US" dirty="0" smtClean="0">
                <a:latin typeface="Comic Sans MS" pitchFamily="66" charset="0"/>
              </a:rPr>
              <a:t>(E) = # of microstate with energy in [E,E+</a:t>
            </a:r>
            <a:r>
              <a:rPr lang="en-US" baseline="-25000" dirty="0" smtClean="0">
                <a:latin typeface="Comic Sans MS" pitchFamily="66" charset="0"/>
                <a:sym typeface="Symbol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</a:t>
            </a:r>
            <a:r>
              <a:rPr lang="en-US" dirty="0" smtClean="0">
                <a:latin typeface="Comic Sans MS" pitchFamily="66" charset="0"/>
              </a:rPr>
              <a:t>]</a:t>
            </a:r>
          </a:p>
          <a:p>
            <a:r>
              <a:rPr lang="en-US" dirty="0">
                <a:latin typeface="Comic Sans MS" pitchFamily="66" charset="0"/>
              </a:rPr>
              <a:t>c</a:t>
            </a:r>
            <a:r>
              <a:rPr lang="en-US" dirty="0" smtClean="0">
                <a:latin typeface="Comic Sans MS" pitchFamily="66" charset="0"/>
              </a:rPr>
              <a:t>alled  the partition function of the </a:t>
            </a:r>
            <a:r>
              <a:rPr lang="en-US" dirty="0" err="1" smtClean="0">
                <a:latin typeface="Comic Sans MS" pitchFamily="66" charset="0"/>
              </a:rPr>
              <a:t>microcanonical</a:t>
            </a:r>
            <a:r>
              <a:rPr lang="en-US" dirty="0" smtClean="0">
                <a:latin typeface="Comic Sans MS" pitchFamily="66" charset="0"/>
              </a:rPr>
              <a:t> ensemble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5" grpId="0" animBg="1"/>
      <p:bldP spid="14" grpId="0" animBg="1"/>
      <p:bldP spid="6" grpId="0" animBg="1"/>
      <p:bldP spid="8" grpId="0"/>
      <p:bldP spid="10" grpId="0" animBg="1"/>
      <p:bldP spid="12" grpId="0" animBg="1"/>
      <p:bldP spid="16" grpId="0"/>
      <p:bldP spid="20" grpId="0" animBg="1"/>
      <p:bldP spid="21" grpId="0"/>
      <p:bldP spid="22" grpId="0" animBg="1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685800" y="304800"/>
            <a:ext cx="7848600" cy="576263"/>
            <a:chOff x="1056" y="288"/>
            <a:chExt cx="3264" cy="363"/>
          </a:xfrm>
        </p:grpSpPr>
        <p:sp>
          <p:nvSpPr>
            <p:cNvPr id="5" name="Rectangle 26"/>
            <p:cNvSpPr>
              <a:spLocks noChangeArrowheads="1"/>
            </p:cNvSpPr>
            <p:nvPr/>
          </p:nvSpPr>
          <p:spPr bwMode="auto">
            <a:xfrm>
              <a:off x="1056" y="288"/>
              <a:ext cx="3264" cy="3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6" name="Text Box 27"/>
            <p:cNvSpPr txBox="1">
              <a:spLocks noChangeArrowheads="1"/>
            </p:cNvSpPr>
            <p:nvPr/>
          </p:nvSpPr>
          <p:spPr bwMode="auto">
            <a:xfrm>
              <a:off x="1114" y="320"/>
              <a:ext cx="309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Information entropy and thermodynamic entropy</a:t>
              </a:r>
            </a:p>
          </p:txBody>
        </p:sp>
      </p:grpSp>
      <p:sp>
        <p:nvSpPr>
          <p:cNvPr id="7" name="Oval 32"/>
          <p:cNvSpPr>
            <a:spLocks noChangeArrowheads="1"/>
          </p:cNvSpPr>
          <p:nvPr/>
        </p:nvSpPr>
        <p:spPr bwMode="auto">
          <a:xfrm rot="-2632602">
            <a:off x="266379" y="961714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dist="107763" dir="189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sp3d extrusionH="57150">
              <a:bevelT w="38100" h="38100"/>
            </a:sp3d>
          </a:bodyPr>
          <a:lstStyle/>
          <a:p>
            <a:endParaRPr lang="en-US"/>
          </a:p>
        </p:txBody>
      </p:sp>
      <p:sp>
        <p:nvSpPr>
          <p:cNvPr id="8" name="Text Box 33"/>
          <p:cNvSpPr txBox="1">
            <a:spLocks noChangeArrowheads="1"/>
          </p:cNvSpPr>
          <p:nvPr/>
        </p:nvSpPr>
        <p:spPr bwMode="auto">
          <a:xfrm>
            <a:off x="685800" y="1981200"/>
            <a:ext cx="72346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h</a:t>
            </a:r>
            <a:r>
              <a:rPr lang="en-US" dirty="0" smtClean="0">
                <a:latin typeface="Comic Sans MS" pitchFamily="66" charset="0"/>
              </a:rPr>
              <a:t>as all the properties we expect from the thermodynamic entropy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838200" y="1371600"/>
          <a:ext cx="179863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0" name="Equation" r:id="rId4" imgW="1155600" imgH="342720" progId="Equation.DSMT4">
                  <p:embed/>
                </p:oleObj>
              </mc:Choice>
              <mc:Fallback>
                <p:oleObj name="Equation" r:id="rId4" imgW="115560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71600"/>
                        <a:ext cx="1798637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33"/>
          <p:cNvSpPr txBox="1">
            <a:spLocks noChangeArrowheads="1"/>
          </p:cNvSpPr>
          <p:nvPr/>
        </p:nvSpPr>
        <p:spPr bwMode="auto">
          <a:xfrm>
            <a:off x="707704" y="990600"/>
            <a:ext cx="26196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When identifying k=</a:t>
            </a:r>
            <a:r>
              <a:rPr lang="en-US" dirty="0" err="1" smtClean="0">
                <a:latin typeface="Comic Sans MS" pitchFamily="66" charset="0"/>
              </a:rPr>
              <a:t>k</a:t>
            </a:r>
            <a:r>
              <a:rPr lang="en-US" baseline="-25000" dirty="0" err="1" smtClean="0">
                <a:latin typeface="Comic Sans MS" pitchFamily="66" charset="0"/>
              </a:rPr>
              <a:t>B</a:t>
            </a:r>
            <a:endParaRPr lang="en-US" sz="1800" baseline="-25000" dirty="0">
              <a:latin typeface="Comic Sans MS" pitchFamily="66" charset="0"/>
            </a:endParaRPr>
          </a:p>
        </p:txBody>
      </p:sp>
      <p:sp>
        <p:nvSpPr>
          <p:cNvPr id="11" name="Text Box 33"/>
          <p:cNvSpPr txBox="1">
            <a:spLocks noChangeArrowheads="1"/>
          </p:cNvSpPr>
          <p:nvPr/>
        </p:nvSpPr>
        <p:spPr bwMode="auto">
          <a:xfrm>
            <a:off x="728025" y="2297668"/>
            <a:ext cx="26741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(for details see textbook)</a:t>
            </a:r>
          </a:p>
        </p:txBody>
      </p:sp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685800" y="2743200"/>
            <a:ext cx="32976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We show here S is additive</a:t>
            </a:r>
          </a:p>
        </p:txBody>
      </p:sp>
      <p:sp>
        <p:nvSpPr>
          <p:cNvPr id="15" name="Oval 14"/>
          <p:cNvSpPr/>
          <p:nvPr/>
        </p:nvSpPr>
        <p:spPr>
          <a:xfrm>
            <a:off x="3810000" y="2438400"/>
            <a:ext cx="3581400" cy="1981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4267200" y="3124200"/>
            <a:ext cx="990600" cy="838200"/>
            <a:chOff x="4267200" y="3124200"/>
            <a:chExt cx="990600" cy="838200"/>
          </a:xfrm>
        </p:grpSpPr>
        <p:sp>
          <p:nvSpPr>
            <p:cNvPr id="13" name="Rectangle 12"/>
            <p:cNvSpPr/>
            <p:nvPr/>
          </p:nvSpPr>
          <p:spPr>
            <a:xfrm>
              <a:off x="4267200" y="3124200"/>
              <a:ext cx="9906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 Box 33"/>
            <p:cNvSpPr txBox="1">
              <a:spLocks noChangeArrowheads="1"/>
            </p:cNvSpPr>
            <p:nvPr/>
          </p:nvSpPr>
          <p:spPr bwMode="auto">
            <a:xfrm>
              <a:off x="4572000" y="3352800"/>
              <a:ext cx="4138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S</a:t>
              </a:r>
              <a:r>
                <a:rPr lang="en-US" baseline="-25000" dirty="0" smtClean="0">
                  <a:latin typeface="Comic Sans MS" pitchFamily="66" charset="0"/>
                </a:rPr>
                <a:t>1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638800" y="3124200"/>
            <a:ext cx="990600" cy="838200"/>
            <a:chOff x="5638800" y="3124200"/>
            <a:chExt cx="990600" cy="838200"/>
          </a:xfrm>
        </p:grpSpPr>
        <p:sp>
          <p:nvSpPr>
            <p:cNvPr id="14" name="Rectangle 13"/>
            <p:cNvSpPr/>
            <p:nvPr/>
          </p:nvSpPr>
          <p:spPr>
            <a:xfrm>
              <a:off x="5638800" y="3124200"/>
              <a:ext cx="9906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 Box 33"/>
            <p:cNvSpPr txBox="1">
              <a:spLocks noChangeArrowheads="1"/>
            </p:cNvSpPr>
            <p:nvPr/>
          </p:nvSpPr>
          <p:spPr bwMode="auto">
            <a:xfrm>
              <a:off x="5943600" y="3429000"/>
              <a:ext cx="43954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S</a:t>
              </a:r>
              <a:r>
                <a:rPr lang="en-US" baseline="-25000" dirty="0">
                  <a:latin typeface="Comic Sans MS" pitchFamily="66" charset="0"/>
                </a:rPr>
                <a:t>2</a:t>
              </a:r>
              <a:endParaRPr lang="en-US" baseline="-25000" dirty="0" smtClean="0">
                <a:latin typeface="Comic Sans MS" pitchFamily="66" charset="0"/>
              </a:endParaRPr>
            </a:p>
          </p:txBody>
        </p:sp>
      </p:grp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7620000" y="3124200"/>
          <a:ext cx="1344612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1" name="Equation" r:id="rId6" imgW="863280" imgH="203040" progId="Equation.DSMT4">
                  <p:embed/>
                </p:oleObj>
              </mc:Choice>
              <mc:Fallback>
                <p:oleObj name="Equation" r:id="rId6" imgW="86328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3124200"/>
                        <a:ext cx="1344612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246063" y="3429000"/>
          <a:ext cx="5937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2" name="Equation" r:id="rId8" imgW="380880" imgH="228600" progId="Equation.DSMT4">
                  <p:embed/>
                </p:oleObj>
              </mc:Choice>
              <mc:Fallback>
                <p:oleObj name="Equation" r:id="rId8" imgW="38088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3429000"/>
                        <a:ext cx="59372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914400" y="3429000"/>
            <a:ext cx="24753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p</a:t>
            </a:r>
            <a:r>
              <a:rPr lang="en-US" sz="1600" dirty="0" smtClean="0">
                <a:latin typeface="Comic Sans MS" pitchFamily="66" charset="0"/>
              </a:rPr>
              <a:t>robability distribution </a:t>
            </a:r>
          </a:p>
          <a:p>
            <a:r>
              <a:rPr lang="en-US" sz="1600" dirty="0" smtClean="0">
                <a:latin typeface="Comic Sans MS" pitchFamily="66" charset="0"/>
              </a:rPr>
              <a:t>for system 1</a:t>
            </a:r>
          </a:p>
        </p:txBody>
      </p:sp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266700" y="4064000"/>
          <a:ext cx="63341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3" name="Equation" r:id="rId10" imgW="406080" imgH="228600" progId="Equation.DSMT4">
                  <p:embed/>
                </p:oleObj>
              </mc:Choice>
              <mc:Fallback>
                <p:oleObj name="Equation" r:id="rId10" imgW="40608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4064000"/>
                        <a:ext cx="633413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33"/>
          <p:cNvSpPr txBox="1">
            <a:spLocks noChangeArrowheads="1"/>
          </p:cNvSpPr>
          <p:nvPr/>
        </p:nvSpPr>
        <p:spPr bwMode="auto">
          <a:xfrm>
            <a:off x="953642" y="4063425"/>
            <a:ext cx="24753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p</a:t>
            </a:r>
            <a:r>
              <a:rPr lang="en-US" sz="1600" dirty="0" smtClean="0">
                <a:latin typeface="Comic Sans MS" pitchFamily="66" charset="0"/>
              </a:rPr>
              <a:t>robability distribution </a:t>
            </a:r>
          </a:p>
          <a:p>
            <a:r>
              <a:rPr lang="en-US" sz="1600" dirty="0" smtClean="0">
                <a:latin typeface="Comic Sans MS" pitchFamily="66" charset="0"/>
              </a:rPr>
              <a:t>for system 2</a:t>
            </a:r>
          </a:p>
        </p:txBody>
      </p:sp>
      <p:sp>
        <p:nvSpPr>
          <p:cNvPr id="23" name="Text Box 33"/>
          <p:cNvSpPr txBox="1">
            <a:spLocks noChangeArrowheads="1"/>
          </p:cNvSpPr>
          <p:nvPr/>
        </p:nvSpPr>
        <p:spPr bwMode="auto">
          <a:xfrm>
            <a:off x="381000" y="4648200"/>
            <a:ext cx="8305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Statistically independence of system 1 and 2</a:t>
            </a:r>
          </a:p>
        </p:txBody>
      </p:sp>
      <p:sp>
        <p:nvSpPr>
          <p:cNvPr id="24" name="AutoShape 52"/>
          <p:cNvSpPr>
            <a:spLocks noChangeArrowheads="1"/>
          </p:cNvSpPr>
          <p:nvPr/>
        </p:nvSpPr>
        <p:spPr bwMode="auto">
          <a:xfrm>
            <a:off x="533400" y="50292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1066800" y="4876800"/>
            <a:ext cx="7772400" cy="398936"/>
            <a:chOff x="1066800" y="4876800"/>
            <a:chExt cx="7772400" cy="398936"/>
          </a:xfrm>
        </p:grpSpPr>
        <p:sp>
          <p:nvSpPr>
            <p:cNvPr id="25" name="Text Box 33"/>
            <p:cNvSpPr txBox="1">
              <a:spLocks noChangeArrowheads="1"/>
            </p:cNvSpPr>
            <p:nvPr/>
          </p:nvSpPr>
          <p:spPr bwMode="auto">
            <a:xfrm>
              <a:off x="1066800" y="4937182"/>
              <a:ext cx="7772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dirty="0">
                  <a:latin typeface="Comic Sans MS" pitchFamily="66" charset="0"/>
                </a:rPr>
                <a:t>p</a:t>
              </a:r>
              <a:r>
                <a:rPr lang="en-US" sz="1600" dirty="0" smtClean="0">
                  <a:latin typeface="Comic Sans MS" pitchFamily="66" charset="0"/>
                </a:rPr>
                <a:t>robability of finding system 1 in state n and system 2 in state m </a:t>
              </a:r>
            </a:p>
          </p:txBody>
        </p:sp>
        <p:graphicFrame>
          <p:nvGraphicFramePr>
            <p:cNvPr id="21510" name="Object 6"/>
            <p:cNvGraphicFramePr>
              <a:graphicFrameLocks noChangeAspect="1"/>
            </p:cNvGraphicFramePr>
            <p:nvPr/>
          </p:nvGraphicFramePr>
          <p:xfrm>
            <a:off x="7543800" y="4876800"/>
            <a:ext cx="909637" cy="395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64" name="Equation" r:id="rId12" imgW="583920" imgH="253800" progId="Equation.DSMT4">
                    <p:embed/>
                  </p:oleObj>
                </mc:Choice>
                <mc:Fallback>
                  <p:oleObj name="Equation" r:id="rId12" imgW="583920" imgH="25380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43800" y="4876800"/>
                          <a:ext cx="909637" cy="395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AutoShape 52"/>
          <p:cNvSpPr>
            <a:spLocks noChangeArrowheads="1"/>
          </p:cNvSpPr>
          <p:nvPr/>
        </p:nvSpPr>
        <p:spPr bwMode="auto">
          <a:xfrm>
            <a:off x="533400" y="57150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1143000" y="5349876"/>
          <a:ext cx="5715000" cy="1514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5" name="Equation" r:id="rId14" imgW="4076640" imgH="1079280" progId="Equation.DSMT4">
                  <p:embed/>
                </p:oleObj>
              </mc:Choice>
              <mc:Fallback>
                <p:oleObj name="Equation" r:id="rId14" imgW="4076640" imgH="10792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349876"/>
                        <a:ext cx="5715000" cy="15145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/>
      <p:bldP spid="11" grpId="0"/>
      <p:bldP spid="15" grpId="0" animBg="1"/>
      <p:bldP spid="20" grpId="0"/>
      <p:bldP spid="22" grpId="0"/>
      <p:bldP spid="23" grpId="0"/>
      <p:bldP spid="24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1600200" y="1828800"/>
            <a:ext cx="3276600" cy="1600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4" name="Oval 32"/>
          <p:cNvSpPr>
            <a:spLocks noChangeArrowheads="1"/>
          </p:cNvSpPr>
          <p:nvPr/>
        </p:nvSpPr>
        <p:spPr bwMode="auto">
          <a:xfrm rot="-2632602">
            <a:off x="266379" y="428314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dist="107763" dir="189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sp3d extrusionH="57150">
              <a:bevelT w="38100" h="38100"/>
            </a:sp3d>
          </a:bodyPr>
          <a:lstStyle/>
          <a:p>
            <a:endParaRPr lang="en-US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762000" y="1219200"/>
          <a:ext cx="179863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2" name="Equation" r:id="rId4" imgW="1155600" imgH="342720" progId="Equation.DSMT4">
                  <p:embed/>
                </p:oleObj>
              </mc:Choice>
              <mc:Fallback>
                <p:oleObj name="Equation" r:id="rId4" imgW="115560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19200"/>
                        <a:ext cx="1798637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707704" y="381000"/>
            <a:ext cx="64844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Relation between entropy and the partition function Z</a:t>
            </a:r>
            <a:r>
              <a:rPr lang="en-US" baseline="-25000" dirty="0" smtClean="0">
                <a:latin typeface="Comic Sans MS" pitchFamily="66" charset="0"/>
                <a:sym typeface="Symbol"/>
              </a:rPr>
              <a:t></a:t>
            </a:r>
            <a:r>
              <a:rPr lang="en-US" dirty="0" smtClean="0">
                <a:latin typeface="Comic Sans MS" pitchFamily="66" charset="0"/>
              </a:rPr>
              <a:t>(E) </a:t>
            </a:r>
            <a:endParaRPr lang="en-US" sz="1800" baseline="-25000" dirty="0">
              <a:latin typeface="Comic Sans MS" pitchFamily="66" charset="0"/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667000" y="1125748"/>
          <a:ext cx="24511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3" name="Equation" r:id="rId6" imgW="1574640" imgH="431640" progId="Equation.DSMT4">
                  <p:embed/>
                </p:oleObj>
              </mc:Choice>
              <mc:Fallback>
                <p:oleObj name="Equation" r:id="rId6" imgW="157464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125748"/>
                        <a:ext cx="24511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5257799" y="1066801"/>
          <a:ext cx="2386855" cy="718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4" name="Equation" r:id="rId8" imgW="1434960" imgH="431640" progId="Equation.DSMT4">
                  <p:embed/>
                </p:oleObj>
              </mc:Choice>
              <mc:Fallback>
                <p:oleObj name="Equation" r:id="rId8" imgW="143496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799" y="1066801"/>
                        <a:ext cx="2386855" cy="7181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Brace 8"/>
          <p:cNvSpPr/>
          <p:nvPr/>
        </p:nvSpPr>
        <p:spPr>
          <a:xfrm rot="5400000">
            <a:off x="6896100" y="1485900"/>
            <a:ext cx="2286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Box 33"/>
          <p:cNvSpPr txBox="1">
            <a:spLocks noChangeArrowheads="1"/>
          </p:cNvSpPr>
          <p:nvPr/>
        </p:nvSpPr>
        <p:spPr bwMode="auto">
          <a:xfrm>
            <a:off x="6934200" y="2209800"/>
            <a:ext cx="288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  <a:endParaRPr lang="en-US" sz="1800" baseline="-25000" dirty="0">
              <a:latin typeface="Comic Sans MS" pitchFamily="66" charset="0"/>
            </a:endParaRPr>
          </a:p>
        </p:txBody>
      </p:sp>
      <p:sp>
        <p:nvSpPr>
          <p:cNvPr id="11" name="AutoShape 52"/>
          <p:cNvSpPr>
            <a:spLocks noChangeArrowheads="1"/>
          </p:cNvSpPr>
          <p:nvPr/>
        </p:nvSpPr>
        <p:spPr bwMode="auto">
          <a:xfrm>
            <a:off x="762000" y="25146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2089150" y="2362200"/>
          <a:ext cx="2259013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5" name="Equation" r:id="rId10" imgW="927000" imgH="215640" progId="Equation.DSMT4">
                  <p:embed/>
                </p:oleObj>
              </mc:Choice>
              <mc:Fallback>
                <p:oleObj name="Equation" r:id="rId10" imgW="927000" imgH="215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2362200"/>
                        <a:ext cx="2259013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533400" y="3614737"/>
            <a:ext cx="7961692" cy="576263"/>
            <a:chOff x="762000" y="3657600"/>
            <a:chExt cx="7961692" cy="576263"/>
          </a:xfrm>
        </p:grpSpPr>
        <p:sp>
          <p:nvSpPr>
            <p:cNvPr id="14" name="Rectangle 26"/>
            <p:cNvSpPr>
              <a:spLocks noChangeArrowheads="1"/>
            </p:cNvSpPr>
            <p:nvPr/>
          </p:nvSpPr>
          <p:spPr bwMode="auto">
            <a:xfrm>
              <a:off x="762000" y="3657600"/>
              <a:ext cx="7848600" cy="5762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15" name="Text Box 33"/>
            <p:cNvSpPr txBox="1">
              <a:spLocks noChangeArrowheads="1"/>
            </p:cNvSpPr>
            <p:nvPr/>
          </p:nvSpPr>
          <p:spPr bwMode="auto">
            <a:xfrm>
              <a:off x="838200" y="3784122"/>
              <a:ext cx="7885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Comic Sans MS" pitchFamily="66" charset="0"/>
                </a:rPr>
                <a:t>Derivation of Thermodynamics in the </a:t>
              </a:r>
              <a:r>
                <a:rPr lang="en-US" sz="2000" b="1" dirty="0" err="1" smtClean="0">
                  <a:solidFill>
                    <a:schemeClr val="bg1"/>
                  </a:solidFill>
                  <a:latin typeface="Comic Sans MS" pitchFamily="66" charset="0"/>
                </a:rPr>
                <a:t>microcanonical</a:t>
              </a:r>
              <a:r>
                <a:rPr lang="en-US" sz="2000" b="1" dirty="0" smtClean="0">
                  <a:solidFill>
                    <a:schemeClr val="bg1"/>
                  </a:solidFill>
                  <a:latin typeface="Comic Sans MS" pitchFamily="66" charset="0"/>
                </a:rPr>
                <a:t> Ensemble</a:t>
              </a:r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17" name="Oval 32"/>
          <p:cNvSpPr>
            <a:spLocks noChangeArrowheads="1"/>
          </p:cNvSpPr>
          <p:nvPr/>
        </p:nvSpPr>
        <p:spPr bwMode="auto">
          <a:xfrm rot="-2632602">
            <a:off x="275914" y="4783382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dist="107763" dir="189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sp3d extrusionH="57150">
              <a:bevelT w="38100" h="38100"/>
            </a:sp3d>
          </a:bodyPr>
          <a:lstStyle/>
          <a:p>
            <a:endParaRPr lang="en-US"/>
          </a:p>
        </p:txBody>
      </p: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717239" y="4736068"/>
            <a:ext cx="32239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Where is the temperature ?</a:t>
            </a:r>
            <a:endParaRPr lang="en-US" sz="1800" baseline="-25000" dirty="0">
              <a:latin typeface="Comic Sans MS" pitchFamily="66" charset="0"/>
            </a:endParaRPr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762000" y="5181600"/>
            <a:ext cx="60244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 the </a:t>
            </a:r>
            <a:r>
              <a:rPr lang="en-US" dirty="0" err="1" smtClean="0">
                <a:latin typeface="Comic Sans MS" pitchFamily="66" charset="0"/>
              </a:rPr>
              <a:t>microcanonical</a:t>
            </a:r>
            <a:r>
              <a:rPr lang="en-US" dirty="0" smtClean="0">
                <a:latin typeface="Comic Sans MS" pitchFamily="66" charset="0"/>
              </a:rPr>
              <a:t> ensemble the energy, E, is fixed</a:t>
            </a:r>
            <a:endParaRPr lang="en-US" sz="1800" baseline="-25000" dirty="0">
              <a:latin typeface="Comic Sans MS" pitchFamily="66" charset="0"/>
            </a:endParaRPr>
          </a:p>
        </p:txBody>
      </p:sp>
      <p:sp>
        <p:nvSpPr>
          <p:cNvPr id="21" name="AutoShape 52"/>
          <p:cNvSpPr>
            <a:spLocks noChangeArrowheads="1"/>
          </p:cNvSpPr>
          <p:nvPr/>
        </p:nvSpPr>
        <p:spPr bwMode="auto">
          <a:xfrm>
            <a:off x="838200" y="5773948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1447800" y="5715000"/>
          <a:ext cx="1901825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6" name="Equation" r:id="rId12" imgW="1143000" imgH="203040" progId="Equation.DSMT4">
                  <p:embed/>
                </p:oleObj>
              </mc:Choice>
              <mc:Fallback>
                <p:oleObj name="Equation" r:id="rId12" imgW="114300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715000"/>
                        <a:ext cx="1901825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33"/>
          <p:cNvSpPr txBox="1">
            <a:spLocks noChangeArrowheads="1"/>
          </p:cNvSpPr>
          <p:nvPr/>
        </p:nvSpPr>
        <p:spPr bwMode="auto">
          <a:xfrm>
            <a:off x="762000" y="6324600"/>
            <a:ext cx="7184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w</a:t>
            </a:r>
            <a:r>
              <a:rPr lang="en-US" dirty="0" smtClean="0">
                <a:latin typeface="Comic Sans MS" pitchFamily="66" charset="0"/>
              </a:rPr>
              <a:t>ith </a:t>
            </a:r>
            <a:endParaRPr lang="en-US" sz="1800" baseline="-25000" dirty="0">
              <a:latin typeface="Comic Sans MS" pitchFamily="66" charset="0"/>
            </a:endParaRPr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1576388" y="6345238"/>
          <a:ext cx="1795462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7" name="Equation" r:id="rId14" imgW="1079280" imgH="177480" progId="Equation.DSMT4">
                  <p:embed/>
                </p:oleObj>
              </mc:Choice>
              <mc:Fallback>
                <p:oleObj name="Equation" r:id="rId14" imgW="1079280" imgH="177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6345238"/>
                        <a:ext cx="1795462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AutoShape 52"/>
          <p:cNvSpPr>
            <a:spLocks noChangeArrowheads="1"/>
          </p:cNvSpPr>
          <p:nvPr/>
        </p:nvSpPr>
        <p:spPr bwMode="auto">
          <a:xfrm>
            <a:off x="3733800" y="64008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4683125" y="6027738"/>
          <a:ext cx="1268413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8" name="Equation" r:id="rId16" imgW="761760" imgH="444240" progId="Equation.DSMT4">
                  <p:embed/>
                </p:oleObj>
              </mc:Choice>
              <mc:Fallback>
                <p:oleObj name="Equation" r:id="rId16" imgW="761760" imgH="4442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25" y="6027738"/>
                        <a:ext cx="1268413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6934200" y="6019800"/>
          <a:ext cx="1268413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9" name="Equation" r:id="rId18" imgW="761760" imgH="444240" progId="Equation.DSMT4">
                  <p:embed/>
                </p:oleObj>
              </mc:Choice>
              <mc:Fallback>
                <p:oleObj name="Equation" r:id="rId18" imgW="761760" imgH="4442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6019800"/>
                        <a:ext cx="1268413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33"/>
          <p:cNvSpPr txBox="1">
            <a:spLocks noChangeArrowheads="1"/>
          </p:cNvSpPr>
          <p:nvPr/>
        </p:nvSpPr>
        <p:spPr bwMode="auto">
          <a:xfrm>
            <a:off x="6106060" y="6172200"/>
            <a:ext cx="559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and</a:t>
            </a:r>
            <a:endParaRPr lang="en-US" sz="1800" baseline="-25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 animBg="1"/>
      <p:bldP spid="6" grpId="0"/>
      <p:bldP spid="9" grpId="0" animBg="1"/>
      <p:bldP spid="10" grpId="0"/>
      <p:bldP spid="11" grpId="0" animBg="1"/>
      <p:bldP spid="17" grpId="0" animBg="1"/>
      <p:bldP spid="18" grpId="0"/>
      <p:bldP spid="20" grpId="0"/>
      <p:bldP spid="21" grpId="0" animBg="1"/>
      <p:bldP spid="23" grpId="0"/>
      <p:bldP spid="25" grpId="0" animBg="1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23714</TotalTime>
  <Words>863</Words>
  <Application>Microsoft Office PowerPoint</Application>
  <PresentationFormat>On-screen Show (4:3)</PresentationFormat>
  <Paragraphs>148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Office Theme</vt:lpstr>
      <vt:lpstr>Equation</vt:lpstr>
      <vt:lpstr>Graph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1730</cp:revision>
  <dcterms:created xsi:type="dcterms:W3CDTF">2010-07-16T20:34:57Z</dcterms:created>
  <dcterms:modified xsi:type="dcterms:W3CDTF">2011-09-28T22:18:18Z</dcterms:modified>
</cp:coreProperties>
</file>