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1" r:id="rId4"/>
    <p:sldId id="262" r:id="rId5"/>
    <p:sldId id="264" r:id="rId6"/>
    <p:sldId id="265" r:id="rId7"/>
    <p:sldId id="266" r:id="rId8"/>
    <p:sldId id="263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A3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2" autoAdjust="0"/>
    <p:restoredTop sz="93983" autoAdjust="0"/>
  </p:normalViewPr>
  <p:slideViewPr>
    <p:cSldViewPr>
      <p:cViewPr varScale="1">
        <p:scale>
          <a:sx n="83" d="100"/>
          <a:sy n="83" d="100"/>
        </p:scale>
        <p:origin x="-8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3" Type="http://schemas.openxmlformats.org/officeDocument/2006/relationships/image" Target="../media/image71.wmf"/><Relationship Id="rId7" Type="http://schemas.openxmlformats.org/officeDocument/2006/relationships/image" Target="../media/image75.wmf"/><Relationship Id="rId2" Type="http://schemas.openxmlformats.org/officeDocument/2006/relationships/image" Target="../media/image70.wmf"/><Relationship Id="rId1" Type="http://schemas.openxmlformats.org/officeDocument/2006/relationships/image" Target="../media/image2.wmf"/><Relationship Id="rId6" Type="http://schemas.openxmlformats.org/officeDocument/2006/relationships/image" Target="../media/image74.wmf"/><Relationship Id="rId5" Type="http://schemas.openxmlformats.org/officeDocument/2006/relationships/image" Target="../media/image73.wmf"/><Relationship Id="rId4" Type="http://schemas.openxmlformats.org/officeDocument/2006/relationships/image" Target="../media/image72.wmf"/><Relationship Id="rId9" Type="http://schemas.openxmlformats.org/officeDocument/2006/relationships/image" Target="../media/image7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Relationship Id="rId9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12" Type="http://schemas.openxmlformats.org/officeDocument/2006/relationships/image" Target="../media/image32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10" Type="http://schemas.openxmlformats.org/officeDocument/2006/relationships/image" Target="../media/image48.wmf"/><Relationship Id="rId4" Type="http://schemas.openxmlformats.org/officeDocument/2006/relationships/image" Target="../media/image42.wmf"/><Relationship Id="rId9" Type="http://schemas.openxmlformats.org/officeDocument/2006/relationships/image" Target="../media/image4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49.wmf"/><Relationship Id="rId1" Type="http://schemas.openxmlformats.org/officeDocument/2006/relationships/image" Target="../media/image56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3" Type="http://schemas.openxmlformats.org/officeDocument/2006/relationships/image" Target="../media/image63.wmf"/><Relationship Id="rId7" Type="http://schemas.openxmlformats.org/officeDocument/2006/relationships/image" Target="../media/image67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6" Type="http://schemas.openxmlformats.org/officeDocument/2006/relationships/image" Target="../media/image66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Relationship Id="rId9" Type="http://schemas.openxmlformats.org/officeDocument/2006/relationships/image" Target="../media/image6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8D2E4-6729-4C31-969A-30DA402E2B8A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0AAA2-84F9-4CC4-9C51-E6697EB33F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96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23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422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9CD1B-7DD7-4C39-9435-B90CFAE36F39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12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4.bin"/><Relationship Id="rId5" Type="http://schemas.openxmlformats.org/officeDocument/2006/relationships/image" Target="../media/image1.wmf"/><Relationship Id="rId10" Type="http://schemas.openxmlformats.org/officeDocument/2006/relationships/image" Target="../media/image5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2.bin"/><Relationship Id="rId13" Type="http://schemas.openxmlformats.org/officeDocument/2006/relationships/image" Target="../media/image73.wmf"/><Relationship Id="rId18" Type="http://schemas.openxmlformats.org/officeDocument/2006/relationships/oleObject" Target="../embeddings/oleObject77.bin"/><Relationship Id="rId3" Type="http://schemas.openxmlformats.org/officeDocument/2006/relationships/notesSlide" Target="../notesSlides/notesSlide10.xml"/><Relationship Id="rId21" Type="http://schemas.openxmlformats.org/officeDocument/2006/relationships/image" Target="../media/image77.wmf"/><Relationship Id="rId7" Type="http://schemas.openxmlformats.org/officeDocument/2006/relationships/image" Target="../media/image70.wmf"/><Relationship Id="rId12" Type="http://schemas.openxmlformats.org/officeDocument/2006/relationships/oleObject" Target="../embeddings/oleObject74.bin"/><Relationship Id="rId17" Type="http://schemas.openxmlformats.org/officeDocument/2006/relationships/image" Target="../media/image75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6.bin"/><Relationship Id="rId20" Type="http://schemas.openxmlformats.org/officeDocument/2006/relationships/oleObject" Target="../embeddings/oleObject78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71.bin"/><Relationship Id="rId11" Type="http://schemas.openxmlformats.org/officeDocument/2006/relationships/image" Target="../media/image72.wmf"/><Relationship Id="rId5" Type="http://schemas.openxmlformats.org/officeDocument/2006/relationships/image" Target="../media/image2.wmf"/><Relationship Id="rId15" Type="http://schemas.openxmlformats.org/officeDocument/2006/relationships/image" Target="../media/image74.wmf"/><Relationship Id="rId10" Type="http://schemas.openxmlformats.org/officeDocument/2006/relationships/oleObject" Target="../embeddings/oleObject73.bin"/><Relationship Id="rId19" Type="http://schemas.openxmlformats.org/officeDocument/2006/relationships/image" Target="../media/image76.wmf"/><Relationship Id="rId4" Type="http://schemas.openxmlformats.org/officeDocument/2006/relationships/oleObject" Target="../embeddings/oleObject70.bin"/><Relationship Id="rId9" Type="http://schemas.openxmlformats.org/officeDocument/2006/relationships/image" Target="../media/image71.wmf"/><Relationship Id="rId14" Type="http://schemas.openxmlformats.org/officeDocument/2006/relationships/oleObject" Target="../embeddings/oleObject75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0.wmf"/><Relationship Id="rId18" Type="http://schemas.openxmlformats.org/officeDocument/2006/relationships/oleObject" Target="../embeddings/oleObject12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oleObject" Target="../embeddings/oleObject9.bin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.bin"/><Relationship Id="rId20" Type="http://schemas.openxmlformats.org/officeDocument/2006/relationships/oleObject" Target="../embeddings/oleObject13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5" Type="http://schemas.openxmlformats.org/officeDocument/2006/relationships/image" Target="../media/image11.wmf"/><Relationship Id="rId10" Type="http://schemas.openxmlformats.org/officeDocument/2006/relationships/oleObject" Target="../embeddings/oleObject8.bin"/><Relationship Id="rId19" Type="http://schemas.openxmlformats.org/officeDocument/2006/relationships/image" Target="../media/image13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10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8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9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10" Type="http://schemas.openxmlformats.org/officeDocument/2006/relationships/image" Target="../media/image16.wmf"/><Relationship Id="rId4" Type="http://schemas.openxmlformats.org/officeDocument/2006/relationships/image" Target="../media/image20.png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1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25.wmf"/><Relationship Id="rId18" Type="http://schemas.openxmlformats.org/officeDocument/2006/relationships/oleObject" Target="../embeddings/oleObject27.bin"/><Relationship Id="rId26" Type="http://schemas.openxmlformats.org/officeDocument/2006/relationships/oleObject" Target="../embeddings/oleObject31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29.wmf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24.bin"/><Relationship Id="rId17" Type="http://schemas.openxmlformats.org/officeDocument/2006/relationships/image" Target="../media/image27.wmf"/><Relationship Id="rId25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6.bin"/><Relationship Id="rId20" Type="http://schemas.openxmlformats.org/officeDocument/2006/relationships/oleObject" Target="../embeddings/oleObject28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24.wmf"/><Relationship Id="rId24" Type="http://schemas.openxmlformats.org/officeDocument/2006/relationships/oleObject" Target="../embeddings/oleObject30.bin"/><Relationship Id="rId5" Type="http://schemas.openxmlformats.org/officeDocument/2006/relationships/image" Target="../media/image21.wmf"/><Relationship Id="rId15" Type="http://schemas.openxmlformats.org/officeDocument/2006/relationships/image" Target="../media/image26.wmf"/><Relationship Id="rId23" Type="http://schemas.openxmlformats.org/officeDocument/2006/relationships/image" Target="../media/image30.wmf"/><Relationship Id="rId10" Type="http://schemas.openxmlformats.org/officeDocument/2006/relationships/oleObject" Target="../embeddings/oleObject23.bin"/><Relationship Id="rId19" Type="http://schemas.openxmlformats.org/officeDocument/2006/relationships/image" Target="../media/image28.wmf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25.bin"/><Relationship Id="rId22" Type="http://schemas.openxmlformats.org/officeDocument/2006/relationships/oleObject" Target="../embeddings/oleObject29.bin"/><Relationship Id="rId27" Type="http://schemas.openxmlformats.org/officeDocument/2006/relationships/image" Target="../media/image3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image" Target="../media/image37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4.wmf"/><Relationship Id="rId12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3.bin"/><Relationship Id="rId11" Type="http://schemas.openxmlformats.org/officeDocument/2006/relationships/image" Target="../media/image36.wmf"/><Relationship Id="rId5" Type="http://schemas.openxmlformats.org/officeDocument/2006/relationships/image" Target="../media/image33.wmf"/><Relationship Id="rId15" Type="http://schemas.openxmlformats.org/officeDocument/2006/relationships/image" Target="../media/image38.wmf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32.bin"/><Relationship Id="rId9" Type="http://schemas.openxmlformats.org/officeDocument/2006/relationships/image" Target="../media/image35.wmf"/><Relationship Id="rId14" Type="http://schemas.openxmlformats.org/officeDocument/2006/relationships/oleObject" Target="../embeddings/oleObject3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image" Target="../media/image43.wmf"/><Relationship Id="rId18" Type="http://schemas.openxmlformats.org/officeDocument/2006/relationships/oleObject" Target="../embeddings/oleObject45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47.wmf"/><Relationship Id="rId7" Type="http://schemas.openxmlformats.org/officeDocument/2006/relationships/image" Target="../media/image40.wmf"/><Relationship Id="rId12" Type="http://schemas.openxmlformats.org/officeDocument/2006/relationships/oleObject" Target="../embeddings/oleObject42.bin"/><Relationship Id="rId17" Type="http://schemas.openxmlformats.org/officeDocument/2006/relationships/image" Target="../media/image45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4.bin"/><Relationship Id="rId20" Type="http://schemas.openxmlformats.org/officeDocument/2006/relationships/oleObject" Target="../embeddings/oleObject46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42.wmf"/><Relationship Id="rId5" Type="http://schemas.openxmlformats.org/officeDocument/2006/relationships/image" Target="../media/image39.wmf"/><Relationship Id="rId15" Type="http://schemas.openxmlformats.org/officeDocument/2006/relationships/image" Target="../media/image44.wmf"/><Relationship Id="rId23" Type="http://schemas.openxmlformats.org/officeDocument/2006/relationships/image" Target="../media/image48.wmf"/><Relationship Id="rId10" Type="http://schemas.openxmlformats.org/officeDocument/2006/relationships/oleObject" Target="../embeddings/oleObject41.bin"/><Relationship Id="rId19" Type="http://schemas.openxmlformats.org/officeDocument/2006/relationships/image" Target="../media/image46.wmf"/><Relationship Id="rId4" Type="http://schemas.openxmlformats.org/officeDocument/2006/relationships/oleObject" Target="../embeddings/oleObject38.bin"/><Relationship Id="rId9" Type="http://schemas.openxmlformats.org/officeDocument/2006/relationships/image" Target="../media/image41.wmf"/><Relationship Id="rId14" Type="http://schemas.openxmlformats.org/officeDocument/2006/relationships/oleObject" Target="../embeddings/oleObject43.bin"/><Relationship Id="rId22" Type="http://schemas.openxmlformats.org/officeDocument/2006/relationships/oleObject" Target="../embeddings/oleObject4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13" Type="http://schemas.openxmlformats.org/officeDocument/2006/relationships/image" Target="../media/image53.wmf"/><Relationship Id="rId18" Type="http://schemas.openxmlformats.org/officeDocument/2006/relationships/image" Target="../media/image55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50.wmf"/><Relationship Id="rId12" Type="http://schemas.openxmlformats.org/officeDocument/2006/relationships/oleObject" Target="../embeddings/oleObject52.bin"/><Relationship Id="rId17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4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9.bin"/><Relationship Id="rId11" Type="http://schemas.openxmlformats.org/officeDocument/2006/relationships/image" Target="../media/image52.wmf"/><Relationship Id="rId5" Type="http://schemas.openxmlformats.org/officeDocument/2006/relationships/image" Target="../media/image49.wmf"/><Relationship Id="rId15" Type="http://schemas.openxmlformats.org/officeDocument/2006/relationships/image" Target="../media/image54.wmf"/><Relationship Id="rId10" Type="http://schemas.openxmlformats.org/officeDocument/2006/relationships/oleObject" Target="../embeddings/oleObject51.bin"/><Relationship Id="rId4" Type="http://schemas.openxmlformats.org/officeDocument/2006/relationships/oleObject" Target="../embeddings/oleObject48.bin"/><Relationship Id="rId9" Type="http://schemas.openxmlformats.org/officeDocument/2006/relationships/image" Target="../media/image51.wmf"/><Relationship Id="rId14" Type="http://schemas.openxmlformats.org/officeDocument/2006/relationships/oleObject" Target="../embeddings/oleObject53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13" Type="http://schemas.openxmlformats.org/officeDocument/2006/relationships/oleObject" Target="../embeddings/oleObject60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5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56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0" Type="http://schemas.openxmlformats.org/officeDocument/2006/relationships/image" Target="../media/image57.wmf"/><Relationship Id="rId4" Type="http://schemas.openxmlformats.org/officeDocument/2006/relationships/image" Target="../media/image60.png"/><Relationship Id="rId9" Type="http://schemas.openxmlformats.org/officeDocument/2006/relationships/oleObject" Target="../embeddings/oleObject58.bin"/><Relationship Id="rId14" Type="http://schemas.openxmlformats.org/officeDocument/2006/relationships/image" Target="../media/image5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13" Type="http://schemas.openxmlformats.org/officeDocument/2006/relationships/image" Target="../media/image65.wmf"/><Relationship Id="rId18" Type="http://schemas.openxmlformats.org/officeDocument/2006/relationships/oleObject" Target="../embeddings/oleObject68.bin"/><Relationship Id="rId3" Type="http://schemas.openxmlformats.org/officeDocument/2006/relationships/notesSlide" Target="../notesSlides/notesSlide9.xml"/><Relationship Id="rId21" Type="http://schemas.openxmlformats.org/officeDocument/2006/relationships/image" Target="../media/image69.wmf"/><Relationship Id="rId7" Type="http://schemas.openxmlformats.org/officeDocument/2006/relationships/image" Target="../media/image62.wmf"/><Relationship Id="rId12" Type="http://schemas.openxmlformats.org/officeDocument/2006/relationships/oleObject" Target="../embeddings/oleObject65.bin"/><Relationship Id="rId17" Type="http://schemas.openxmlformats.org/officeDocument/2006/relationships/image" Target="../media/image6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67.bin"/><Relationship Id="rId20" Type="http://schemas.openxmlformats.org/officeDocument/2006/relationships/oleObject" Target="../embeddings/oleObject69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2.bin"/><Relationship Id="rId11" Type="http://schemas.openxmlformats.org/officeDocument/2006/relationships/image" Target="../media/image64.wmf"/><Relationship Id="rId5" Type="http://schemas.openxmlformats.org/officeDocument/2006/relationships/image" Target="../media/image61.wmf"/><Relationship Id="rId15" Type="http://schemas.openxmlformats.org/officeDocument/2006/relationships/image" Target="../media/image66.wmf"/><Relationship Id="rId10" Type="http://schemas.openxmlformats.org/officeDocument/2006/relationships/oleObject" Target="../embeddings/oleObject64.bin"/><Relationship Id="rId19" Type="http://schemas.openxmlformats.org/officeDocument/2006/relationships/image" Target="../media/image68.wmf"/><Relationship Id="rId4" Type="http://schemas.openxmlformats.org/officeDocument/2006/relationships/oleObject" Target="../embeddings/oleObject61.bin"/><Relationship Id="rId9" Type="http://schemas.openxmlformats.org/officeDocument/2006/relationships/image" Target="../media/image63.wmf"/><Relationship Id="rId14" Type="http://schemas.openxmlformats.org/officeDocument/2006/relationships/oleObject" Target="../embeddings/oleObject6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28"/>
          <p:cNvSpPr>
            <a:spLocks noChangeArrowheads="1"/>
          </p:cNvSpPr>
          <p:nvPr/>
        </p:nvSpPr>
        <p:spPr bwMode="auto">
          <a:xfrm>
            <a:off x="166731" y="5348116"/>
            <a:ext cx="2136838" cy="492125"/>
          </a:xfrm>
          <a:prstGeom prst="rect">
            <a:avLst/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000125"/>
          </a:xfrm>
          <a:prstGeom prst="rect">
            <a:avLst/>
          </a:prstGeom>
          <a:gradFill rotWithShape="0">
            <a:gsLst>
              <a:gs pos="0">
                <a:srgbClr val="182F76"/>
              </a:gs>
              <a:gs pos="50000">
                <a:srgbClr val="3366FF"/>
              </a:gs>
              <a:gs pos="100000">
                <a:srgbClr val="182F7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   </a:t>
            </a:r>
            <a:b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endParaRPr lang="en-US" sz="800" b="1" kern="0" baseline="0" dirty="0" smtClean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endParaRPr lang="en-US" sz="800" b="1" kern="0" dirty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Comic Sans MS" pitchFamily="66" charset="0"/>
              </a:rPr>
              <a:t>Magnetic model systems   </a:t>
            </a:r>
          </a:p>
          <a:p>
            <a:pPr algn="ctr">
              <a:defRPr/>
            </a:pPr>
            <a: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/>
            </a:r>
            <a:b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endParaRPr lang="en-US" i="1" kern="0" baseline="0" dirty="0">
              <a:solidFill>
                <a:srgbClr val="FF00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58848" y="1535668"/>
            <a:ext cx="57118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Let’s start with a reminder and a </a:t>
            </a:r>
            <a:r>
              <a:rPr lang="en-US" u="sng" dirty="0" smtClean="0">
                <a:latin typeface="Comic Sans MS" pitchFamily="66" charset="0"/>
              </a:rPr>
              <a:t>word of caution</a:t>
            </a:r>
            <a:r>
              <a:rPr lang="en-US" dirty="0" smtClean="0">
                <a:latin typeface="Comic Sans MS" pitchFamily="66" charset="0"/>
              </a:rPr>
              <a:t>: 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0" y="1081088"/>
            <a:ext cx="75616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Goal: Using magnetic model systems to study interaction phenomena </a:t>
            </a:r>
            <a:endParaRPr lang="en-US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4318" y="3429000"/>
            <a:ext cx="61911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know from thermodynamics that Gibbs free energy: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5619750" y="3792537"/>
            <a:ext cx="2016125" cy="1008063"/>
          </a:xfrm>
          <a:prstGeom prst="rect">
            <a:avLst/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7" name="Text Box 27"/>
          <p:cNvSpPr txBox="1">
            <a:spLocks noChangeArrowheads="1"/>
          </p:cNvSpPr>
          <p:nvPr/>
        </p:nvSpPr>
        <p:spPr bwMode="auto">
          <a:xfrm>
            <a:off x="6200169" y="3430310"/>
            <a:ext cx="119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G=G(T,H)</a:t>
            </a:r>
          </a:p>
        </p:txBody>
      </p:sp>
      <p:sp>
        <p:nvSpPr>
          <p:cNvPr id="18" name="Rectangle 28"/>
          <p:cNvSpPr>
            <a:spLocks noChangeArrowheads="1"/>
          </p:cNvSpPr>
          <p:nvPr/>
        </p:nvSpPr>
        <p:spPr bwMode="auto">
          <a:xfrm>
            <a:off x="152400" y="3962400"/>
            <a:ext cx="2295525" cy="720725"/>
          </a:xfrm>
          <a:prstGeom prst="rect">
            <a:avLst/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20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0761698"/>
              </p:ext>
            </p:extLst>
          </p:nvPr>
        </p:nvGraphicFramePr>
        <p:xfrm>
          <a:off x="206375" y="4106862"/>
          <a:ext cx="22796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" name="Equation" r:id="rId4" imgW="1434960" imgH="228600" progId="Equation.DSMT4">
                  <p:embed/>
                </p:oleObj>
              </mc:Choice>
              <mc:Fallback>
                <p:oleObj name="Equation" r:id="rId4" imgW="14349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" y="4106862"/>
                        <a:ext cx="227965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AutoShape 31"/>
          <p:cNvSpPr>
            <a:spLocks noChangeArrowheads="1"/>
          </p:cNvSpPr>
          <p:nvPr/>
        </p:nvSpPr>
        <p:spPr bwMode="auto">
          <a:xfrm>
            <a:off x="2667000" y="4224337"/>
            <a:ext cx="215900" cy="144463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22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580113"/>
              </p:ext>
            </p:extLst>
          </p:nvPr>
        </p:nvGraphicFramePr>
        <p:xfrm>
          <a:off x="3432175" y="3946525"/>
          <a:ext cx="1331913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" name="Equation" r:id="rId6" imgW="838080" imgH="444240" progId="Equation.DSMT4">
                  <p:embed/>
                </p:oleObj>
              </mc:Choice>
              <mc:Fallback>
                <p:oleObj name="Equation" r:id="rId6" imgW="8380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2175" y="3946525"/>
                        <a:ext cx="1331913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33"/>
          <p:cNvSpPr txBox="1">
            <a:spLocks noChangeArrowheads="1"/>
          </p:cNvSpPr>
          <p:nvPr/>
        </p:nvSpPr>
        <p:spPr bwMode="auto">
          <a:xfrm>
            <a:off x="5095875" y="4100512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and</a:t>
            </a:r>
          </a:p>
        </p:txBody>
      </p:sp>
      <p:graphicFrame>
        <p:nvGraphicFramePr>
          <p:cNvPr id="24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4354938"/>
              </p:ext>
            </p:extLst>
          </p:nvPr>
        </p:nvGraphicFramePr>
        <p:xfrm>
          <a:off x="5745163" y="3937000"/>
          <a:ext cx="1874837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" name="Equation" r:id="rId8" imgW="1180800" imgH="444240" progId="Equation.DSMT4">
                  <p:embed/>
                </p:oleObj>
              </mc:Choice>
              <mc:Fallback>
                <p:oleObj name="Equation" r:id="rId8" imgW="118080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5163" y="3937000"/>
                        <a:ext cx="1874837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67147" y="1981200"/>
            <a:ext cx="65950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DA311"/>
                </a:solidFill>
                <a:latin typeface="Comic Sans MS" pitchFamily="66" charset="0"/>
              </a:rPr>
              <a:t>If, without further thought, we use our standard approach </a:t>
            </a:r>
            <a:endParaRPr lang="en-US" dirty="0">
              <a:solidFill>
                <a:srgbClr val="0DA311"/>
              </a:solidFill>
              <a:latin typeface="Comic Sans MS" pitchFamily="66" charset="0"/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67147" y="2425747"/>
            <a:ext cx="14414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DA311"/>
                </a:solidFill>
                <a:latin typeface="Comic Sans MS" pitchFamily="66" charset="0"/>
              </a:rPr>
              <a:t>Hamiltonian</a:t>
            </a:r>
            <a:endParaRPr lang="en-US" dirty="0">
              <a:solidFill>
                <a:srgbClr val="0DA311"/>
              </a:solidFill>
              <a:latin typeface="Comic Sans MS" pitchFamily="66" charset="0"/>
            </a:endParaRPr>
          </a:p>
        </p:txBody>
      </p:sp>
      <p:sp>
        <p:nvSpPr>
          <p:cNvPr id="27" name="AutoShape 31"/>
          <p:cNvSpPr>
            <a:spLocks noChangeArrowheads="1"/>
          </p:cNvSpPr>
          <p:nvPr/>
        </p:nvSpPr>
        <p:spPr bwMode="auto">
          <a:xfrm>
            <a:off x="1594923" y="2550812"/>
            <a:ext cx="215900" cy="144463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1905000" y="2438400"/>
            <a:ext cx="16706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0DA311"/>
                </a:solidFill>
                <a:latin typeface="Comic Sans MS" pitchFamily="66" charset="0"/>
              </a:rPr>
              <a:t>Eigenenergies</a:t>
            </a:r>
            <a:endParaRPr lang="en-US" dirty="0">
              <a:solidFill>
                <a:srgbClr val="0DA311"/>
              </a:solidFill>
              <a:latin typeface="Comic Sans MS" pitchFamily="66" charset="0"/>
            </a:endParaRPr>
          </a:p>
        </p:txBody>
      </p:sp>
      <p:sp>
        <p:nvSpPr>
          <p:cNvPr id="29" name="AutoShape 31"/>
          <p:cNvSpPr>
            <a:spLocks noChangeArrowheads="1"/>
          </p:cNvSpPr>
          <p:nvPr/>
        </p:nvSpPr>
        <p:spPr bwMode="auto">
          <a:xfrm>
            <a:off x="304800" y="2921409"/>
            <a:ext cx="215900" cy="144463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685800" y="2831068"/>
            <a:ext cx="34163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DA311"/>
                </a:solidFill>
                <a:latin typeface="Comic Sans MS" pitchFamily="66" charset="0"/>
              </a:rPr>
              <a:t>c</a:t>
            </a:r>
            <a:r>
              <a:rPr lang="en-US" dirty="0" smtClean="0">
                <a:solidFill>
                  <a:srgbClr val="0DA311"/>
                </a:solidFill>
                <a:latin typeface="Comic Sans MS" pitchFamily="66" charset="0"/>
              </a:rPr>
              <a:t>anonical partition function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DA311"/>
                </a:solidFill>
                <a:latin typeface="Comic Sans MS" pitchFamily="66" charset="0"/>
              </a:rPr>
              <a:t>Z</a:t>
            </a:r>
            <a:r>
              <a:rPr lang="en-US" dirty="0" smtClean="0">
                <a:latin typeface="Comic Sans MS" pitchFamily="66" charset="0"/>
              </a:rPr>
              <a:t>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2" name="AutoShape 31"/>
          <p:cNvSpPr>
            <a:spLocks noChangeArrowheads="1"/>
          </p:cNvSpPr>
          <p:nvPr/>
        </p:nvSpPr>
        <p:spPr bwMode="auto">
          <a:xfrm>
            <a:off x="4114800" y="2938203"/>
            <a:ext cx="215900" cy="144463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4419600" y="2812962"/>
            <a:ext cx="29674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DA311"/>
                </a:solidFill>
                <a:latin typeface="Comic Sans MS" pitchFamily="66" charset="0"/>
              </a:rPr>
              <a:t>Helmholtz free </a:t>
            </a:r>
            <a:r>
              <a:rPr lang="en-US" dirty="0" smtClean="0">
                <a:solidFill>
                  <a:srgbClr val="0DA311"/>
                </a:solidFill>
                <a:latin typeface="Comic Sans MS" pitchFamily="66" charset="0"/>
              </a:rPr>
              <a:t>energy, F </a:t>
            </a:r>
            <a:endParaRPr lang="en-US" dirty="0">
              <a:solidFill>
                <a:srgbClr val="0DA311"/>
              </a:solidFill>
              <a:latin typeface="Comic Sans MS" pitchFamily="66" charset="0"/>
            </a:endParaRPr>
          </a:p>
        </p:txBody>
      </p:sp>
      <p:sp>
        <p:nvSpPr>
          <p:cNvPr id="2" name="Right Brace 1"/>
          <p:cNvSpPr/>
          <p:nvPr/>
        </p:nvSpPr>
        <p:spPr>
          <a:xfrm>
            <a:off x="7335010" y="2350532"/>
            <a:ext cx="226675" cy="84986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7543800" y="2429470"/>
            <a:ext cx="163859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Contradiction</a:t>
            </a:r>
          </a:p>
          <a:p>
            <a:r>
              <a:rPr lang="en-US" b="1" dirty="0">
                <a:solidFill>
                  <a:srgbClr val="FF0000"/>
                </a:solidFill>
                <a:latin typeface="Comic Sans MS" pitchFamily="66" charset="0"/>
              </a:rPr>
              <a:t>f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or magnetic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systems</a:t>
            </a:r>
            <a:endParaRPr lang="en-US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37" name="Picture 15" descr="Finge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4270" y="1582582"/>
            <a:ext cx="603250" cy="79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76200" y="5029200"/>
            <a:ext cx="18277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Next we show: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2528705"/>
              </p:ext>
            </p:extLst>
          </p:nvPr>
        </p:nvGraphicFramePr>
        <p:xfrm>
          <a:off x="231959" y="5398532"/>
          <a:ext cx="20986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" name="Equation" r:id="rId11" imgW="1320480" imgH="228600" progId="Equation.DSMT4">
                  <p:embed/>
                </p:oleObj>
              </mc:Choice>
              <mc:Fallback>
                <p:oleObj name="Equation" r:id="rId11" imgW="1320480" imgH="22860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959" y="5398532"/>
                        <a:ext cx="2098675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2303568" y="5354721"/>
            <a:ext cx="685476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700" dirty="0">
                <a:solidFill>
                  <a:srgbClr val="0DA311"/>
                </a:solidFill>
                <a:latin typeface="Comic Sans MS" pitchFamily="66" charset="0"/>
              </a:rPr>
              <a:t>r</a:t>
            </a:r>
            <a:r>
              <a:rPr lang="en-US" sz="1700" dirty="0" smtClean="0">
                <a:solidFill>
                  <a:srgbClr val="0DA311"/>
                </a:solidFill>
                <a:latin typeface="Comic Sans MS" pitchFamily="66" charset="0"/>
              </a:rPr>
              <a:t>ather than F, which is very tempting to assume, in fact confused</a:t>
            </a:r>
          </a:p>
          <a:p>
            <a:r>
              <a:rPr lang="en-US" sz="1700" dirty="0">
                <a:solidFill>
                  <a:srgbClr val="0DA311"/>
                </a:solidFill>
                <a:latin typeface="Comic Sans MS" pitchFamily="66" charset="0"/>
              </a:rPr>
              <a:t>f</a:t>
            </a:r>
            <a:r>
              <a:rPr lang="en-US" sz="1700" dirty="0" smtClean="0">
                <a:solidFill>
                  <a:srgbClr val="0DA311"/>
                </a:solidFill>
                <a:latin typeface="Comic Sans MS" pitchFamily="66" charset="0"/>
              </a:rPr>
              <a:t>requently in the literature </a:t>
            </a:r>
            <a:r>
              <a:rPr lang="en-US" sz="1700" dirty="0" smtClean="0">
                <a:solidFill>
                  <a:srgbClr val="FF0000"/>
                </a:solidFill>
                <a:latin typeface="Comic Sans MS" pitchFamily="66" charset="0"/>
              </a:rPr>
              <a:t>but nevertheless </a:t>
            </a:r>
            <a:r>
              <a:rPr lang="en-US" sz="1700" u="sng" dirty="0" smtClean="0">
                <a:solidFill>
                  <a:srgbClr val="FF0000"/>
                </a:solidFill>
                <a:latin typeface="Comic Sans MS" pitchFamily="66" charset="0"/>
              </a:rPr>
              <a:t>wrong</a:t>
            </a:r>
            <a:r>
              <a:rPr lang="en-US" sz="1700" dirty="0" smtClean="0">
                <a:solidFill>
                  <a:srgbClr val="FF0000"/>
                </a:solidFill>
                <a:latin typeface="Comic Sans MS" pitchFamily="66" charset="0"/>
              </a:rPr>
              <a:t> !!!</a:t>
            </a:r>
            <a:endParaRPr lang="en-US" sz="17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2363405" y="5943600"/>
            <a:ext cx="5064207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700" dirty="0" smtClean="0">
                <a:solidFill>
                  <a:srgbClr val="FF0000"/>
                </a:solidFill>
                <a:latin typeface="Comic Sans MS" pitchFamily="66" charset="0"/>
              </a:rPr>
              <a:t>Note: F=F(T,M)</a:t>
            </a:r>
          </a:p>
          <a:p>
            <a:r>
              <a:rPr lang="en-US" sz="1700" dirty="0" smtClean="0">
                <a:solidFill>
                  <a:srgbClr val="FF0000"/>
                </a:solidFill>
                <a:latin typeface="Comic Sans MS" pitchFamily="66" charset="0"/>
              </a:rPr>
              <a:t>Helmholtz free energy is a function of T and M </a:t>
            </a:r>
            <a:endParaRPr lang="en-US" sz="17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4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3" grpId="0"/>
      <p:bldP spid="48" grpId="0"/>
      <p:bldP spid="11" grpId="0"/>
      <p:bldP spid="15" grpId="0" animBg="1"/>
      <p:bldP spid="17" grpId="0"/>
      <p:bldP spid="18" grpId="0" animBg="1"/>
      <p:bldP spid="21" grpId="0" animBg="1"/>
      <p:bldP spid="23" grpId="0"/>
      <p:bldP spid="25" grpId="0"/>
      <p:bldP spid="26" grpId="0"/>
      <p:bldP spid="27" grpId="0" animBg="1"/>
      <p:bldP spid="28" grpId="0"/>
      <p:bldP spid="29" grpId="0" animBg="1"/>
      <p:bldP spid="30" grpId="0"/>
      <p:bldP spid="32" grpId="0" animBg="1"/>
      <p:bldP spid="34" grpId="0"/>
      <p:bldP spid="2" grpId="0" animBg="1"/>
      <p:bldP spid="36" grpId="0"/>
      <p:bldP spid="38" grpId="0"/>
      <p:bldP spid="41" grpId="0"/>
      <p:bldP spid="4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228600" y="76200"/>
            <a:ext cx="838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Entropy per particle s=S/N</a:t>
            </a:r>
            <a:endParaRPr lang="en-US" b="1" dirty="0" smtClean="0">
              <a:solidFill>
                <a:srgbClr val="0070C0"/>
              </a:solidFill>
              <a:latin typeface="Comic Sans MS" pitchFamily="66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17320"/>
              </p:ext>
            </p:extLst>
          </p:nvPr>
        </p:nvGraphicFramePr>
        <p:xfrm>
          <a:off x="304800" y="542925"/>
          <a:ext cx="1331913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63" name="Equation" r:id="rId4" imgW="837836" imgH="444307" progId="Equation.DSMT4">
                  <p:embed/>
                </p:oleObj>
              </mc:Choice>
              <mc:Fallback>
                <p:oleObj name="Equation" r:id="rId4" imgW="837836" imgH="444307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42925"/>
                        <a:ext cx="1331913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1828800" y="771525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5571907"/>
              </p:ext>
            </p:extLst>
          </p:nvPr>
        </p:nvGraphicFramePr>
        <p:xfrm>
          <a:off x="2286000" y="533400"/>
          <a:ext cx="233997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64" name="Equation" r:id="rId6" imgW="1473120" imgH="444240" progId="Equation.DSMT4">
                  <p:embed/>
                </p:oleObj>
              </mc:Choice>
              <mc:Fallback>
                <p:oleObj name="Equation" r:id="rId6" imgW="1473120" imgH="4442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33400"/>
                        <a:ext cx="2339975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54119"/>
              </p:ext>
            </p:extLst>
          </p:nvPr>
        </p:nvGraphicFramePr>
        <p:xfrm>
          <a:off x="4648200" y="545655"/>
          <a:ext cx="4271962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65" name="Equation" r:id="rId8" imgW="2692080" imgH="393480" progId="Equation.DSMT4">
                  <p:embed/>
                </p:oleObj>
              </mc:Choice>
              <mc:Fallback>
                <p:oleObj name="Equation" r:id="rId8" imgW="269208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545655"/>
                        <a:ext cx="4271962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5648604"/>
              </p:ext>
            </p:extLst>
          </p:nvPr>
        </p:nvGraphicFramePr>
        <p:xfrm>
          <a:off x="2552700" y="1228725"/>
          <a:ext cx="3730625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66" name="Equation" r:id="rId10" imgW="2349360" imgH="482400" progId="Equation.DSMT4">
                  <p:embed/>
                </p:oleObj>
              </mc:Choice>
              <mc:Fallback>
                <p:oleObj name="Equation" r:id="rId10" imgW="2349360" imgH="482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2700" y="1228725"/>
                        <a:ext cx="3730625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381000" y="2260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8780228"/>
              </p:ext>
            </p:extLst>
          </p:nvPr>
        </p:nvGraphicFramePr>
        <p:xfrm>
          <a:off x="808038" y="1990725"/>
          <a:ext cx="4075112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67" name="Equation" r:id="rId12" imgW="2565360" imgH="482400" progId="Equation.DSMT4">
                  <p:embed/>
                </p:oleObj>
              </mc:Choice>
              <mc:Fallback>
                <p:oleObj name="Equation" r:id="rId12" imgW="2565360" imgH="482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038" y="1990725"/>
                        <a:ext cx="4075112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5334000" y="2190234"/>
            <a:ext cx="3352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In the limit of H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0</a:t>
            </a:r>
            <a:endParaRPr lang="en-US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381000" y="3133725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9117432"/>
              </p:ext>
            </p:extLst>
          </p:nvPr>
        </p:nvGraphicFramePr>
        <p:xfrm>
          <a:off x="841676" y="2828925"/>
          <a:ext cx="627062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68" name="Equation" r:id="rId14" imgW="3949560" imgH="533160" progId="Equation.DSMT4">
                  <p:embed/>
                </p:oleObj>
              </mc:Choice>
              <mc:Fallback>
                <p:oleObj name="Equation" r:id="rId14" imgW="394956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676" y="2828925"/>
                        <a:ext cx="6270625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ight Brace 17"/>
          <p:cNvSpPr/>
          <p:nvPr/>
        </p:nvSpPr>
        <p:spPr>
          <a:xfrm rot="5400000">
            <a:off x="3661376" y="1704198"/>
            <a:ext cx="381000" cy="2209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3581400" y="2809098"/>
            <a:ext cx="381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  <a:sym typeface="Symbol"/>
              </a:rPr>
              <a:t>0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7696200" y="3063359"/>
            <a:ext cx="76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w</a:t>
            </a:r>
            <a:r>
              <a:rPr lang="en-US" dirty="0" smtClean="0">
                <a:latin typeface="Comic Sans MS" pitchFamily="66" charset="0"/>
              </a:rPr>
              <a:t>ith</a:t>
            </a:r>
            <a:endParaRPr lang="en-US" baseline="-25000" dirty="0">
              <a:latin typeface="Comic Sans MS" pitchFamily="66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29016"/>
              </p:ext>
            </p:extLst>
          </p:nvPr>
        </p:nvGraphicFramePr>
        <p:xfrm>
          <a:off x="304800" y="3821112"/>
          <a:ext cx="4799013" cy="113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69" name="Equation" r:id="rId16" imgW="3022560" imgH="711000" progId="Equation.DSMT4">
                  <p:embed/>
                </p:oleObj>
              </mc:Choice>
              <mc:Fallback>
                <p:oleObj name="Equation" r:id="rId16" imgW="3022560" imgH="7110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821112"/>
                        <a:ext cx="4799013" cy="1131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AutoShape 7"/>
          <p:cNvSpPr>
            <a:spLocks noChangeArrowheads="1"/>
          </p:cNvSpPr>
          <p:nvPr/>
        </p:nvSpPr>
        <p:spPr bwMode="auto">
          <a:xfrm>
            <a:off x="444200" y="5497513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32105"/>
              </p:ext>
            </p:extLst>
          </p:nvPr>
        </p:nvGraphicFramePr>
        <p:xfrm>
          <a:off x="968375" y="5410200"/>
          <a:ext cx="177482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70" name="Equation" r:id="rId18" imgW="1117440" imgH="253800" progId="Equation.DSMT4">
                  <p:embed/>
                </p:oleObj>
              </mc:Choice>
              <mc:Fallback>
                <p:oleObj name="Equation" r:id="rId18" imgW="1117440" imgH="2538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375" y="5410200"/>
                        <a:ext cx="1774825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ight Brace 24"/>
          <p:cNvSpPr/>
          <p:nvPr/>
        </p:nvSpPr>
        <p:spPr>
          <a:xfrm rot="5400000">
            <a:off x="2181312" y="5605250"/>
            <a:ext cx="282081" cy="56038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1752600" y="6061925"/>
            <a:ext cx="1447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DA311"/>
                </a:solidFill>
                <a:latin typeface="Comic Sans MS" pitchFamily="66" charset="0"/>
              </a:rPr>
              <a:t>multiplicity</a:t>
            </a:r>
            <a:endParaRPr lang="en-US" baseline="-25000" dirty="0">
              <a:solidFill>
                <a:srgbClr val="0DA311"/>
              </a:solidFill>
              <a:latin typeface="Comic Sans MS" pitchFamily="66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4924431" y="3432692"/>
            <a:ext cx="4527417" cy="3638034"/>
            <a:chOff x="4924431" y="3432692"/>
            <a:chExt cx="4527417" cy="3638034"/>
          </a:xfrm>
        </p:grpSpPr>
        <p:graphicFrame>
          <p:nvGraphicFramePr>
            <p:cNvPr id="26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17545594"/>
                </p:ext>
              </p:extLst>
            </p:nvPr>
          </p:nvGraphicFramePr>
          <p:xfrm>
            <a:off x="4924431" y="3432692"/>
            <a:ext cx="4159853" cy="36380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171" name="Graph" r:id="rId20" imgW="3594240" imgH="3143520" progId="Origin50.Graph">
                    <p:embed/>
                  </p:oleObj>
                </mc:Choice>
                <mc:Fallback>
                  <p:oleObj name="Graph" r:id="rId20" imgW="3594240" imgH="3143520" progId="Origin50.Graph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4924431" y="3432692"/>
                          <a:ext cx="4159853" cy="363803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9" name="Text Box 9"/>
            <p:cNvSpPr txBox="1">
              <a:spLocks noChangeArrowheads="1"/>
            </p:cNvSpPr>
            <p:nvPr/>
          </p:nvSpPr>
          <p:spPr bwMode="auto">
            <a:xfrm>
              <a:off x="5666232" y="3581400"/>
              <a:ext cx="24384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DA311"/>
                  </a:solidFill>
                  <a:latin typeface="Comic Sans MS" pitchFamily="66" charset="0"/>
                </a:rPr>
                <a:t>Example for J=1/2</a:t>
              </a:r>
              <a:endParaRPr lang="en-US" baseline="-25000" dirty="0">
                <a:solidFill>
                  <a:srgbClr val="0DA311"/>
                </a:solidFill>
                <a:latin typeface="Comic Sans MS" pitchFamily="66" charset="0"/>
              </a:endParaRPr>
            </a:p>
          </p:txBody>
        </p:sp>
        <p:sp>
          <p:nvSpPr>
            <p:cNvPr id="30" name="Text Box 9"/>
            <p:cNvSpPr txBox="1">
              <a:spLocks noChangeArrowheads="1"/>
            </p:cNvSpPr>
            <p:nvPr/>
          </p:nvSpPr>
          <p:spPr bwMode="auto">
            <a:xfrm>
              <a:off x="8689848" y="3886200"/>
              <a:ext cx="762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ln2</a:t>
              </a:r>
              <a:endParaRPr lang="en-US" baseline="-25000" dirty="0"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000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11" grpId="0" animBg="1"/>
      <p:bldP spid="13" grpId="0"/>
      <p:bldP spid="15" grpId="0" animBg="1"/>
      <p:bldP spid="18" grpId="0" animBg="1"/>
      <p:bldP spid="19" grpId="0"/>
      <p:bldP spid="22" grpId="0"/>
      <p:bldP spid="24" grpId="0" animBg="1"/>
      <p:bldP spid="25" grpId="0" animBg="1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AutoShape 14"/>
          <p:cNvSpPr>
            <a:spLocks noChangeArrowheads="1"/>
          </p:cNvSpPr>
          <p:nvPr/>
        </p:nvSpPr>
        <p:spPr bwMode="auto">
          <a:xfrm>
            <a:off x="3356572" y="5486400"/>
            <a:ext cx="3044228" cy="12192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152400" y="381000"/>
            <a:ext cx="88745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Let’s consider for simplicity </a:t>
            </a:r>
            <a:r>
              <a:rPr lang="en-US" i="1" dirty="0" smtClean="0"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independent Ising spins </a:t>
            </a:r>
            <a:r>
              <a:rPr lang="en-US" dirty="0" smtClean="0">
                <a:latin typeface="Comic Sans MS" pitchFamily="66" charset="0"/>
                <a:sym typeface="Symbol"/>
              </a:rPr>
              <a:t></a:t>
            </a:r>
            <a:r>
              <a:rPr lang="en-US" baseline="-25000" dirty="0" err="1" smtClean="0">
                <a:latin typeface="Comic Sans MS" pitchFamily="66" charset="0"/>
                <a:sym typeface="Symbol"/>
              </a:rPr>
              <a:t>i</a:t>
            </a:r>
            <a:r>
              <a:rPr lang="en-US" dirty="0" smtClean="0">
                <a:latin typeface="Comic Sans MS" pitchFamily="66" charset="0"/>
                <a:sym typeface="Symbol"/>
              </a:rPr>
              <a:t>=1 </a:t>
            </a:r>
            <a:r>
              <a:rPr lang="en-US" dirty="0" smtClean="0">
                <a:latin typeface="Comic Sans MS" pitchFamily="66" charset="0"/>
              </a:rPr>
              <a:t>in a magnetic field </a:t>
            </a:r>
            <a:r>
              <a:rPr lang="en-US" i="1" dirty="0" smtClean="0">
                <a:latin typeface="Comic Sans MS" pitchFamily="66" charset="0"/>
              </a:rPr>
              <a:t>H</a:t>
            </a:r>
            <a:endParaRPr lang="en-US" i="1" baseline="-25000" dirty="0">
              <a:latin typeface="Comic Sans MS" pitchFamily="66" charset="0"/>
            </a:endParaRPr>
          </a:p>
        </p:txBody>
      </p:sp>
      <p:graphicFrame>
        <p:nvGraphicFramePr>
          <p:cNvPr id="2116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9536278"/>
              </p:ext>
            </p:extLst>
          </p:nvPr>
        </p:nvGraphicFramePr>
        <p:xfrm>
          <a:off x="259530" y="1295400"/>
          <a:ext cx="2157413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" name="Equation" r:id="rId4" imgW="1218960" imgH="431640" progId="Equation.DSMT4">
                  <p:embed/>
                </p:oleObj>
              </mc:Choice>
              <mc:Fallback>
                <p:oleObj name="Equation" r:id="rId4" imgW="1218960" imgH="431640" progId="Equation.DSMT4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530" y="1295400"/>
                        <a:ext cx="2157413" cy="766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AutoShape 7"/>
          <p:cNvSpPr>
            <a:spLocks noChangeArrowheads="1"/>
          </p:cNvSpPr>
          <p:nvPr/>
        </p:nvSpPr>
        <p:spPr bwMode="auto">
          <a:xfrm>
            <a:off x="304800" y="2461036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18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3066696"/>
              </p:ext>
            </p:extLst>
          </p:nvPr>
        </p:nvGraphicFramePr>
        <p:xfrm>
          <a:off x="906809" y="2362200"/>
          <a:ext cx="14160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" name="Equation" r:id="rId6" imgW="799920" imgH="342720" progId="Equation.DSMT4">
                  <p:embed/>
                </p:oleObj>
              </mc:Choice>
              <mc:Fallback>
                <p:oleObj name="Equation" r:id="rId6" imgW="799920" imgH="342720" progId="Equation.DSMT4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6809" y="2362200"/>
                        <a:ext cx="141605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116188" y="791774"/>
            <a:ext cx="58272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The magnetic energy of the </a:t>
            </a:r>
            <a:r>
              <a:rPr lang="en-US" i="1" dirty="0" smtClean="0"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particle system reads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2514600" y="1505894"/>
            <a:ext cx="657904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w</a:t>
            </a:r>
            <a:r>
              <a:rPr lang="en-US" dirty="0" smtClean="0">
                <a:latin typeface="Comic Sans MS" pitchFamily="66" charset="0"/>
              </a:rPr>
              <a:t>here the microstate </a:t>
            </a:r>
            <a:r>
              <a:rPr lang="en-US" dirty="0" smtClean="0">
                <a:latin typeface="Comic Sans MS" pitchFamily="66" charset="0"/>
                <a:sym typeface="Symbol"/>
              </a:rPr>
              <a:t> depends on (</a:t>
            </a:r>
            <a:r>
              <a:rPr lang="en-US" baseline="-25000" dirty="0" smtClean="0">
                <a:latin typeface="Comic Sans MS" pitchFamily="66" charset="0"/>
                <a:sym typeface="Symbol"/>
              </a:rPr>
              <a:t>1,</a:t>
            </a:r>
            <a:r>
              <a:rPr lang="en-US" dirty="0">
                <a:latin typeface="Comic Sans MS" pitchFamily="66" charset="0"/>
                <a:sym typeface="Symbol"/>
              </a:rPr>
              <a:t> </a:t>
            </a:r>
            <a:r>
              <a:rPr lang="en-US" dirty="0" smtClean="0">
                <a:latin typeface="Comic Sans MS" pitchFamily="66" charset="0"/>
                <a:sym typeface="Symbol"/>
              </a:rPr>
              <a:t></a:t>
            </a:r>
            <a:r>
              <a:rPr lang="en-US" baseline="-25000" dirty="0">
                <a:latin typeface="Comic Sans MS" pitchFamily="66" charset="0"/>
                <a:sym typeface="Symbol"/>
              </a:rPr>
              <a:t>2</a:t>
            </a:r>
            <a:r>
              <a:rPr lang="en-US" baseline="-25000" dirty="0" smtClean="0">
                <a:latin typeface="Comic Sans MS" pitchFamily="66" charset="0"/>
                <a:sym typeface="Symbol"/>
              </a:rPr>
              <a:t>, …, </a:t>
            </a:r>
            <a:r>
              <a:rPr lang="en-US" dirty="0" smtClean="0">
                <a:latin typeface="Comic Sans MS" pitchFamily="66" charset="0"/>
                <a:sym typeface="Symbol"/>
              </a:rPr>
              <a:t></a:t>
            </a:r>
            <a:r>
              <a:rPr lang="en-US" baseline="-25000" dirty="0" smtClean="0">
                <a:latin typeface="Comic Sans MS" pitchFamily="66" charset="0"/>
                <a:sym typeface="Symbol"/>
              </a:rPr>
              <a:t>N</a:t>
            </a:r>
            <a:r>
              <a:rPr lang="en-US" dirty="0" smtClean="0">
                <a:latin typeface="Comic Sans MS" pitchFamily="66" charset="0"/>
                <a:sym typeface="Symbol"/>
              </a:rPr>
              <a:t>)</a:t>
            </a:r>
          </a:p>
          <a:p>
            <a:r>
              <a:rPr lang="en-US" dirty="0">
                <a:latin typeface="Comic Sans MS" pitchFamily="66" charset="0"/>
                <a:sym typeface="Symbol"/>
              </a:rPr>
              <a:t>a</a:t>
            </a:r>
            <a:r>
              <a:rPr lang="en-US" dirty="0" smtClean="0">
                <a:latin typeface="Comic Sans MS" pitchFamily="66" charset="0"/>
                <a:sym typeface="Symbol"/>
              </a:rPr>
              <a:t>nd m</a:t>
            </a:r>
            <a:r>
              <a:rPr lang="en-US" baseline="-25000" dirty="0" smtClean="0">
                <a:latin typeface="Comic Sans MS" pitchFamily="66" charset="0"/>
                <a:sym typeface="Symbol"/>
              </a:rPr>
              <a:t>0</a:t>
            </a:r>
            <a:r>
              <a:rPr lang="en-US" dirty="0" smtClean="0">
                <a:latin typeface="Comic Sans MS" pitchFamily="66" charset="0"/>
                <a:sym typeface="Symbol"/>
              </a:rPr>
              <a:t> is the magnitude of the magnetic moment of a spin</a:t>
            </a:r>
            <a:r>
              <a:rPr lang="en-US" dirty="0" smtClean="0">
                <a:latin typeface="Comic Sans MS" pitchFamily="66" charset="0"/>
              </a:rPr>
              <a:t> </a:t>
            </a:r>
            <a:endParaRPr lang="en-US" baseline="-25000" dirty="0">
              <a:latin typeface="Comic Sans MS" pitchFamily="66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9600145"/>
              </p:ext>
            </p:extLst>
          </p:nvPr>
        </p:nvGraphicFramePr>
        <p:xfrm>
          <a:off x="2438400" y="2060797"/>
          <a:ext cx="1706562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" name="Equation" r:id="rId8" imgW="965160" imgH="507960" progId="Equation.DSMT4">
                  <p:embed/>
                </p:oleObj>
              </mc:Choice>
              <mc:Fallback>
                <p:oleObj name="Equation" r:id="rId8" imgW="965160" imgH="507960" progId="Equation.DSMT4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060797"/>
                        <a:ext cx="1706562" cy="90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AutoShape 7"/>
          <p:cNvSpPr>
            <a:spLocks noChangeArrowheads="1"/>
          </p:cNvSpPr>
          <p:nvPr/>
        </p:nvSpPr>
        <p:spPr bwMode="auto">
          <a:xfrm>
            <a:off x="4517982" y="2544083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2575951"/>
              </p:ext>
            </p:extLst>
          </p:nvPr>
        </p:nvGraphicFramePr>
        <p:xfrm>
          <a:off x="286693" y="3048000"/>
          <a:ext cx="3997325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" name="Equation" r:id="rId10" imgW="2260440" imgH="507960" progId="Equation.DSMT4">
                  <p:embed/>
                </p:oleObj>
              </mc:Choice>
              <mc:Fallback>
                <p:oleObj name="Equation" r:id="rId10" imgW="2260440" imgH="5079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693" y="3048000"/>
                        <a:ext cx="3997325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4518968"/>
              </p:ext>
            </p:extLst>
          </p:nvPr>
        </p:nvGraphicFramePr>
        <p:xfrm>
          <a:off x="4098925" y="3222625"/>
          <a:ext cx="4968875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" name="Equation" r:id="rId12" imgW="2806560" imgH="457200" progId="Equation.DSMT4">
                  <p:embed/>
                </p:oleObj>
              </mc:Choice>
              <mc:Fallback>
                <p:oleObj name="Equation" r:id="rId12" imgW="2806560" imgH="457200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8925" y="3222625"/>
                        <a:ext cx="4968875" cy="81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257272" y="4267200"/>
            <a:ext cx="6495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32" name="AutoShape 7"/>
          <p:cNvSpPr>
            <a:spLocks noChangeArrowheads="1"/>
          </p:cNvSpPr>
          <p:nvPr/>
        </p:nvSpPr>
        <p:spPr bwMode="auto">
          <a:xfrm>
            <a:off x="2488194" y="5029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2377628"/>
              </p:ext>
            </p:extLst>
          </p:nvPr>
        </p:nvGraphicFramePr>
        <p:xfrm>
          <a:off x="3030538" y="4748213"/>
          <a:ext cx="2874962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3" name="Equation" r:id="rId14" imgW="1625400" imgH="444240" progId="Equation.DSMT4">
                  <p:embed/>
                </p:oleObj>
              </mc:Choice>
              <mc:Fallback>
                <p:oleObj name="Equation" r:id="rId14" imgW="1625400" imgH="4442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0538" y="4748213"/>
                        <a:ext cx="2874962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AutoShape 7"/>
          <p:cNvSpPr>
            <a:spLocks noChangeArrowheads="1"/>
          </p:cNvSpPr>
          <p:nvPr/>
        </p:nvSpPr>
        <p:spPr bwMode="auto">
          <a:xfrm>
            <a:off x="6019800" y="5029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9570715"/>
              </p:ext>
            </p:extLst>
          </p:nvPr>
        </p:nvGraphicFramePr>
        <p:xfrm>
          <a:off x="6449841" y="4721785"/>
          <a:ext cx="247015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4" name="Equation" r:id="rId16" imgW="1396800" imgH="444240" progId="Equation.DSMT4">
                  <p:embed/>
                </p:oleObj>
              </mc:Choice>
              <mc:Fallback>
                <p:oleObj name="Equation" r:id="rId16" imgW="1396800" imgH="4442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9841" y="4721785"/>
                        <a:ext cx="2470150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257272" y="5911334"/>
            <a:ext cx="23871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From this we expect</a:t>
            </a:r>
            <a:endParaRPr lang="en-US" baseline="-25000" dirty="0">
              <a:latin typeface="Comic Sans MS" pitchFamily="66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1850636"/>
              </p:ext>
            </p:extLst>
          </p:nvPr>
        </p:nvGraphicFramePr>
        <p:xfrm>
          <a:off x="3514253" y="5871346"/>
          <a:ext cx="2838044" cy="489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5" name="Equation" r:id="rId18" imgW="1320480" imgH="228600" progId="Equation.DSMT4">
                  <p:embed/>
                </p:oleObj>
              </mc:Choice>
              <mc:Fallback>
                <p:oleObj name="Equation" r:id="rId18" imgW="132048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4253" y="5871346"/>
                        <a:ext cx="2838044" cy="4894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6230891"/>
              </p:ext>
            </p:extLst>
          </p:nvPr>
        </p:nvGraphicFramePr>
        <p:xfrm>
          <a:off x="304800" y="4781550"/>
          <a:ext cx="1874837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6" name="Equation" r:id="rId20" imgW="1180588" imgH="444307" progId="Equation.DSMT4">
                  <p:embed/>
                </p:oleObj>
              </mc:Choice>
              <mc:Fallback>
                <p:oleObj name="Equation" r:id="rId20" imgW="1180588" imgH="444307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781550"/>
                        <a:ext cx="1874837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2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500"/>
                                        <p:tgtEl>
                                          <p:spTgt spid="2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36" grpId="0"/>
      <p:bldP spid="47" grpId="0" animBg="1"/>
      <p:bldP spid="22" grpId="0"/>
      <p:bldP spid="23" grpId="0"/>
      <p:bldP spid="25" grpId="0" animBg="1"/>
      <p:bldP spid="31" grpId="0"/>
      <p:bldP spid="32" grpId="0" animBg="1"/>
      <p:bldP spid="34" grpId="0" animBg="1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37776" y="1219200"/>
            <a:ext cx="911980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Rather than restricting to the Ising case where the spins can only point up or down</a:t>
            </a:r>
          </a:p>
          <a:p>
            <a:r>
              <a:rPr lang="en-US" dirty="0">
                <a:latin typeface="Comic Sans MS" pitchFamily="66" charset="0"/>
              </a:rPr>
              <a:t>r</a:t>
            </a:r>
            <a:r>
              <a:rPr lang="en-US" dirty="0" smtClean="0">
                <a:latin typeface="Comic Sans MS" pitchFamily="66" charset="0"/>
              </a:rPr>
              <a:t>elative to the field direction </a:t>
            </a:r>
          </a:p>
          <a:p>
            <a:endParaRPr lang="en-US" dirty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we consider the general case of </a:t>
            </a:r>
            <a:r>
              <a:rPr lang="en-US" i="1" dirty="0" smtClean="0"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independent atoms </a:t>
            </a:r>
          </a:p>
          <a:p>
            <a:r>
              <a:rPr lang="en-US" dirty="0" smtClean="0">
                <a:latin typeface="Comic Sans MS" pitchFamily="66" charset="0"/>
              </a:rPr>
              <a:t>with total angular momentum quantum number  J  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6385081" y="3959933"/>
            <a:ext cx="19207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B050"/>
                </a:solidFill>
                <a:latin typeface="Comic Sans MS" pitchFamily="66" charset="0"/>
              </a:rPr>
              <a:t>h</a:t>
            </a:r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ere example for J=5/2</a:t>
            </a:r>
            <a:endParaRPr lang="en-US" sz="1200" baseline="-250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7" name="AutoShape 7"/>
          <p:cNvSpPr>
            <a:spLocks noChangeArrowheads="1"/>
          </p:cNvSpPr>
          <p:nvPr/>
        </p:nvSpPr>
        <p:spPr bwMode="auto">
          <a:xfrm>
            <a:off x="152400" y="398413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658640" y="3913766"/>
            <a:ext cx="518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Energy of microstate </a:t>
            </a:r>
            <a:r>
              <a:rPr lang="en-US" dirty="0">
                <a:latin typeface="Comic Sans MS" pitchFamily="66" charset="0"/>
                <a:sym typeface="Symbol"/>
              </a:rPr>
              <a:t>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2209800" y="152400"/>
            <a:ext cx="4495800" cy="7286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>
              <a:latin typeface="Comic Sans MS" pitchFamily="66" charset="0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3169465" y="249686"/>
            <a:ext cx="2743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</a:rPr>
              <a:t>Paramagnetism</a:t>
            </a:r>
            <a:endParaRPr lang="en-US" sz="2800" baseline="-250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6222" name="Picture 78" descr="http://upload.wikimedia.org/wikipedia/commons/b/b7/Quantum_projection_of_S_onto_z_for_spin_half_particles.P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150" y="1556295"/>
            <a:ext cx="952500" cy="1324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ie 1"/>
          <p:cNvSpPr/>
          <p:nvPr/>
        </p:nvSpPr>
        <p:spPr>
          <a:xfrm rot="16200000">
            <a:off x="6174855" y="1793097"/>
            <a:ext cx="2170568" cy="2175878"/>
          </a:xfrm>
          <a:prstGeom prst="pie">
            <a:avLst>
              <a:gd name="adj1" fmla="val 0"/>
              <a:gd name="adj2" fmla="val 1077049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7260140" y="3791894"/>
            <a:ext cx="58846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7270710" y="3429000"/>
            <a:ext cx="94232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7287280" y="3066106"/>
            <a:ext cx="1060798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7248053" y="2667000"/>
            <a:ext cx="1060798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7257106" y="2353147"/>
            <a:ext cx="94232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7287299" y="2021188"/>
            <a:ext cx="58846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7270710" y="2021188"/>
            <a:ext cx="605049" cy="859847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7270709" y="2353147"/>
            <a:ext cx="942321" cy="52789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7270710" y="2667000"/>
            <a:ext cx="1038141" cy="214035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 flipV="1">
            <a:off x="7276711" y="2868441"/>
            <a:ext cx="1038142" cy="941559"/>
            <a:chOff x="7423109" y="4392441"/>
            <a:chExt cx="1038142" cy="941559"/>
          </a:xfrm>
        </p:grpSpPr>
        <p:cxnSp>
          <p:nvCxnSpPr>
            <p:cNvPr id="42" name="Straight Arrow Connector 41"/>
            <p:cNvCxnSpPr/>
            <p:nvPr/>
          </p:nvCxnSpPr>
          <p:spPr>
            <a:xfrm flipV="1">
              <a:off x="7423110" y="4392441"/>
              <a:ext cx="605049" cy="941557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flipV="1">
              <a:off x="7423109" y="4806110"/>
              <a:ext cx="942321" cy="527890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flipV="1">
              <a:off x="7423110" y="5119963"/>
              <a:ext cx="1038141" cy="214035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6096000" y="3590601"/>
            <a:ext cx="1188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</a:t>
            </a:r>
            <a:r>
              <a:rPr lang="en-US" baseline="-25000" dirty="0" err="1" smtClean="0"/>
              <a:t>J</a:t>
            </a:r>
            <a:r>
              <a:rPr lang="en-US" dirty="0" smtClean="0"/>
              <a:t>=-J=-5/2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6342706" y="3200400"/>
            <a:ext cx="896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   -3/2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6248400" y="2868441"/>
            <a:ext cx="1002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     -1/2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191918" y="2456506"/>
            <a:ext cx="1047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     +1/2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6324600" y="2133600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   +3/2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6096000" y="1810694"/>
            <a:ext cx="1277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</a:t>
            </a:r>
            <a:r>
              <a:rPr lang="en-US" baseline="-25000" dirty="0" err="1" smtClean="0"/>
              <a:t>J</a:t>
            </a:r>
            <a:r>
              <a:rPr lang="en-US" dirty="0" smtClean="0"/>
              <a:t>=+J=+5/2</a:t>
            </a:r>
            <a:endParaRPr lang="en-US" dirty="0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5968812"/>
              </p:ext>
            </p:extLst>
          </p:nvPr>
        </p:nvGraphicFramePr>
        <p:xfrm>
          <a:off x="487363" y="4298950"/>
          <a:ext cx="258445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4" name="Equation" r:id="rId5" imgW="1460160" imgH="431640" progId="Equation.DSMT4">
                  <p:embed/>
                </p:oleObj>
              </mc:Choice>
              <mc:Fallback>
                <p:oleObj name="Equation" r:id="rId5" imgW="1460160" imgH="431640" progId="Equation.DSMT4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363" y="4298950"/>
                        <a:ext cx="2584450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Text Box 9"/>
          <p:cNvSpPr txBox="1">
            <a:spLocks noChangeArrowheads="1"/>
          </p:cNvSpPr>
          <p:nvPr/>
        </p:nvSpPr>
        <p:spPr bwMode="auto">
          <a:xfrm>
            <a:off x="3037432" y="4485858"/>
            <a:ext cx="14202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w</a:t>
            </a:r>
            <a:r>
              <a:rPr lang="en-US" dirty="0" smtClean="0">
                <a:latin typeface="Comic Sans MS" pitchFamily="66" charset="0"/>
              </a:rPr>
              <a:t>here now</a:t>
            </a:r>
            <a:endParaRPr lang="en-US" baseline="-25000" dirty="0">
              <a:latin typeface="Comic Sans MS" pitchFamily="66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4952001"/>
              </p:ext>
            </p:extLst>
          </p:nvPr>
        </p:nvGraphicFramePr>
        <p:xfrm>
          <a:off x="4448175" y="4467225"/>
          <a:ext cx="1190625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5" name="Equation" r:id="rId7" imgW="672840" imgH="228600" progId="Equation.DSMT4">
                  <p:embed/>
                </p:oleObj>
              </mc:Choice>
              <mc:Fallback>
                <p:oleObj name="Equation" r:id="rId7" imgW="672840" imgH="228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8175" y="4467225"/>
                        <a:ext cx="1190625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AutoShape 7"/>
          <p:cNvSpPr>
            <a:spLocks noChangeArrowheads="1"/>
          </p:cNvSpPr>
          <p:nvPr/>
        </p:nvSpPr>
        <p:spPr bwMode="auto">
          <a:xfrm>
            <a:off x="152400" y="5207258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096193"/>
              </p:ext>
            </p:extLst>
          </p:nvPr>
        </p:nvGraphicFramePr>
        <p:xfrm>
          <a:off x="793750" y="5089182"/>
          <a:ext cx="14160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6" name="Equation" r:id="rId9" imgW="799920" imgH="342720" progId="Equation.DSMT4">
                  <p:embed/>
                </p:oleObj>
              </mc:Choice>
              <mc:Fallback>
                <p:oleObj name="Equation" r:id="rId9" imgW="799920" imgH="342720" progId="Equation.DSMT4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750" y="5089182"/>
                        <a:ext cx="14160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4558521"/>
              </p:ext>
            </p:extLst>
          </p:nvPr>
        </p:nvGraphicFramePr>
        <p:xfrm>
          <a:off x="2160588" y="4800600"/>
          <a:ext cx="30353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7" name="Equation" r:id="rId11" imgW="1714320" imgH="545760" progId="Equation.DSMT4">
                  <p:embed/>
                </p:oleObj>
              </mc:Choice>
              <mc:Fallback>
                <p:oleObj name="Equation" r:id="rId11" imgW="1714320" imgH="54576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0588" y="4800600"/>
                        <a:ext cx="3035300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6337439"/>
              </p:ext>
            </p:extLst>
          </p:nvPr>
        </p:nvGraphicFramePr>
        <p:xfrm>
          <a:off x="744967" y="5943600"/>
          <a:ext cx="6137275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8" name="Equation" r:id="rId13" imgW="3466800" imgH="469800" progId="Equation.DSMT4">
                  <p:embed/>
                </p:oleObj>
              </mc:Choice>
              <mc:Fallback>
                <p:oleObj name="Equation" r:id="rId13" imgW="3466800" imgH="4698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967" y="5943600"/>
                        <a:ext cx="6137275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AutoShape 7"/>
          <p:cNvSpPr>
            <a:spLocks noChangeArrowheads="1"/>
          </p:cNvSpPr>
          <p:nvPr/>
        </p:nvSpPr>
        <p:spPr bwMode="auto">
          <a:xfrm>
            <a:off x="170506" y="6271783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019533"/>
              </p:ext>
            </p:extLst>
          </p:nvPr>
        </p:nvGraphicFramePr>
        <p:xfrm>
          <a:off x="6823547" y="5842000"/>
          <a:ext cx="2405063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9" name="Equation" r:id="rId15" imgW="1358640" imgH="533160" progId="Equation.DSMT4">
                  <p:embed/>
                </p:oleObj>
              </mc:Choice>
              <mc:Fallback>
                <p:oleObj name="Equation" r:id="rId15" imgW="1358640" imgH="53316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3547" y="5842000"/>
                        <a:ext cx="2405063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Text Box 9"/>
          <p:cNvSpPr txBox="1">
            <a:spLocks noChangeArrowheads="1"/>
          </p:cNvSpPr>
          <p:nvPr/>
        </p:nvSpPr>
        <p:spPr bwMode="auto">
          <a:xfrm>
            <a:off x="0" y="906625"/>
            <a:ext cx="924804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Note, we will use the result of the interaction free </a:t>
            </a:r>
            <a:r>
              <a:rPr lang="en-US" sz="1200" dirty="0" err="1" smtClean="0">
                <a:solidFill>
                  <a:srgbClr val="00B050"/>
                </a:solidFill>
                <a:latin typeface="Comic Sans MS" pitchFamily="66" charset="0"/>
              </a:rPr>
              <a:t>paramagentism</a:t>
            </a:r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to find an approximate solution for the </a:t>
            </a:r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3d interacting </a:t>
            </a:r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case</a:t>
            </a:r>
            <a:endParaRPr lang="en-US" sz="1200" baseline="-25000" dirty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500"/>
                                        <p:tgtEl>
                                          <p:spTgt spid="6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000"/>
                            </p:stCondLst>
                            <p:childTnLst>
                              <p:par>
                                <p:cTn id="7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500"/>
                            </p:stCondLst>
                            <p:childTnLst>
                              <p:par>
                                <p:cTn id="7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9" grpId="0"/>
      <p:bldP spid="37" grpId="0" animBg="1"/>
      <p:bldP spid="40" grpId="0"/>
      <p:bldP spid="2" grpId="0" animBg="1"/>
      <p:bldP spid="16" grpId="0"/>
      <p:bldP spid="50" grpId="0"/>
      <p:bldP spid="51" grpId="0"/>
      <p:bldP spid="52" grpId="0"/>
      <p:bldP spid="53" grpId="0"/>
      <p:bldP spid="54" grpId="0"/>
      <p:bldP spid="55" grpId="0"/>
      <p:bldP spid="57" grpId="0" animBg="1"/>
      <p:bldP spid="6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152400" y="228600"/>
            <a:ext cx="423705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DA311"/>
                </a:solidFill>
                <a:latin typeface="Comic Sans MS" pitchFamily="66" charset="0"/>
              </a:rPr>
              <a:t>To streamline the notation we define:</a:t>
            </a:r>
            <a:endParaRPr lang="en-US" dirty="0">
              <a:solidFill>
                <a:srgbClr val="0DA311"/>
              </a:solidFill>
              <a:latin typeface="Comic Sans MS" pitchFamily="66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9031574"/>
              </p:ext>
            </p:extLst>
          </p:nvPr>
        </p:nvGraphicFramePr>
        <p:xfrm>
          <a:off x="4330700" y="166688"/>
          <a:ext cx="1370013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66" name="Equation" r:id="rId4" imgW="774360" imgH="228600" progId="Equation.DSMT4">
                  <p:embed/>
                </p:oleObj>
              </mc:Choice>
              <mc:Fallback>
                <p:oleObj name="Equation" r:id="rId4" imgW="774360" imgH="22860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0700" y="166688"/>
                        <a:ext cx="1370013" cy="407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103359" y="990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5603186"/>
              </p:ext>
            </p:extLst>
          </p:nvPr>
        </p:nvGraphicFramePr>
        <p:xfrm>
          <a:off x="574675" y="630238"/>
          <a:ext cx="2854325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67" name="Equation" r:id="rId6" imgW="1612800" imgH="533160" progId="Equation.DSMT4">
                  <p:embed/>
                </p:oleObj>
              </mc:Choice>
              <mc:Fallback>
                <p:oleObj name="Equation" r:id="rId6" imgW="1612800" imgH="53316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675" y="630238"/>
                        <a:ext cx="2854325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7245344"/>
              </p:ext>
            </p:extLst>
          </p:nvPr>
        </p:nvGraphicFramePr>
        <p:xfrm>
          <a:off x="3197225" y="833437"/>
          <a:ext cx="285432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68" name="Equation" r:id="rId8" imgW="1612800" imgH="304560" progId="Equation.DSMT4">
                  <p:embed/>
                </p:oleObj>
              </mc:Choice>
              <mc:Fallback>
                <p:oleObj name="Equation" r:id="rId8" imgW="1612800" imgH="3045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7225" y="833437"/>
                        <a:ext cx="2854325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545858"/>
              </p:ext>
            </p:extLst>
          </p:nvPr>
        </p:nvGraphicFramePr>
        <p:xfrm>
          <a:off x="6092825" y="810418"/>
          <a:ext cx="289877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69" name="Equation" r:id="rId10" imgW="1638000" imgH="330120" progId="Equation.DSMT4">
                  <p:embed/>
                </p:oleObj>
              </mc:Choice>
              <mc:Fallback>
                <p:oleObj name="Equation" r:id="rId10" imgW="1638000" imgH="3301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2825" y="810418"/>
                        <a:ext cx="2898775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ight Brace 8"/>
          <p:cNvSpPr/>
          <p:nvPr/>
        </p:nvSpPr>
        <p:spPr>
          <a:xfrm rot="5400000">
            <a:off x="7578724" y="876300"/>
            <a:ext cx="304801" cy="1447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6747651"/>
              </p:ext>
            </p:extLst>
          </p:nvPr>
        </p:nvGraphicFramePr>
        <p:xfrm>
          <a:off x="7321078" y="1779760"/>
          <a:ext cx="989012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0" name="Equation" r:id="rId12" imgW="558720" imgH="444240" progId="Equation.DSMT4">
                  <p:embed/>
                </p:oleObj>
              </mc:Choice>
              <mc:Fallback>
                <p:oleObj name="Equation" r:id="rId12" imgW="558720" imgH="4442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1078" y="1779760"/>
                        <a:ext cx="989012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AutoShape 7"/>
          <p:cNvSpPr>
            <a:spLocks noChangeArrowheads="1"/>
          </p:cNvSpPr>
          <p:nvPr/>
        </p:nvSpPr>
        <p:spPr bwMode="auto">
          <a:xfrm>
            <a:off x="152400" y="2380306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1466141"/>
              </p:ext>
            </p:extLst>
          </p:nvPr>
        </p:nvGraphicFramePr>
        <p:xfrm>
          <a:off x="584499" y="2041525"/>
          <a:ext cx="2247900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1" name="Equation" r:id="rId14" imgW="1269720" imgH="507960" progId="Equation.DSMT4">
                  <p:embed/>
                </p:oleObj>
              </mc:Choice>
              <mc:Fallback>
                <p:oleObj name="Equation" r:id="rId14" imgW="1269720" imgH="5079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499" y="2041525"/>
                        <a:ext cx="2247900" cy="906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959934"/>
              </p:ext>
            </p:extLst>
          </p:nvPr>
        </p:nvGraphicFramePr>
        <p:xfrm>
          <a:off x="2998959" y="2041374"/>
          <a:ext cx="1797050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2" name="Equation" r:id="rId16" imgW="1015920" imgH="507960" progId="Equation.DSMT4">
                  <p:embed/>
                </p:oleObj>
              </mc:Choice>
              <mc:Fallback>
                <p:oleObj name="Equation" r:id="rId16" imgW="1015920" imgH="5079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8959" y="2041374"/>
                        <a:ext cx="1797050" cy="906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3897926"/>
              </p:ext>
            </p:extLst>
          </p:nvPr>
        </p:nvGraphicFramePr>
        <p:xfrm>
          <a:off x="609600" y="3048000"/>
          <a:ext cx="2447925" cy="133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3" name="Equation" r:id="rId18" imgW="1384200" imgH="749160" progId="Equation.DSMT4">
                  <p:embed/>
                </p:oleObj>
              </mc:Choice>
              <mc:Fallback>
                <p:oleObj name="Equation" r:id="rId18" imgW="1384200" imgH="74916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048000"/>
                        <a:ext cx="2447925" cy="1336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475880"/>
              </p:ext>
            </p:extLst>
          </p:nvPr>
        </p:nvGraphicFramePr>
        <p:xfrm>
          <a:off x="3020841" y="3048000"/>
          <a:ext cx="2447925" cy="133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4" name="Equation" r:id="rId20" imgW="1384200" imgH="749160" progId="Equation.DSMT4">
                  <p:embed/>
                </p:oleObj>
              </mc:Choice>
              <mc:Fallback>
                <p:oleObj name="Equation" r:id="rId20" imgW="1384200" imgH="74916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0841" y="3048000"/>
                        <a:ext cx="2447925" cy="1336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Arrow Connector 15"/>
          <p:cNvCxnSpPr/>
          <p:nvPr/>
        </p:nvCxnSpPr>
        <p:spPr>
          <a:xfrm flipV="1">
            <a:off x="3173241" y="41148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173241" y="4876800"/>
            <a:ext cx="243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4078925"/>
              </p:ext>
            </p:extLst>
          </p:nvPr>
        </p:nvGraphicFramePr>
        <p:xfrm>
          <a:off x="3249441" y="4238540"/>
          <a:ext cx="2244725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5" name="Equation" r:id="rId22" imgW="1269720" imgH="393480" progId="Equation.DSMT4">
                  <p:embed/>
                </p:oleObj>
              </mc:Choice>
              <mc:Fallback>
                <p:oleObj name="Equation" r:id="rId22" imgW="1269720" imgH="3934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9441" y="4238540"/>
                        <a:ext cx="2244725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6384298"/>
              </p:ext>
            </p:extLst>
          </p:nvPr>
        </p:nvGraphicFramePr>
        <p:xfrm>
          <a:off x="5202066" y="3222625"/>
          <a:ext cx="3863975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6" name="Equation" r:id="rId24" imgW="2184120" imgH="558720" progId="Equation.DSMT4">
                  <p:embed/>
                </p:oleObj>
              </mc:Choice>
              <mc:Fallback>
                <p:oleObj name="Equation" r:id="rId24" imgW="2184120" imgH="55872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2066" y="3222625"/>
                        <a:ext cx="3863975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AutoShape 7"/>
          <p:cNvSpPr>
            <a:spLocks noChangeArrowheads="1"/>
          </p:cNvSpPr>
          <p:nvPr/>
        </p:nvSpPr>
        <p:spPr bwMode="auto">
          <a:xfrm>
            <a:off x="152400" y="5410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042491"/>
              </p:ext>
            </p:extLst>
          </p:nvPr>
        </p:nvGraphicFramePr>
        <p:xfrm>
          <a:off x="125241" y="5676900"/>
          <a:ext cx="8939213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7" name="Equation" r:id="rId26" imgW="5054400" imgH="533160" progId="Equation.DSMT4">
                  <p:embed/>
                </p:oleObj>
              </mc:Choice>
              <mc:Fallback>
                <p:oleObj name="Equation" r:id="rId26" imgW="5054400" imgH="53316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241" y="5676900"/>
                        <a:ext cx="8939213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 animBg="1"/>
      <p:bldP spid="9" grpId="0" animBg="1"/>
      <p:bldP spid="28" grpId="0" animBg="1"/>
      <p:bldP spid="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6"/>
          <p:cNvSpPr>
            <a:spLocks noChangeArrowheads="1"/>
          </p:cNvSpPr>
          <p:nvPr/>
        </p:nvSpPr>
        <p:spPr bwMode="auto">
          <a:xfrm>
            <a:off x="1219200" y="5164137"/>
            <a:ext cx="6781800" cy="1008063"/>
          </a:xfrm>
          <a:prstGeom prst="rect">
            <a:avLst/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228600" y="228600"/>
            <a:ext cx="838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Since the thermodynamics is obtained from derivatives of G with respect to H and T let’s explore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4911897"/>
              </p:ext>
            </p:extLst>
          </p:nvPr>
        </p:nvGraphicFramePr>
        <p:xfrm>
          <a:off x="-14288" y="1066800"/>
          <a:ext cx="4133851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5" name="Equation" r:id="rId4" imgW="2336760" imgH="533160" progId="Equation.DSMT4">
                  <p:embed/>
                </p:oleObj>
              </mc:Choice>
              <mc:Fallback>
                <p:oleObj name="Equation" r:id="rId4" imgW="2336760" imgH="53316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4288" y="1066800"/>
                        <a:ext cx="4133851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0778351"/>
              </p:ext>
            </p:extLst>
          </p:nvPr>
        </p:nvGraphicFramePr>
        <p:xfrm>
          <a:off x="4023883" y="1066800"/>
          <a:ext cx="51435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6" name="Equation" r:id="rId6" imgW="2908080" imgH="533160" progId="Equation.DSMT4">
                  <p:embed/>
                </p:oleObj>
              </mc:Choice>
              <mc:Fallback>
                <p:oleObj name="Equation" r:id="rId6" imgW="2908080" imgH="5331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3883" y="1066800"/>
                        <a:ext cx="5143500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257135"/>
              </p:ext>
            </p:extLst>
          </p:nvPr>
        </p:nvGraphicFramePr>
        <p:xfrm>
          <a:off x="228600" y="2286000"/>
          <a:ext cx="8850313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7" name="Equation" r:id="rId8" imgW="5003640" imgH="507960" progId="Equation.DSMT4">
                  <p:embed/>
                </p:oleObj>
              </mc:Choice>
              <mc:Fallback>
                <p:oleObj name="Equation" r:id="rId8" imgW="5003640" imgH="507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0"/>
                        <a:ext cx="8850313" cy="906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8257849"/>
              </p:ext>
            </p:extLst>
          </p:nvPr>
        </p:nvGraphicFramePr>
        <p:xfrm>
          <a:off x="228600" y="3352800"/>
          <a:ext cx="4919663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8" name="Equation" r:id="rId10" imgW="2781000" imgH="419040" progId="Equation.DSMT4">
                  <p:embed/>
                </p:oleObj>
              </mc:Choice>
              <mc:Fallback>
                <p:oleObj name="Equation" r:id="rId10" imgW="2781000" imgH="4190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352800"/>
                        <a:ext cx="4919663" cy="74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1076306"/>
              </p:ext>
            </p:extLst>
          </p:nvPr>
        </p:nvGraphicFramePr>
        <p:xfrm>
          <a:off x="5257800" y="3541412"/>
          <a:ext cx="1212850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9" name="Equation" r:id="rId12" imgW="685800" imgH="228600" progId="Equation.DSMT4">
                  <p:embed/>
                </p:oleObj>
              </mc:Choice>
              <mc:Fallback>
                <p:oleObj name="Equation" r:id="rId12" imgW="685800" imgH="228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541412"/>
                        <a:ext cx="1212850" cy="407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304800" y="4323095"/>
            <a:ext cx="7162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Where the </a:t>
            </a:r>
            <a:r>
              <a:rPr lang="en-US" dirty="0" err="1" smtClean="0">
                <a:latin typeface="Comic Sans MS" pitchFamily="66" charset="0"/>
              </a:rPr>
              <a:t>Brillouin</a:t>
            </a:r>
            <a:r>
              <a:rPr lang="en-US" dirty="0" smtClean="0">
                <a:latin typeface="Comic Sans MS" pitchFamily="66" charset="0"/>
              </a:rPr>
              <a:t>  function B</a:t>
            </a:r>
            <a:r>
              <a:rPr lang="en-US" baseline="-25000" dirty="0" smtClean="0">
                <a:latin typeface="Comic Sans MS" pitchFamily="66" charset="0"/>
              </a:rPr>
              <a:t>J</a:t>
            </a:r>
            <a:r>
              <a:rPr lang="en-US" dirty="0" smtClean="0">
                <a:latin typeface="Comic Sans MS" pitchFamily="66" charset="0"/>
              </a:rPr>
              <a:t> is therefore reads: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8885779"/>
              </p:ext>
            </p:extLst>
          </p:nvPr>
        </p:nvGraphicFramePr>
        <p:xfrm>
          <a:off x="1533525" y="5327650"/>
          <a:ext cx="5951538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0" name="Equation" r:id="rId14" imgW="3365280" imgH="393480" progId="Equation.DSMT4">
                  <p:embed/>
                </p:oleObj>
              </mc:Choice>
              <mc:Fallback>
                <p:oleObj name="Equation" r:id="rId14" imgW="3365280" imgH="393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3525" y="5327650"/>
                        <a:ext cx="5951538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6019800" y="5791201"/>
            <a:ext cx="1371600" cy="685800"/>
          </a:xfrm>
          <a:prstGeom prst="rect">
            <a:avLst/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228600" y="228600"/>
            <a:ext cx="434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Discussion of the </a:t>
            </a:r>
            <a:r>
              <a:rPr lang="en-US" b="1" dirty="0" err="1" smtClean="0">
                <a:solidFill>
                  <a:srgbClr val="0070C0"/>
                </a:solidFill>
                <a:latin typeface="Comic Sans MS" pitchFamily="66" charset="0"/>
              </a:rPr>
              <a:t>Brillouin</a:t>
            </a:r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 function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3240068"/>
              </p:ext>
            </p:extLst>
          </p:nvPr>
        </p:nvGraphicFramePr>
        <p:xfrm>
          <a:off x="439738" y="719138"/>
          <a:ext cx="5951537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21" name="Equation" r:id="rId4" imgW="3365280" imgH="393480" progId="Equation.DSMT4">
                  <p:embed/>
                </p:oleObj>
              </mc:Choice>
              <mc:Fallback>
                <p:oleObj name="Equation" r:id="rId4" imgW="3365280" imgH="393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738" y="719138"/>
                        <a:ext cx="5951537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5"/>
          <p:cNvSpPr/>
          <p:nvPr/>
        </p:nvSpPr>
        <p:spPr>
          <a:xfrm>
            <a:off x="336487" y="1653766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838200" y="1621500"/>
            <a:ext cx="91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J=1/2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3130395"/>
              </p:ext>
            </p:extLst>
          </p:nvPr>
        </p:nvGraphicFramePr>
        <p:xfrm>
          <a:off x="989013" y="2270125"/>
          <a:ext cx="372745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22" name="Equation" r:id="rId6" imgW="2108160" imgH="279360" progId="Equation.DSMT4">
                  <p:embed/>
                </p:oleObj>
              </mc:Choice>
              <mc:Fallback>
                <p:oleObj name="Equation" r:id="rId6" imgW="2108160" imgH="2793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270125"/>
                        <a:ext cx="3727450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2139877"/>
              </p:ext>
            </p:extLst>
          </p:nvPr>
        </p:nvGraphicFramePr>
        <p:xfrm>
          <a:off x="4800600" y="2133600"/>
          <a:ext cx="2716213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23" name="Equation" r:id="rId8" imgW="1536480" imgH="419040" progId="Equation.DSMT4">
                  <p:embed/>
                </p:oleObj>
              </mc:Choice>
              <mc:Fallback>
                <p:oleObj name="Equation" r:id="rId8" imgW="1536480" imgH="4190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133600"/>
                        <a:ext cx="2716213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1045675" y="3048000"/>
            <a:ext cx="91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</a:t>
            </a:r>
            <a:endParaRPr lang="en-US" dirty="0" smtClean="0">
              <a:latin typeface="Comic Sans MS" pitchFamily="66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5653742"/>
              </p:ext>
            </p:extLst>
          </p:nvPr>
        </p:nvGraphicFramePr>
        <p:xfrm>
          <a:off x="1752600" y="3008012"/>
          <a:ext cx="8969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24" name="Equation" r:id="rId10" imgW="507960" imgH="203040" progId="Equation.DSMT4">
                  <p:embed/>
                </p:oleObj>
              </mc:Choice>
              <mc:Fallback>
                <p:oleObj name="Equation" r:id="rId10" imgW="507960" imgH="20304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008012"/>
                        <a:ext cx="896937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AutoShape 7"/>
          <p:cNvSpPr>
            <a:spLocks noChangeArrowheads="1"/>
          </p:cNvSpPr>
          <p:nvPr/>
        </p:nvSpPr>
        <p:spPr bwMode="auto">
          <a:xfrm>
            <a:off x="2895600" y="3118366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3650860"/>
              </p:ext>
            </p:extLst>
          </p:nvPr>
        </p:nvGraphicFramePr>
        <p:xfrm>
          <a:off x="1019968" y="3657600"/>
          <a:ext cx="2760663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25" name="Equation" r:id="rId12" imgW="1562040" imgH="419040" progId="Equation.DSMT4">
                  <p:embed/>
                </p:oleObj>
              </mc:Choice>
              <mc:Fallback>
                <p:oleObj name="Equation" r:id="rId12" imgW="1562040" imgH="41904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968" y="3657600"/>
                        <a:ext cx="2760663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2038"/>
              </p:ext>
            </p:extLst>
          </p:nvPr>
        </p:nvGraphicFramePr>
        <p:xfrm>
          <a:off x="3886200" y="3550465"/>
          <a:ext cx="2693987" cy="99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26" name="Equation" r:id="rId14" imgW="1523880" imgH="558720" progId="Equation.DSMT4">
                  <p:embed/>
                </p:oleObj>
              </mc:Choice>
              <mc:Fallback>
                <p:oleObj name="Equation" r:id="rId14" imgW="1523880" imgH="5587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550465"/>
                        <a:ext cx="2693987" cy="99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85247"/>
              </p:ext>
            </p:extLst>
          </p:nvPr>
        </p:nvGraphicFramePr>
        <p:xfrm>
          <a:off x="1544637" y="4629150"/>
          <a:ext cx="2874963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27" name="Equation" r:id="rId16" imgW="1625400" imgH="495000" progId="Equation.DSMT4">
                  <p:embed/>
                </p:oleObj>
              </mc:Choice>
              <mc:Fallback>
                <p:oleObj name="Equation" r:id="rId16" imgW="1625400" imgH="4950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4637" y="4629150"/>
                        <a:ext cx="2874963" cy="881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9096243"/>
              </p:ext>
            </p:extLst>
          </p:nvPr>
        </p:nvGraphicFramePr>
        <p:xfrm>
          <a:off x="4495800" y="4602163"/>
          <a:ext cx="2178050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28" name="Equation" r:id="rId18" imgW="1231560" imgH="495000" progId="Equation.DSMT4">
                  <p:embed/>
                </p:oleObj>
              </mc:Choice>
              <mc:Fallback>
                <p:oleObj name="Equation" r:id="rId18" imgW="1231560" imgH="495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4602163"/>
                        <a:ext cx="2178050" cy="881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8313641"/>
              </p:ext>
            </p:extLst>
          </p:nvPr>
        </p:nvGraphicFramePr>
        <p:xfrm>
          <a:off x="6737350" y="4489279"/>
          <a:ext cx="2178050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29" name="Equation" r:id="rId20" imgW="1231560" imgH="558720" progId="Equation.DSMT4">
                  <p:embed/>
                </p:oleObj>
              </mc:Choice>
              <mc:Fallback>
                <p:oleObj name="Equation" r:id="rId20" imgW="1231560" imgH="55872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7350" y="4489279"/>
                        <a:ext cx="2178050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6988869"/>
              </p:ext>
            </p:extLst>
          </p:nvPr>
        </p:nvGraphicFramePr>
        <p:xfrm>
          <a:off x="1644650" y="5661025"/>
          <a:ext cx="5594350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30" name="Equation" r:id="rId22" imgW="3162240" imgH="533160" progId="Equation.DSMT4">
                  <p:embed/>
                </p:oleObj>
              </mc:Choice>
              <mc:Fallback>
                <p:oleObj name="Equation" r:id="rId22" imgW="3162240" imgH="5331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4650" y="5661025"/>
                        <a:ext cx="5594350" cy="947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1" grpId="0"/>
      <p:bldP spid="6" grpId="0" animBg="1"/>
      <p:bldP spid="33" grpId="0"/>
      <p:bldP spid="15" grpId="0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/>
          <p:cNvSpPr/>
          <p:nvPr/>
        </p:nvSpPr>
        <p:spPr>
          <a:xfrm>
            <a:off x="336487" y="212756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endParaRPr lang="en-US" dirty="0"/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838200" y="180490"/>
            <a:ext cx="91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X&lt;&lt;1</a:t>
            </a:r>
            <a:endParaRPr lang="en-US" dirty="0" smtClean="0">
              <a:latin typeface="Comic Sans MS" pitchFamily="66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9471421"/>
              </p:ext>
            </p:extLst>
          </p:nvPr>
        </p:nvGraphicFramePr>
        <p:xfrm>
          <a:off x="838200" y="1660525"/>
          <a:ext cx="5951537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41" name="Equation" r:id="rId4" imgW="3365280" imgH="393480" progId="Equation.DSMT4">
                  <p:embed/>
                </p:oleObj>
              </mc:Choice>
              <mc:Fallback>
                <p:oleObj name="Equation" r:id="rId4" imgW="336528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60525"/>
                        <a:ext cx="5951537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7010400" y="1935935"/>
            <a:ext cx="5334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6038340"/>
              </p:ext>
            </p:extLst>
          </p:nvPr>
        </p:nvGraphicFramePr>
        <p:xfrm>
          <a:off x="838200" y="549822"/>
          <a:ext cx="2919412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42" name="Equation" r:id="rId6" imgW="1650960" imgH="444240" progId="Equation.DSMT4">
                  <p:embed/>
                </p:oleObj>
              </mc:Choice>
              <mc:Fallback>
                <p:oleObj name="Equation" r:id="rId6" imgW="1650960" imgH="4442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49822"/>
                        <a:ext cx="2919412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1485900" y="152400"/>
            <a:ext cx="91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35" name="AutoShape 7"/>
          <p:cNvSpPr>
            <a:spLocks noChangeArrowheads="1"/>
          </p:cNvSpPr>
          <p:nvPr/>
        </p:nvSpPr>
        <p:spPr bwMode="auto">
          <a:xfrm>
            <a:off x="978529" y="1524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6970412" y="1962743"/>
            <a:ext cx="91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DA311"/>
                </a:solidFill>
                <a:latin typeface="Comic Sans MS" pitchFamily="66" charset="0"/>
              </a:rPr>
              <a:t>X&lt;&lt;1</a:t>
            </a:r>
            <a:endParaRPr lang="en-US" dirty="0" smtClean="0">
              <a:solidFill>
                <a:srgbClr val="0DA311"/>
              </a:solidFill>
              <a:latin typeface="Comic Sans MS" pitchFamily="66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1710607"/>
              </p:ext>
            </p:extLst>
          </p:nvPr>
        </p:nvGraphicFramePr>
        <p:xfrm>
          <a:off x="1846262" y="2514600"/>
          <a:ext cx="5164138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43" name="Equation" r:id="rId8" imgW="2920680" imgH="533160" progId="Equation.DSMT4">
                  <p:embed/>
                </p:oleObj>
              </mc:Choice>
              <mc:Fallback>
                <p:oleObj name="Equation" r:id="rId8" imgW="2920680" imgH="5331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6262" y="2514600"/>
                        <a:ext cx="5164138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5850540"/>
              </p:ext>
            </p:extLst>
          </p:nvPr>
        </p:nvGraphicFramePr>
        <p:xfrm>
          <a:off x="1743075" y="3505200"/>
          <a:ext cx="5953125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44" name="Equation" r:id="rId10" imgW="3365280" imgH="533160" progId="Equation.DSMT4">
                  <p:embed/>
                </p:oleObj>
              </mc:Choice>
              <mc:Fallback>
                <p:oleObj name="Equation" r:id="rId10" imgW="3365280" imgH="53316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3075" y="3505200"/>
                        <a:ext cx="5953125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5327690"/>
              </p:ext>
            </p:extLst>
          </p:nvPr>
        </p:nvGraphicFramePr>
        <p:xfrm>
          <a:off x="1901825" y="4440238"/>
          <a:ext cx="3436938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45" name="Equation" r:id="rId12" imgW="1942920" imgH="482400" progId="Equation.DSMT4">
                  <p:embed/>
                </p:oleObj>
              </mc:Choice>
              <mc:Fallback>
                <p:oleObj name="Equation" r:id="rId12" imgW="1942920" imgH="482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825" y="4440238"/>
                        <a:ext cx="3436938" cy="85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Oval 37"/>
          <p:cNvSpPr/>
          <p:nvPr/>
        </p:nvSpPr>
        <p:spPr>
          <a:xfrm>
            <a:off x="533400" y="5442466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1035113" y="5410200"/>
            <a:ext cx="91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X&gt;&gt;1</a:t>
            </a:r>
            <a:endParaRPr lang="en-US" dirty="0" smtClean="0">
              <a:latin typeface="Comic Sans MS" pitchFamily="66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4386188"/>
              </p:ext>
            </p:extLst>
          </p:nvPr>
        </p:nvGraphicFramePr>
        <p:xfrm>
          <a:off x="1752600" y="5222597"/>
          <a:ext cx="2424112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46" name="Equation" r:id="rId14" imgW="1371600" imgH="419040" progId="Equation.DSMT4">
                  <p:embed/>
                </p:oleObj>
              </mc:Choice>
              <mc:Fallback>
                <p:oleObj name="Equation" r:id="rId14" imgW="1371600" imgH="4190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222597"/>
                        <a:ext cx="2424112" cy="74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AutoShape 7"/>
          <p:cNvSpPr>
            <a:spLocks noChangeArrowheads="1"/>
          </p:cNvSpPr>
          <p:nvPr/>
        </p:nvSpPr>
        <p:spPr bwMode="auto">
          <a:xfrm>
            <a:off x="1041903" y="62484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1150846"/>
              </p:ext>
            </p:extLst>
          </p:nvPr>
        </p:nvGraphicFramePr>
        <p:xfrm>
          <a:off x="1487788" y="6003925"/>
          <a:ext cx="5951537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47" name="Equation" r:id="rId16" imgW="3365280" imgH="393480" progId="Equation.DSMT4">
                  <p:embed/>
                </p:oleObj>
              </mc:Choice>
              <mc:Fallback>
                <p:oleObj name="Equation" r:id="rId16" imgW="3365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7788" y="6003925"/>
                        <a:ext cx="5951537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" name="Straight Arrow Connector 42"/>
          <p:cNvCxnSpPr/>
          <p:nvPr/>
        </p:nvCxnSpPr>
        <p:spPr>
          <a:xfrm>
            <a:off x="7659988" y="6279335"/>
            <a:ext cx="5334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Box 9"/>
          <p:cNvSpPr txBox="1">
            <a:spLocks noChangeArrowheads="1"/>
          </p:cNvSpPr>
          <p:nvPr/>
        </p:nvSpPr>
        <p:spPr bwMode="auto">
          <a:xfrm>
            <a:off x="7620000" y="6306143"/>
            <a:ext cx="91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DA311"/>
                </a:solidFill>
                <a:latin typeface="Comic Sans MS" pitchFamily="66" charset="0"/>
              </a:rPr>
              <a:t>X&lt;&lt;1</a:t>
            </a:r>
            <a:endParaRPr lang="en-US" dirty="0" smtClean="0">
              <a:solidFill>
                <a:srgbClr val="0DA311"/>
              </a:solidFill>
              <a:latin typeface="Comic Sans MS" pitchFamily="66" charset="0"/>
            </a:endParaRP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6146350"/>
              </p:ext>
            </p:extLst>
          </p:nvPr>
        </p:nvGraphicFramePr>
        <p:xfrm>
          <a:off x="8502713" y="6139378"/>
          <a:ext cx="179388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48" name="Equation" r:id="rId17" imgW="101520" imgH="164880" progId="Equation.DSMT4">
                  <p:embed/>
                </p:oleObj>
              </mc:Choice>
              <mc:Fallback>
                <p:oleObj name="Equation" r:id="rId17" imgW="101520" imgH="16488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2713" y="6139378"/>
                        <a:ext cx="179388" cy="29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3886200" y="626205"/>
            <a:ext cx="50292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DA311"/>
                </a:solidFill>
                <a:latin typeface="Comic Sans MS" pitchFamily="66" charset="0"/>
              </a:rPr>
              <a:t>Note, this expansion is not completely trivial</a:t>
            </a:r>
            <a:r>
              <a:rPr lang="en-US" sz="1400" dirty="0" smtClean="0">
                <a:solidFill>
                  <a:srgbClr val="0DA311"/>
                </a:solidFill>
                <a:latin typeface="Comic Sans MS" pitchFamily="66" charset="0"/>
              </a:rPr>
              <a:t>. </a:t>
            </a:r>
          </a:p>
          <a:p>
            <a:r>
              <a:rPr lang="en-US" sz="1000" dirty="0" smtClean="0">
                <a:solidFill>
                  <a:srgbClr val="0DA311"/>
                </a:solidFill>
                <a:latin typeface="Comic Sans MS" pitchFamily="66" charset="0"/>
              </a:rPr>
              <a:t>Expand each exponential up to 3</a:t>
            </a:r>
            <a:r>
              <a:rPr lang="en-US" sz="1000" baseline="30000" dirty="0" smtClean="0">
                <a:solidFill>
                  <a:srgbClr val="0DA311"/>
                </a:solidFill>
                <a:latin typeface="Comic Sans MS" pitchFamily="66" charset="0"/>
              </a:rPr>
              <a:t>rd</a:t>
            </a:r>
            <a:r>
              <a:rPr lang="en-US" sz="1000" dirty="0" smtClean="0">
                <a:solidFill>
                  <a:srgbClr val="0DA311"/>
                </a:solidFill>
                <a:latin typeface="Comic Sans MS" pitchFamily="66" charset="0"/>
              </a:rPr>
              <a:t> order, factor out the essential singular term 1/y and expand the remaining factor in a Taylor series up to linear order.</a:t>
            </a:r>
            <a:endParaRPr lang="en-US" sz="1000" dirty="0" smtClean="0">
              <a:solidFill>
                <a:srgbClr val="0DA31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9" grpId="0"/>
      <p:bldP spid="34" grpId="0"/>
      <p:bldP spid="35" grpId="0" animBg="1"/>
      <p:bldP spid="36" grpId="0"/>
      <p:bldP spid="38" grpId="0" animBg="1"/>
      <p:bldP spid="39" grpId="0"/>
      <p:bldP spid="41" grpId="0" animBg="1"/>
      <p:bldP spid="44" grpId="0"/>
      <p:bldP spid="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76200" y="510363"/>
            <a:ext cx="8839200" cy="5661837"/>
            <a:chOff x="76200" y="909873"/>
            <a:chExt cx="8666904" cy="5398532"/>
          </a:xfrm>
        </p:grpSpPr>
        <p:sp>
          <p:nvSpPr>
            <p:cNvPr id="6" name="Rectangle 5"/>
            <p:cNvSpPr/>
            <p:nvPr/>
          </p:nvSpPr>
          <p:spPr>
            <a:xfrm>
              <a:off x="4447607" y="3244334"/>
              <a:ext cx="2487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urier"/>
                </a:rPr>
                <a:t> </a:t>
              </a:r>
              <a:endParaRPr lang="en-US" dirty="0"/>
            </a:p>
          </p:txBody>
        </p:sp>
        <p:pic>
          <p:nvPicPr>
            <p:cNvPr id="20536" name="Picture 5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8034" y="909873"/>
              <a:ext cx="7827931" cy="5029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2438400" y="2590800"/>
              <a:ext cx="10668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J=1/2</a:t>
              </a:r>
              <a:endParaRPr lang="en-US" sz="1600" dirty="0" smtClean="0">
                <a:latin typeface="Comic Sans MS" pitchFamily="66" charset="0"/>
              </a:endParaRPr>
            </a:p>
          </p:txBody>
        </p:sp>
        <p:sp>
          <p:nvSpPr>
            <p:cNvPr id="34" name="Text Box 9"/>
            <p:cNvSpPr txBox="1">
              <a:spLocks noChangeArrowheads="1"/>
            </p:cNvSpPr>
            <p:nvPr/>
          </p:nvSpPr>
          <p:spPr bwMode="auto">
            <a:xfrm>
              <a:off x="2093612" y="1801641"/>
              <a:ext cx="10668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J=3/2</a:t>
              </a:r>
              <a:endParaRPr lang="en-US" sz="1600" dirty="0" smtClean="0">
                <a:latin typeface="Comic Sans MS" pitchFamily="66" charset="0"/>
              </a:endParaRPr>
            </a:p>
          </p:txBody>
        </p:sp>
        <p:sp>
          <p:nvSpPr>
            <p:cNvPr id="35" name="Text Box 9"/>
            <p:cNvSpPr txBox="1">
              <a:spLocks noChangeArrowheads="1"/>
            </p:cNvSpPr>
            <p:nvPr/>
          </p:nvSpPr>
          <p:spPr bwMode="auto">
            <a:xfrm>
              <a:off x="1706569" y="1587099"/>
              <a:ext cx="10668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 smtClean="0">
                  <a:latin typeface="Comic Sans MS" pitchFamily="66" charset="0"/>
                </a:rPr>
                <a:t>J=7/2</a:t>
              </a:r>
              <a:endParaRPr lang="en-US" sz="1400" dirty="0" smtClean="0">
                <a:latin typeface="Comic Sans MS" pitchFamily="66" charset="0"/>
              </a:endParaRPr>
            </a:p>
          </p:txBody>
        </p:sp>
        <p:sp>
          <p:nvSpPr>
            <p:cNvPr id="36" name="Text Box 9"/>
            <p:cNvSpPr txBox="1">
              <a:spLocks noChangeArrowheads="1"/>
            </p:cNvSpPr>
            <p:nvPr/>
          </p:nvSpPr>
          <p:spPr bwMode="auto">
            <a:xfrm>
              <a:off x="1371600" y="1371600"/>
              <a:ext cx="10668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 smtClean="0">
                  <a:latin typeface="Comic Sans MS" pitchFamily="66" charset="0"/>
                </a:rPr>
                <a:t>J=10</a:t>
              </a:r>
              <a:endParaRPr lang="en-US" sz="1400" dirty="0" smtClean="0">
                <a:latin typeface="Comic Sans MS" pitchFamily="66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162800" y="5939073"/>
              <a:ext cx="1580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X=g </a:t>
              </a:r>
              <a:r>
                <a:rPr lang="en-US" dirty="0" smtClean="0">
                  <a:sym typeface="Symbol"/>
                </a:rPr>
                <a:t></a:t>
              </a:r>
              <a:r>
                <a:rPr lang="en-US" baseline="-25000" dirty="0" smtClean="0">
                  <a:sym typeface="Symbol"/>
                </a:rPr>
                <a:t>B</a:t>
              </a:r>
              <a:r>
                <a:rPr lang="en-US" dirty="0" smtClean="0">
                  <a:sym typeface="Symbol"/>
                </a:rPr>
                <a:t></a:t>
              </a:r>
              <a:r>
                <a:rPr lang="en-US" baseline="-25000" dirty="0" smtClean="0">
                  <a:sym typeface="Symbol"/>
                </a:rPr>
                <a:t>0</a:t>
              </a:r>
              <a:r>
                <a:rPr lang="en-US" dirty="0" smtClean="0">
                  <a:sym typeface="Symbol"/>
                </a:rPr>
                <a:t>H/</a:t>
              </a:r>
              <a:r>
                <a:rPr lang="en-US" dirty="0" err="1" smtClean="0">
                  <a:sym typeface="Symbol"/>
                </a:rPr>
                <a:t>k</a:t>
              </a:r>
              <a:r>
                <a:rPr lang="en-US" baseline="-25000" dirty="0" err="1" smtClean="0">
                  <a:sym typeface="Symbol"/>
                </a:rPr>
                <a:t>B</a:t>
              </a:r>
              <a:r>
                <a:rPr lang="en-US" dirty="0" err="1" smtClean="0">
                  <a:sym typeface="Symbol"/>
                </a:rPr>
                <a:t>T</a:t>
              </a:r>
              <a:endParaRPr lang="en-US" baseline="-25000" dirty="0"/>
            </a:p>
          </p:txBody>
        </p:sp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78083396"/>
                </p:ext>
              </p:extLst>
            </p:nvPr>
          </p:nvGraphicFramePr>
          <p:xfrm>
            <a:off x="76200" y="1119088"/>
            <a:ext cx="717550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94" name="Equation" r:id="rId5" imgW="406080" imgH="228600" progId="Equation.DSMT4">
                    <p:embed/>
                  </p:oleObj>
                </mc:Choice>
                <mc:Fallback>
                  <p:oleObj name="Equation" r:id="rId5" imgW="406080" imgH="22860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200" y="1119088"/>
                          <a:ext cx="717550" cy="406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4" name="Oval 43"/>
          <p:cNvSpPr/>
          <p:nvPr/>
        </p:nvSpPr>
        <p:spPr>
          <a:xfrm>
            <a:off x="2659063" y="2909888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en-US" dirty="0"/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3160776" y="2877622"/>
            <a:ext cx="91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J</a:t>
            </a:r>
            <a:r>
              <a:rPr lang="en-US" dirty="0" smtClean="0">
                <a:latin typeface="Comic Sans MS" pitchFamily="66" charset="0"/>
                <a:sym typeface="Symbol"/>
              </a:rPr>
              <a:t>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46" name="AutoShape 7"/>
          <p:cNvSpPr>
            <a:spLocks noChangeArrowheads="1"/>
          </p:cNvSpPr>
          <p:nvPr/>
        </p:nvSpPr>
        <p:spPr bwMode="auto">
          <a:xfrm>
            <a:off x="7151280" y="2958684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2281206"/>
              </p:ext>
            </p:extLst>
          </p:nvPr>
        </p:nvGraphicFramePr>
        <p:xfrm>
          <a:off x="1941356" y="3429000"/>
          <a:ext cx="5951537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5" name="Equation" r:id="rId7" imgW="3365280" imgH="393480" progId="Equation.DSMT4">
                  <p:embed/>
                </p:oleObj>
              </mc:Choice>
              <mc:Fallback>
                <p:oleObj name="Equation" r:id="rId7" imgW="3365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1356" y="3429000"/>
                        <a:ext cx="5951537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3313469"/>
              </p:ext>
            </p:extLst>
          </p:nvPr>
        </p:nvGraphicFramePr>
        <p:xfrm>
          <a:off x="4219275" y="2667000"/>
          <a:ext cx="247015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6" name="Equation" r:id="rId9" imgW="1396800" imgH="444240" progId="Equation.DSMT4">
                  <p:embed/>
                </p:oleObj>
              </mc:Choice>
              <mc:Fallback>
                <p:oleObj name="Equation" r:id="rId9" imgW="139680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9275" y="2667000"/>
                        <a:ext cx="2470150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5944224"/>
              </p:ext>
            </p:extLst>
          </p:nvPr>
        </p:nvGraphicFramePr>
        <p:xfrm>
          <a:off x="1953427" y="4103132"/>
          <a:ext cx="2852738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7" name="Equation" r:id="rId11" imgW="1612800" imgH="393480" progId="Equation.DSMT4">
                  <p:embed/>
                </p:oleObj>
              </mc:Choice>
              <mc:Fallback>
                <p:oleObj name="Equation" r:id="rId11" imgW="1612800" imgH="39348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3427" y="4103132"/>
                        <a:ext cx="2852738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0" name="Straight Arrow Connector 49"/>
          <p:cNvCxnSpPr/>
          <p:nvPr/>
        </p:nvCxnSpPr>
        <p:spPr>
          <a:xfrm>
            <a:off x="7966676" y="3706992"/>
            <a:ext cx="5334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7926688" y="3733800"/>
            <a:ext cx="91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DA311"/>
                </a:solidFill>
                <a:latin typeface="Comic Sans MS" pitchFamily="66" charset="0"/>
              </a:rPr>
              <a:t>J</a:t>
            </a:r>
            <a:r>
              <a:rPr lang="en-US" dirty="0" smtClean="0">
                <a:solidFill>
                  <a:srgbClr val="0DA311"/>
                </a:solidFill>
                <a:latin typeface="Comic Sans MS" pitchFamily="66" charset="0"/>
                <a:sym typeface="Symbol"/>
              </a:rPr>
              <a:t></a:t>
            </a:r>
            <a:endParaRPr lang="en-US" dirty="0" smtClean="0">
              <a:solidFill>
                <a:srgbClr val="0DA311"/>
              </a:solidFill>
              <a:latin typeface="Comic Sans MS" pitchFamily="66" charset="0"/>
            </a:endParaRPr>
          </a:p>
        </p:txBody>
      </p:sp>
      <p:sp>
        <p:nvSpPr>
          <p:cNvPr id="37" name="Right Brace 36"/>
          <p:cNvSpPr/>
          <p:nvPr/>
        </p:nvSpPr>
        <p:spPr>
          <a:xfrm rot="5400000">
            <a:off x="3822109" y="3986867"/>
            <a:ext cx="304800" cy="162746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3160776" y="4888468"/>
            <a:ext cx="1758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egligible except</a:t>
            </a:r>
          </a:p>
          <a:p>
            <a:r>
              <a:rPr lang="en-US" dirty="0" smtClean="0"/>
              <a:t> for x</a:t>
            </a:r>
            <a:r>
              <a:rPr lang="en-US" dirty="0" smtClean="0">
                <a:sym typeface="Symbol"/>
              </a:rPr>
              <a:t>0</a:t>
            </a:r>
            <a:endParaRPr lang="en-US" dirty="0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5297788" y="4404460"/>
            <a:ext cx="5334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 Box 9"/>
          <p:cNvSpPr txBox="1">
            <a:spLocks noChangeArrowheads="1"/>
          </p:cNvSpPr>
          <p:nvPr/>
        </p:nvSpPr>
        <p:spPr bwMode="auto">
          <a:xfrm>
            <a:off x="5257800" y="4431268"/>
            <a:ext cx="91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DA311"/>
                </a:solidFill>
                <a:latin typeface="Comic Sans MS" pitchFamily="66" charset="0"/>
              </a:rPr>
              <a:t>J</a:t>
            </a:r>
            <a:r>
              <a:rPr lang="en-US" dirty="0" smtClean="0">
                <a:solidFill>
                  <a:srgbClr val="0DA311"/>
                </a:solidFill>
                <a:latin typeface="Comic Sans MS" pitchFamily="66" charset="0"/>
                <a:sym typeface="Symbol"/>
              </a:rPr>
              <a:t></a:t>
            </a:r>
            <a:endParaRPr lang="en-US" dirty="0" smtClean="0">
              <a:solidFill>
                <a:srgbClr val="0DA311"/>
              </a:solidFill>
              <a:latin typeface="Comic Sans MS" pitchFamily="66" charset="0"/>
            </a:endParaRPr>
          </a:p>
        </p:txBody>
      </p:sp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7497236"/>
              </p:ext>
            </p:extLst>
          </p:nvPr>
        </p:nvGraphicFramePr>
        <p:xfrm>
          <a:off x="6072789" y="4053622"/>
          <a:ext cx="2427287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8" name="Equation" r:id="rId13" imgW="1371600" imgH="393480" progId="Equation.DSMT4">
                  <p:embed/>
                </p:oleObj>
              </mc:Choice>
              <mc:Fallback>
                <p:oleObj name="Equation" r:id="rId13" imgW="1371600" imgH="39348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2789" y="4053622"/>
                        <a:ext cx="2427287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TextBox 56"/>
          <p:cNvSpPr txBox="1"/>
          <p:nvPr/>
        </p:nvSpPr>
        <p:spPr>
          <a:xfrm>
            <a:off x="6132478" y="4703802"/>
            <a:ext cx="1853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Langevin</a:t>
            </a:r>
            <a:r>
              <a:rPr lang="en-US" dirty="0" smtClean="0"/>
              <a:t> function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/>
      <p:bldP spid="46" grpId="0" animBg="1"/>
      <p:bldP spid="51" grpId="0"/>
      <p:bldP spid="37" grpId="0" animBg="1"/>
      <p:bldP spid="43" grpId="0"/>
      <p:bldP spid="55" grpId="0"/>
      <p:bldP spid="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2639841" y="4762500"/>
            <a:ext cx="2648894" cy="1333500"/>
          </a:xfrm>
          <a:prstGeom prst="rect">
            <a:avLst/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228600" y="228600"/>
            <a:ext cx="838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Average magnetic moment &lt;m&gt; per particle</a:t>
            </a:r>
            <a:endParaRPr lang="en-US" b="1" dirty="0" smtClean="0">
              <a:solidFill>
                <a:srgbClr val="0070C0"/>
              </a:solidFill>
              <a:latin typeface="Comic Sans MS" pitchFamily="66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4638190"/>
              </p:ext>
            </p:extLst>
          </p:nvPr>
        </p:nvGraphicFramePr>
        <p:xfrm>
          <a:off x="850900" y="914400"/>
          <a:ext cx="3506788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80" name="Equation" r:id="rId4" imgW="2209680" imgH="444240" progId="Equation.DSMT4">
                  <p:embed/>
                </p:oleObj>
              </mc:Choice>
              <mc:Fallback>
                <p:oleObj name="Equation" r:id="rId4" imgW="2209680" imgH="4442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900" y="914400"/>
                        <a:ext cx="3506788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4419600" y="1066800"/>
            <a:ext cx="76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a</a:t>
            </a:r>
            <a:r>
              <a:rPr lang="en-US" dirty="0" smtClean="0">
                <a:latin typeface="Comic Sans MS" pitchFamily="66" charset="0"/>
              </a:rPr>
              <a:t>nd </a:t>
            </a:r>
            <a:endParaRPr lang="en-US" dirty="0" smtClean="0">
              <a:latin typeface="Comic Sans MS" pitchFamily="66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7172842"/>
              </p:ext>
            </p:extLst>
          </p:nvPr>
        </p:nvGraphicFramePr>
        <p:xfrm>
          <a:off x="5272087" y="1030288"/>
          <a:ext cx="145097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81" name="Equation" r:id="rId6" imgW="914400" imgH="253800" progId="Equation.DSMT4">
                  <p:embed/>
                </p:oleObj>
              </mc:Choice>
              <mc:Fallback>
                <p:oleObj name="Equation" r:id="rId6" imgW="914400" imgH="253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2087" y="1030288"/>
                        <a:ext cx="1450975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381000" y="2133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897737"/>
              </p:ext>
            </p:extLst>
          </p:nvPr>
        </p:nvGraphicFramePr>
        <p:xfrm>
          <a:off x="793750" y="1905000"/>
          <a:ext cx="37893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82" name="Equation" r:id="rId8" imgW="2387520" imgH="431640" progId="Equation.DSMT4">
                  <p:embed/>
                </p:oleObj>
              </mc:Choice>
              <mc:Fallback>
                <p:oleObj name="Equation" r:id="rId8" imgW="238752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750" y="1905000"/>
                        <a:ext cx="378936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3884875"/>
              </p:ext>
            </p:extLst>
          </p:nvPr>
        </p:nvGraphicFramePr>
        <p:xfrm>
          <a:off x="4799013" y="1817688"/>
          <a:ext cx="3278187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83" name="Equation" r:id="rId10" imgW="1854000" imgH="482400" progId="Equation.DSMT4">
                  <p:embed/>
                </p:oleObj>
              </mc:Choice>
              <mc:Fallback>
                <p:oleObj name="Equation" r:id="rId10" imgW="1854000" imgH="4824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9013" y="1817688"/>
                        <a:ext cx="3278187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18928" y="3048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2625879"/>
              </p:ext>
            </p:extLst>
          </p:nvPr>
        </p:nvGraphicFramePr>
        <p:xfrm>
          <a:off x="914400" y="2779713"/>
          <a:ext cx="2579687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84" name="Equation" r:id="rId12" imgW="1625400" imgH="482400" progId="Equation.DSMT4">
                  <p:embed/>
                </p:oleObj>
              </mc:Choice>
              <mc:Fallback>
                <p:oleObj name="Equation" r:id="rId12" imgW="16254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779713"/>
                        <a:ext cx="2579687" cy="76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639494" y="2962532"/>
            <a:ext cx="3352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In the limit of H</a:t>
            </a:r>
            <a:r>
              <a:rPr lang="en-US" dirty="0" smtClean="0">
                <a:latin typeface="Comic Sans MS" pitchFamily="66" charset="0"/>
                <a:sym typeface="Symbol"/>
              </a:rPr>
              <a:t>0 we recall</a:t>
            </a:r>
            <a:endParaRPr lang="en-US" baseline="-25000" dirty="0">
              <a:latin typeface="Comic Sans MS" pitchFamily="66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7371561"/>
              </p:ext>
            </p:extLst>
          </p:nvPr>
        </p:nvGraphicFramePr>
        <p:xfrm>
          <a:off x="6992294" y="2774135"/>
          <a:ext cx="2043113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85" name="Equation" r:id="rId14" imgW="1155600" imgH="419040" progId="Equation.DSMT4">
                  <p:embed/>
                </p:oleObj>
              </mc:Choice>
              <mc:Fallback>
                <p:oleObj name="Equation" r:id="rId14" imgW="1155600" imgH="41904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2294" y="2774135"/>
                        <a:ext cx="2043113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430041" y="422721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6968161"/>
              </p:ext>
            </p:extLst>
          </p:nvPr>
        </p:nvGraphicFramePr>
        <p:xfrm>
          <a:off x="955718" y="3970338"/>
          <a:ext cx="2679700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86" name="Equation" r:id="rId16" imgW="1688760" imgH="457200" progId="Equation.DSMT4">
                  <p:embed/>
                </p:oleObj>
              </mc:Choice>
              <mc:Fallback>
                <p:oleObj name="Equation" r:id="rId16" imgW="1688760" imgH="4572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718" y="3970338"/>
                        <a:ext cx="2679700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439094" y="51054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0138678"/>
              </p:ext>
            </p:extLst>
          </p:nvPr>
        </p:nvGraphicFramePr>
        <p:xfrm>
          <a:off x="874713" y="4797425"/>
          <a:ext cx="4392612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87" name="Equation" r:id="rId18" imgW="2768400" imgH="457200" progId="Equation.DSMT4">
                  <p:embed/>
                </p:oleObj>
              </mc:Choice>
              <mc:Fallback>
                <p:oleObj name="Equation" r:id="rId18" imgW="2768400" imgH="4572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713" y="4797425"/>
                        <a:ext cx="4392612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185957" y="5556779"/>
            <a:ext cx="1540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Curie law</a:t>
            </a:r>
            <a:endParaRPr lang="en-US" sz="2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7048143"/>
              </p:ext>
            </p:extLst>
          </p:nvPr>
        </p:nvGraphicFramePr>
        <p:xfrm>
          <a:off x="5207524" y="3337482"/>
          <a:ext cx="3860276" cy="3538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88" name="Graph" r:id="rId20" imgW="3428640" imgH="3143520" progId="Origin50.Graph">
                  <p:embed/>
                </p:oleObj>
              </mc:Choice>
              <mc:Fallback>
                <p:oleObj name="Graph" r:id="rId20" imgW="3428640" imgH="314352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5207524" y="3337482"/>
                        <a:ext cx="3860276" cy="35385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006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"/>
                            </p:stCondLst>
                            <p:childTnLst>
                              <p:par>
                                <p:cTn id="7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000"/>
                            </p:stCondLst>
                            <p:childTnLst>
                              <p:par>
                                <p:cTn id="8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" grpId="0"/>
      <p:bldP spid="4" grpId="0"/>
      <p:bldP spid="6" grpId="0" animBg="1"/>
      <p:bldP spid="9" grpId="0" animBg="1"/>
      <p:bldP spid="11" grpId="0"/>
      <p:bldP spid="13" grpId="0" animBg="1"/>
      <p:bldP spid="15" grpId="0" animBg="1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21046</TotalTime>
  <Words>421</Words>
  <Application>Microsoft Office PowerPoint</Application>
  <PresentationFormat>On-screen Show (4:3)</PresentationFormat>
  <Paragraphs>97</Paragraphs>
  <Slides>10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Office Theme</vt:lpstr>
      <vt:lpstr>Equation</vt:lpstr>
      <vt:lpstr>MathType 6.0 Equation</vt:lpstr>
      <vt:lpstr>Origin Graph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Binek</dc:creator>
  <cp:lastModifiedBy>Christian Binek</cp:lastModifiedBy>
  <cp:revision>464</cp:revision>
  <dcterms:created xsi:type="dcterms:W3CDTF">2010-08-30T23:12:30Z</dcterms:created>
  <dcterms:modified xsi:type="dcterms:W3CDTF">2011-11-29T17:50:08Z</dcterms:modified>
</cp:coreProperties>
</file>