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46" autoAdjust="0"/>
  </p:normalViewPr>
  <p:slideViewPr>
    <p:cSldViewPr>
      <p:cViewPr varScale="1">
        <p:scale>
          <a:sx n="110" d="100"/>
          <a:sy n="110" d="100"/>
        </p:scale>
        <p:origin x="-105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76.wmf"/><Relationship Id="rId3" Type="http://schemas.openxmlformats.org/officeDocument/2006/relationships/image" Target="../media/image38.wmf"/><Relationship Id="rId7" Type="http://schemas.openxmlformats.org/officeDocument/2006/relationships/image" Target="../media/image75.wmf"/><Relationship Id="rId2" Type="http://schemas.openxmlformats.org/officeDocument/2006/relationships/image" Target="../media/image37.wmf"/><Relationship Id="rId1" Type="http://schemas.openxmlformats.org/officeDocument/2006/relationships/image" Target="../media/image68.wmf"/><Relationship Id="rId6" Type="http://schemas.openxmlformats.org/officeDocument/2006/relationships/image" Target="../media/image74.wmf"/><Relationship Id="rId5" Type="http://schemas.openxmlformats.org/officeDocument/2006/relationships/image" Target="../media/image73.wmf"/><Relationship Id="rId10" Type="http://schemas.openxmlformats.org/officeDocument/2006/relationships/image" Target="../media/image78.wmf"/><Relationship Id="rId4" Type="http://schemas.openxmlformats.org/officeDocument/2006/relationships/image" Target="../media/image72.wmf"/><Relationship Id="rId9" Type="http://schemas.openxmlformats.org/officeDocument/2006/relationships/image" Target="../media/image77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12" Type="http://schemas.openxmlformats.org/officeDocument/2006/relationships/image" Target="../media/image25.wmf"/><Relationship Id="rId2" Type="http://schemas.openxmlformats.org/officeDocument/2006/relationships/image" Target="../media/image15.wmf"/><Relationship Id="rId1" Type="http://schemas.openxmlformats.org/officeDocument/2006/relationships/image" Target="../media/image11.wmf"/><Relationship Id="rId6" Type="http://schemas.openxmlformats.org/officeDocument/2006/relationships/image" Target="../media/image19.wmf"/><Relationship Id="rId11" Type="http://schemas.openxmlformats.org/officeDocument/2006/relationships/image" Target="../media/image24.wmf"/><Relationship Id="rId5" Type="http://schemas.openxmlformats.org/officeDocument/2006/relationships/image" Target="../media/image18.wmf"/><Relationship Id="rId10" Type="http://schemas.openxmlformats.org/officeDocument/2006/relationships/image" Target="../media/image23.wmf"/><Relationship Id="rId4" Type="http://schemas.openxmlformats.org/officeDocument/2006/relationships/image" Target="../media/image17.wmf"/><Relationship Id="rId9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image" Target="../media/image28.wmf"/><Relationship Id="rId7" Type="http://schemas.openxmlformats.org/officeDocument/2006/relationships/image" Target="../media/image32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Relationship Id="rId9" Type="http://schemas.openxmlformats.org/officeDocument/2006/relationships/image" Target="../media/image34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image" Target="../media/image37.wmf"/><Relationship Id="rId7" Type="http://schemas.openxmlformats.org/officeDocument/2006/relationships/image" Target="../media/image41.wmf"/><Relationship Id="rId12" Type="http://schemas.openxmlformats.org/officeDocument/2006/relationships/image" Target="../media/image46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40.wmf"/><Relationship Id="rId11" Type="http://schemas.openxmlformats.org/officeDocument/2006/relationships/image" Target="../media/image45.wmf"/><Relationship Id="rId5" Type="http://schemas.openxmlformats.org/officeDocument/2006/relationships/image" Target="../media/image39.wmf"/><Relationship Id="rId10" Type="http://schemas.openxmlformats.org/officeDocument/2006/relationships/image" Target="../media/image44.wmf"/><Relationship Id="rId4" Type="http://schemas.openxmlformats.org/officeDocument/2006/relationships/image" Target="../media/image38.wmf"/><Relationship Id="rId9" Type="http://schemas.openxmlformats.org/officeDocument/2006/relationships/image" Target="../media/image4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7" Type="http://schemas.openxmlformats.org/officeDocument/2006/relationships/image" Target="../media/image52.wmf"/><Relationship Id="rId2" Type="http://schemas.openxmlformats.org/officeDocument/2006/relationships/image" Target="../media/image41.wmf"/><Relationship Id="rId1" Type="http://schemas.openxmlformats.org/officeDocument/2006/relationships/image" Target="../media/image47.wmf"/><Relationship Id="rId6" Type="http://schemas.openxmlformats.org/officeDocument/2006/relationships/image" Target="../media/image51.wmf"/><Relationship Id="rId5" Type="http://schemas.openxmlformats.org/officeDocument/2006/relationships/image" Target="../media/image50.wmf"/><Relationship Id="rId4" Type="http://schemas.openxmlformats.org/officeDocument/2006/relationships/image" Target="../media/image49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3" Type="http://schemas.openxmlformats.org/officeDocument/2006/relationships/image" Target="../media/image58.wmf"/><Relationship Id="rId7" Type="http://schemas.openxmlformats.org/officeDocument/2006/relationships/image" Target="../media/image62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6" Type="http://schemas.openxmlformats.org/officeDocument/2006/relationships/image" Target="../media/image61.wmf"/><Relationship Id="rId5" Type="http://schemas.openxmlformats.org/officeDocument/2006/relationships/image" Target="../media/image60.wmf"/><Relationship Id="rId4" Type="http://schemas.openxmlformats.org/officeDocument/2006/relationships/image" Target="../media/image5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4" Type="http://schemas.openxmlformats.org/officeDocument/2006/relationships/image" Target="../media/image6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78D2E4-6729-4C31-969A-30DA402E2B8A}" type="datetimeFigureOut">
              <a:rPr lang="en-US" smtClean="0"/>
              <a:pPr/>
              <a:t>11/1/2010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80AAA2-84F9-4CC4-9C51-E6697EB33F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11/1/2010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11/1/2010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11/1/2010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11/1/2010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11/1/2010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11/1/2010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11/1/2010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11/1/2010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11/1/2010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11/1/2010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11/1/2010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9CD1B-7DD7-4C39-9435-B90CFAE36F39}" type="datetimeFigureOut">
              <a:rPr lang="en-US" smtClean="0"/>
              <a:pPr/>
              <a:t>11/1/2010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gi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hyperlink" Target="http://hyperphysics.phy-astr.gsu.edu/hbase/hframe.html" TargetMode="External"/><Relationship Id="rId10" Type="http://schemas.openxmlformats.org/officeDocument/2006/relationships/oleObject" Target="../embeddings/oleObject3.bin"/><Relationship Id="rId4" Type="http://schemas.openxmlformats.org/officeDocument/2006/relationships/image" Target="../media/image4.png"/><Relationship Id="rId9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2.bin"/><Relationship Id="rId13" Type="http://schemas.openxmlformats.org/officeDocument/2006/relationships/oleObject" Target="../embeddings/oleObject77.bin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71.bin"/><Relationship Id="rId12" Type="http://schemas.openxmlformats.org/officeDocument/2006/relationships/oleObject" Target="../embeddings/oleObject7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70.bin"/><Relationship Id="rId11" Type="http://schemas.openxmlformats.org/officeDocument/2006/relationships/oleObject" Target="../embeddings/oleObject75.bin"/><Relationship Id="rId5" Type="http://schemas.openxmlformats.org/officeDocument/2006/relationships/oleObject" Target="../embeddings/oleObject69.bin"/><Relationship Id="rId10" Type="http://schemas.openxmlformats.org/officeDocument/2006/relationships/oleObject" Target="../embeddings/oleObject74.bin"/><Relationship Id="rId4" Type="http://schemas.openxmlformats.org/officeDocument/2006/relationships/oleObject" Target="../embeddings/oleObject68.bin"/><Relationship Id="rId9" Type="http://schemas.openxmlformats.org/officeDocument/2006/relationships/oleObject" Target="../embeddings/oleObject73.bin"/><Relationship Id="rId14" Type="http://schemas.openxmlformats.org/officeDocument/2006/relationships/oleObject" Target="../embeddings/oleObject78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6.bin"/><Relationship Id="rId12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11" Type="http://schemas.openxmlformats.org/officeDocument/2006/relationships/oleObject" Target="../embeddings/oleObject10.bin"/><Relationship Id="rId5" Type="http://schemas.openxmlformats.org/officeDocument/2006/relationships/image" Target="../media/image6.png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8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oleObject" Target="../embeddings/oleObject21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15.bin"/><Relationship Id="rId12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4.bin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3.bin"/><Relationship Id="rId15" Type="http://schemas.openxmlformats.org/officeDocument/2006/relationships/oleObject" Target="../embeddings/oleObject23.bin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2.bin"/><Relationship Id="rId9" Type="http://schemas.openxmlformats.org/officeDocument/2006/relationships/oleObject" Target="../embeddings/oleObject17.bin"/><Relationship Id="rId14" Type="http://schemas.openxmlformats.org/officeDocument/2006/relationships/oleObject" Target="../embeddings/oleObject22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27.bin"/><Relationship Id="rId12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6.bin"/><Relationship Id="rId11" Type="http://schemas.openxmlformats.org/officeDocument/2006/relationships/oleObject" Target="../embeddings/oleObject31.bin"/><Relationship Id="rId5" Type="http://schemas.openxmlformats.org/officeDocument/2006/relationships/oleObject" Target="../embeddings/oleObject25.bin"/><Relationship Id="rId10" Type="http://schemas.openxmlformats.org/officeDocument/2006/relationships/oleObject" Target="../embeddings/oleObject30.bin"/><Relationship Id="rId4" Type="http://schemas.openxmlformats.org/officeDocument/2006/relationships/oleObject" Target="../embeddings/oleObject24.bin"/><Relationship Id="rId9" Type="http://schemas.openxmlformats.org/officeDocument/2006/relationships/oleObject" Target="../embeddings/oleObject29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13" Type="http://schemas.openxmlformats.org/officeDocument/2006/relationships/oleObject" Target="../embeddings/oleObject42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36.bin"/><Relationship Id="rId12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5.bin"/><Relationship Id="rId11" Type="http://schemas.openxmlformats.org/officeDocument/2006/relationships/oleObject" Target="../embeddings/oleObject40.bin"/><Relationship Id="rId5" Type="http://schemas.openxmlformats.org/officeDocument/2006/relationships/oleObject" Target="../embeddings/oleObject34.bin"/><Relationship Id="rId15" Type="http://schemas.openxmlformats.org/officeDocument/2006/relationships/oleObject" Target="../embeddings/oleObject44.bin"/><Relationship Id="rId10" Type="http://schemas.openxmlformats.org/officeDocument/2006/relationships/oleObject" Target="../embeddings/oleObject39.bin"/><Relationship Id="rId4" Type="http://schemas.openxmlformats.org/officeDocument/2006/relationships/oleObject" Target="../embeddings/oleObject33.bin"/><Relationship Id="rId9" Type="http://schemas.openxmlformats.org/officeDocument/2006/relationships/oleObject" Target="../embeddings/oleObject38.bin"/><Relationship Id="rId14" Type="http://schemas.openxmlformats.org/officeDocument/2006/relationships/oleObject" Target="../embeddings/oleObject43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9.bin"/><Relationship Id="rId13" Type="http://schemas.openxmlformats.org/officeDocument/2006/relationships/image" Target="../media/image55.jpeg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48.bin"/><Relationship Id="rId12" Type="http://schemas.openxmlformats.org/officeDocument/2006/relationships/oleObject" Target="../embeddings/oleObject5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7.bin"/><Relationship Id="rId11" Type="http://schemas.openxmlformats.org/officeDocument/2006/relationships/image" Target="../media/image54.png"/><Relationship Id="rId5" Type="http://schemas.openxmlformats.org/officeDocument/2006/relationships/oleObject" Target="../embeddings/oleObject46.bin"/><Relationship Id="rId10" Type="http://schemas.openxmlformats.org/officeDocument/2006/relationships/hyperlink" Target="http://upload.wikimedia.org/wikipedia/commons/3/32/Max_Planck.png" TargetMode="External"/><Relationship Id="rId4" Type="http://schemas.openxmlformats.org/officeDocument/2006/relationships/oleObject" Target="../embeddings/oleObject45.bin"/><Relationship Id="rId9" Type="http://schemas.openxmlformats.org/officeDocument/2006/relationships/image" Target="../media/image53.jpeg"/><Relationship Id="rId14" Type="http://schemas.openxmlformats.org/officeDocument/2006/relationships/oleObject" Target="../embeddings/oleObject5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5.bin"/><Relationship Id="rId13" Type="http://schemas.openxmlformats.org/officeDocument/2006/relationships/oleObject" Target="../embeddings/oleObject60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54.bin"/><Relationship Id="rId12" Type="http://schemas.openxmlformats.org/officeDocument/2006/relationships/oleObject" Target="../embeddings/oleObject5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53.bin"/><Relationship Id="rId11" Type="http://schemas.openxmlformats.org/officeDocument/2006/relationships/oleObject" Target="../embeddings/oleObject58.bin"/><Relationship Id="rId5" Type="http://schemas.openxmlformats.org/officeDocument/2006/relationships/oleObject" Target="../embeddings/oleObject52.bin"/><Relationship Id="rId10" Type="http://schemas.openxmlformats.org/officeDocument/2006/relationships/oleObject" Target="../embeddings/oleObject57.bin"/><Relationship Id="rId4" Type="http://schemas.openxmlformats.org/officeDocument/2006/relationships/image" Target="../media/image6.png"/><Relationship Id="rId9" Type="http://schemas.openxmlformats.org/officeDocument/2006/relationships/oleObject" Target="../embeddings/oleObject5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6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63.bin"/><Relationship Id="rId5" Type="http://schemas.openxmlformats.org/officeDocument/2006/relationships/oleObject" Target="../embeddings/oleObject62.bin"/><Relationship Id="rId4" Type="http://schemas.openxmlformats.org/officeDocument/2006/relationships/oleObject" Target="../embeddings/oleObject6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6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66.bin"/><Relationship Id="rId5" Type="http://schemas.openxmlformats.org/officeDocument/2006/relationships/image" Target="../media/image71.png"/><Relationship Id="rId4" Type="http://schemas.openxmlformats.org/officeDocument/2006/relationships/oleObject" Target="../embeddings/oleObject6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1000125"/>
          </a:xfrm>
          <a:prstGeom prst="rect">
            <a:avLst/>
          </a:prstGeom>
          <a:gradFill rotWithShape="0">
            <a:gsLst>
              <a:gs pos="0">
                <a:srgbClr val="182F76"/>
              </a:gs>
              <a:gs pos="50000">
                <a:srgbClr val="3366FF"/>
              </a:gs>
              <a:gs pos="100000">
                <a:srgbClr val="182F7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>    </a:t>
            </a:r>
            <a:b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</a:br>
            <a: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> </a:t>
            </a:r>
            <a:endParaRPr lang="en-US" sz="800" b="1" kern="0" baseline="0" dirty="0" smtClean="0">
              <a:solidFill>
                <a:schemeClr val="bg1"/>
              </a:solidFill>
              <a:latin typeface="Comic Sans MS" pitchFamily="66" charset="0"/>
              <a:ea typeface="+mj-ea"/>
              <a:cs typeface="+mj-cs"/>
            </a:endParaRPr>
          </a:p>
          <a:p>
            <a:pPr algn="ctr">
              <a:defRPr/>
            </a:pPr>
            <a:endParaRPr lang="en-US" sz="800" b="1" kern="0" dirty="0">
              <a:solidFill>
                <a:schemeClr val="bg1"/>
              </a:solidFill>
              <a:latin typeface="Comic Sans MS" pitchFamily="66" charset="0"/>
              <a:ea typeface="+mj-ea"/>
              <a:cs typeface="+mj-cs"/>
            </a:endParaRPr>
          </a:p>
          <a:p>
            <a:pPr algn="ctr">
              <a:defRPr/>
            </a:pPr>
            <a:r>
              <a:rPr lang="en-US" sz="3200" b="1" dirty="0" smtClean="0">
                <a:solidFill>
                  <a:schemeClr val="bg1"/>
                </a:solidFill>
                <a:latin typeface="Comic Sans MS" pitchFamily="66" charset="0"/>
              </a:rPr>
              <a:t>Bose systems: photons, phonons &amp; </a:t>
            </a:r>
            <a:r>
              <a:rPr lang="en-US" sz="3200" b="1" dirty="0" err="1" smtClean="0">
                <a:solidFill>
                  <a:schemeClr val="bg1"/>
                </a:solidFill>
                <a:latin typeface="Comic Sans MS" pitchFamily="66" charset="0"/>
              </a:rPr>
              <a:t>magnons</a:t>
            </a:r>
            <a:endParaRPr lang="en-US" sz="3200" b="1" dirty="0">
              <a:solidFill>
                <a:schemeClr val="bg1"/>
              </a:solidFill>
              <a:latin typeface="Comic Sans MS" pitchFamily="66" charset="0"/>
            </a:endParaRPr>
          </a:p>
          <a:p>
            <a:pPr algn="ctr">
              <a:defRPr/>
            </a:pPr>
            <a:r>
              <a:rPr lang="en-US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/>
            </a:r>
            <a:br>
              <a:rPr lang="en-US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</a:br>
            <a:endParaRPr lang="en-US" i="1" kern="0" baseline="0" dirty="0">
              <a:solidFill>
                <a:srgbClr val="FF0000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1066800" y="1295400"/>
            <a:ext cx="6629400" cy="5762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>
              <a:latin typeface="Comic Sans MS" pitchFamily="66" charset="0"/>
            </a:endParaRPr>
          </a:p>
        </p:txBody>
      </p:sp>
      <p:sp>
        <p:nvSpPr>
          <p:cNvPr id="31" name="Text Box 33"/>
          <p:cNvSpPr txBox="1">
            <a:spLocks noChangeArrowheads="1"/>
          </p:cNvSpPr>
          <p:nvPr/>
        </p:nvSpPr>
        <p:spPr bwMode="auto">
          <a:xfrm>
            <a:off x="1434483" y="1421922"/>
            <a:ext cx="59763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Comic Sans MS" pitchFamily="66" charset="0"/>
              </a:rPr>
              <a:t>Photons* and Planck’s black body radiation law</a:t>
            </a:r>
            <a:endParaRPr lang="en-US" sz="2000" b="1" baseline="-250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029200" y="1905000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00" dirty="0" smtClean="0"/>
              <a:t>http://en.citizendium.org/wiki/Quantization_of_the_electromagnetic_field</a:t>
            </a:r>
            <a:endParaRPr lang="en-US" sz="1000" dirty="0"/>
          </a:p>
        </p:txBody>
      </p:sp>
      <p:sp>
        <p:nvSpPr>
          <p:cNvPr id="35" name="TextBox 34"/>
          <p:cNvSpPr txBox="1"/>
          <p:nvPr/>
        </p:nvSpPr>
        <p:spPr>
          <a:xfrm>
            <a:off x="990600" y="1905000"/>
            <a:ext cx="42354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*For a formal derivation of photons via quantization of the EM field  see, e.g., </a:t>
            </a:r>
            <a:endParaRPr lang="en-US" sz="1000" dirty="0"/>
          </a:p>
        </p:txBody>
      </p:sp>
      <p:sp>
        <p:nvSpPr>
          <p:cNvPr id="44" name="Rectangle 39"/>
          <p:cNvSpPr>
            <a:spLocks noChangeArrowheads="1"/>
          </p:cNvSpPr>
          <p:nvPr/>
        </p:nvSpPr>
        <p:spPr bwMode="auto">
          <a:xfrm>
            <a:off x="5486400" y="3124200"/>
            <a:ext cx="2514600" cy="457200"/>
          </a:xfrm>
          <a:prstGeom prst="rect">
            <a:avLst/>
          </a:prstGeom>
          <a:solidFill>
            <a:schemeClr val="folHlink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8018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pic>
        <p:nvPicPr>
          <p:cNvPr id="54" name="Picture 9" descr="pelec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366962"/>
            <a:ext cx="4610100" cy="2657475"/>
          </a:xfrm>
          <a:prstGeom prst="rect">
            <a:avLst/>
          </a:prstGeom>
          <a:noFill/>
        </p:spPr>
      </p:pic>
      <p:sp>
        <p:nvSpPr>
          <p:cNvPr id="55" name="Rectangle 21"/>
          <p:cNvSpPr>
            <a:spLocks noChangeArrowheads="1"/>
          </p:cNvSpPr>
          <p:nvPr/>
        </p:nvSpPr>
        <p:spPr bwMode="auto">
          <a:xfrm>
            <a:off x="685800" y="2417762"/>
            <a:ext cx="2590800" cy="533400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Text Box 10"/>
          <p:cNvSpPr txBox="1">
            <a:spLocks noChangeArrowheads="1"/>
          </p:cNvSpPr>
          <p:nvPr/>
        </p:nvSpPr>
        <p:spPr bwMode="auto">
          <a:xfrm>
            <a:off x="76200" y="4800600"/>
            <a:ext cx="8032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dirty="0"/>
              <a:t>Plot from </a:t>
            </a:r>
          </a:p>
        </p:txBody>
      </p:sp>
      <p:sp>
        <p:nvSpPr>
          <p:cNvPr id="60" name="AutoShape 11">
            <a:hlinkClick r:id="rId5" highlightClick="1"/>
          </p:cNvPr>
          <p:cNvSpPr>
            <a:spLocks noChangeArrowheads="1"/>
          </p:cNvSpPr>
          <p:nvPr/>
        </p:nvSpPr>
        <p:spPr bwMode="auto">
          <a:xfrm>
            <a:off x="914400" y="4876800"/>
            <a:ext cx="304800" cy="228600"/>
          </a:xfrm>
          <a:prstGeom prst="actionButtonInformatio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61" name="Object 20"/>
          <p:cNvGraphicFramePr>
            <a:graphicFrameLocks noChangeAspect="1"/>
          </p:cNvGraphicFramePr>
          <p:nvPr/>
        </p:nvGraphicFramePr>
        <p:xfrm>
          <a:off x="762000" y="2362200"/>
          <a:ext cx="1752600" cy="449263"/>
        </p:xfrm>
        <a:graphic>
          <a:graphicData uri="http://schemas.openxmlformats.org/presentationml/2006/ole">
            <p:oleObj spid="_x0000_s1047" name="Equation" r:id="rId6" imgW="990360" imgH="253800" progId="Equation.DSMT4">
              <p:embed/>
            </p:oleObj>
          </a:graphicData>
        </a:graphic>
      </p:graphicFrame>
      <p:sp>
        <p:nvSpPr>
          <p:cNvPr id="62" name="AutoShape 22"/>
          <p:cNvSpPr>
            <a:spLocks noChangeArrowheads="1"/>
          </p:cNvSpPr>
          <p:nvPr/>
        </p:nvSpPr>
        <p:spPr bwMode="auto">
          <a:xfrm>
            <a:off x="5588000" y="3810000"/>
            <a:ext cx="508000" cy="304800"/>
          </a:xfrm>
          <a:prstGeom prst="rightArrow">
            <a:avLst>
              <a:gd name="adj1" fmla="val 50000"/>
              <a:gd name="adj2" fmla="val 41667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Freeform 38"/>
          <p:cNvSpPr>
            <a:spLocks/>
          </p:cNvSpPr>
          <p:nvPr/>
        </p:nvSpPr>
        <p:spPr bwMode="auto">
          <a:xfrm>
            <a:off x="4572000" y="-381000"/>
            <a:ext cx="685800" cy="1219200"/>
          </a:xfrm>
          <a:custGeom>
            <a:avLst/>
            <a:gdLst/>
            <a:ahLst/>
            <a:cxnLst>
              <a:cxn ang="0">
                <a:pos x="144" y="0"/>
              </a:cxn>
              <a:cxn ang="0">
                <a:pos x="144" y="144"/>
              </a:cxn>
              <a:cxn ang="0">
                <a:pos x="432" y="144"/>
              </a:cxn>
              <a:cxn ang="0">
                <a:pos x="96" y="384"/>
              </a:cxn>
              <a:cxn ang="0">
                <a:pos x="768" y="192"/>
              </a:cxn>
              <a:cxn ang="0">
                <a:pos x="48" y="672"/>
              </a:cxn>
              <a:cxn ang="0">
                <a:pos x="1056" y="384"/>
              </a:cxn>
              <a:cxn ang="0">
                <a:pos x="192" y="960"/>
              </a:cxn>
              <a:cxn ang="0">
                <a:pos x="1008" y="672"/>
              </a:cxn>
              <a:cxn ang="0">
                <a:pos x="528" y="1104"/>
              </a:cxn>
              <a:cxn ang="0">
                <a:pos x="960" y="960"/>
              </a:cxn>
              <a:cxn ang="0">
                <a:pos x="816" y="1200"/>
              </a:cxn>
              <a:cxn ang="0">
                <a:pos x="1008" y="1248"/>
              </a:cxn>
              <a:cxn ang="0">
                <a:pos x="1104" y="1392"/>
              </a:cxn>
            </a:cxnLst>
            <a:rect l="0" t="0" r="r" b="b"/>
            <a:pathLst>
              <a:path w="1104" h="1392">
                <a:moveTo>
                  <a:pt x="144" y="0"/>
                </a:moveTo>
                <a:cubicBezTo>
                  <a:pt x="120" y="60"/>
                  <a:pt x="96" y="120"/>
                  <a:pt x="144" y="144"/>
                </a:cubicBezTo>
                <a:cubicBezTo>
                  <a:pt x="192" y="168"/>
                  <a:pt x="440" y="104"/>
                  <a:pt x="432" y="144"/>
                </a:cubicBezTo>
                <a:cubicBezTo>
                  <a:pt x="424" y="184"/>
                  <a:pt x="40" y="376"/>
                  <a:pt x="96" y="384"/>
                </a:cubicBezTo>
                <a:cubicBezTo>
                  <a:pt x="152" y="392"/>
                  <a:pt x="776" y="144"/>
                  <a:pt x="768" y="192"/>
                </a:cubicBezTo>
                <a:cubicBezTo>
                  <a:pt x="760" y="240"/>
                  <a:pt x="0" y="640"/>
                  <a:pt x="48" y="672"/>
                </a:cubicBezTo>
                <a:cubicBezTo>
                  <a:pt x="96" y="704"/>
                  <a:pt x="1032" y="336"/>
                  <a:pt x="1056" y="384"/>
                </a:cubicBezTo>
                <a:cubicBezTo>
                  <a:pt x="1080" y="432"/>
                  <a:pt x="200" y="912"/>
                  <a:pt x="192" y="960"/>
                </a:cubicBezTo>
                <a:cubicBezTo>
                  <a:pt x="184" y="1008"/>
                  <a:pt x="952" y="648"/>
                  <a:pt x="1008" y="672"/>
                </a:cubicBezTo>
                <a:cubicBezTo>
                  <a:pt x="1064" y="696"/>
                  <a:pt x="536" y="1056"/>
                  <a:pt x="528" y="1104"/>
                </a:cubicBezTo>
                <a:cubicBezTo>
                  <a:pt x="520" y="1152"/>
                  <a:pt x="912" y="944"/>
                  <a:pt x="960" y="960"/>
                </a:cubicBezTo>
                <a:cubicBezTo>
                  <a:pt x="1008" y="976"/>
                  <a:pt x="808" y="1152"/>
                  <a:pt x="816" y="1200"/>
                </a:cubicBezTo>
                <a:cubicBezTo>
                  <a:pt x="824" y="1248"/>
                  <a:pt x="960" y="1216"/>
                  <a:pt x="1008" y="1248"/>
                </a:cubicBezTo>
                <a:cubicBezTo>
                  <a:pt x="1056" y="1280"/>
                  <a:pt x="1080" y="1336"/>
                  <a:pt x="1104" y="1392"/>
                </a:cubicBezTo>
              </a:path>
            </a:pathLst>
          </a:custGeom>
          <a:noFill/>
          <a:ln w="635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" name="Oval 40"/>
          <p:cNvSpPr>
            <a:spLocks noChangeArrowheads="1"/>
          </p:cNvSpPr>
          <p:nvPr/>
        </p:nvSpPr>
        <p:spPr bwMode="auto">
          <a:xfrm>
            <a:off x="6324600" y="27432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Freeform 41"/>
          <p:cNvSpPr>
            <a:spLocks/>
          </p:cNvSpPr>
          <p:nvPr/>
        </p:nvSpPr>
        <p:spPr bwMode="auto">
          <a:xfrm>
            <a:off x="6477000" y="228600"/>
            <a:ext cx="685800" cy="1219200"/>
          </a:xfrm>
          <a:custGeom>
            <a:avLst/>
            <a:gdLst/>
            <a:ahLst/>
            <a:cxnLst>
              <a:cxn ang="0">
                <a:pos x="144" y="0"/>
              </a:cxn>
              <a:cxn ang="0">
                <a:pos x="144" y="144"/>
              </a:cxn>
              <a:cxn ang="0">
                <a:pos x="432" y="144"/>
              </a:cxn>
              <a:cxn ang="0">
                <a:pos x="96" y="384"/>
              </a:cxn>
              <a:cxn ang="0">
                <a:pos x="768" y="192"/>
              </a:cxn>
              <a:cxn ang="0">
                <a:pos x="48" y="672"/>
              </a:cxn>
              <a:cxn ang="0">
                <a:pos x="1056" y="384"/>
              </a:cxn>
              <a:cxn ang="0">
                <a:pos x="192" y="960"/>
              </a:cxn>
              <a:cxn ang="0">
                <a:pos x="1008" y="672"/>
              </a:cxn>
              <a:cxn ang="0">
                <a:pos x="528" y="1104"/>
              </a:cxn>
              <a:cxn ang="0">
                <a:pos x="960" y="960"/>
              </a:cxn>
              <a:cxn ang="0">
                <a:pos x="816" y="1200"/>
              </a:cxn>
              <a:cxn ang="0">
                <a:pos x="1008" y="1248"/>
              </a:cxn>
              <a:cxn ang="0">
                <a:pos x="1104" y="1392"/>
              </a:cxn>
            </a:cxnLst>
            <a:rect l="0" t="0" r="r" b="b"/>
            <a:pathLst>
              <a:path w="1104" h="1392">
                <a:moveTo>
                  <a:pt x="144" y="0"/>
                </a:moveTo>
                <a:cubicBezTo>
                  <a:pt x="120" y="60"/>
                  <a:pt x="96" y="120"/>
                  <a:pt x="144" y="144"/>
                </a:cubicBezTo>
                <a:cubicBezTo>
                  <a:pt x="192" y="168"/>
                  <a:pt x="440" y="104"/>
                  <a:pt x="432" y="144"/>
                </a:cubicBezTo>
                <a:cubicBezTo>
                  <a:pt x="424" y="184"/>
                  <a:pt x="40" y="376"/>
                  <a:pt x="96" y="384"/>
                </a:cubicBezTo>
                <a:cubicBezTo>
                  <a:pt x="152" y="392"/>
                  <a:pt x="776" y="144"/>
                  <a:pt x="768" y="192"/>
                </a:cubicBezTo>
                <a:cubicBezTo>
                  <a:pt x="760" y="240"/>
                  <a:pt x="0" y="640"/>
                  <a:pt x="48" y="672"/>
                </a:cubicBezTo>
                <a:cubicBezTo>
                  <a:pt x="96" y="704"/>
                  <a:pt x="1032" y="336"/>
                  <a:pt x="1056" y="384"/>
                </a:cubicBezTo>
                <a:cubicBezTo>
                  <a:pt x="1080" y="432"/>
                  <a:pt x="200" y="912"/>
                  <a:pt x="192" y="960"/>
                </a:cubicBezTo>
                <a:cubicBezTo>
                  <a:pt x="184" y="1008"/>
                  <a:pt x="952" y="648"/>
                  <a:pt x="1008" y="672"/>
                </a:cubicBezTo>
                <a:cubicBezTo>
                  <a:pt x="1064" y="696"/>
                  <a:pt x="536" y="1056"/>
                  <a:pt x="528" y="1104"/>
                </a:cubicBezTo>
                <a:cubicBezTo>
                  <a:pt x="520" y="1152"/>
                  <a:pt x="912" y="944"/>
                  <a:pt x="960" y="960"/>
                </a:cubicBezTo>
                <a:cubicBezTo>
                  <a:pt x="1008" y="976"/>
                  <a:pt x="808" y="1152"/>
                  <a:pt x="816" y="1200"/>
                </a:cubicBezTo>
                <a:cubicBezTo>
                  <a:pt x="824" y="1248"/>
                  <a:pt x="960" y="1216"/>
                  <a:pt x="1008" y="1248"/>
                </a:cubicBezTo>
                <a:cubicBezTo>
                  <a:pt x="1056" y="1280"/>
                  <a:pt x="1080" y="1336"/>
                  <a:pt x="1104" y="1392"/>
                </a:cubicBezTo>
              </a:path>
            </a:pathLst>
          </a:custGeom>
          <a:noFill/>
          <a:ln w="635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6" name="Oval 42"/>
          <p:cNvSpPr>
            <a:spLocks noChangeArrowheads="1"/>
          </p:cNvSpPr>
          <p:nvPr/>
        </p:nvSpPr>
        <p:spPr bwMode="auto">
          <a:xfrm>
            <a:off x="7010400" y="26670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Freeform 43"/>
          <p:cNvSpPr>
            <a:spLocks/>
          </p:cNvSpPr>
          <p:nvPr/>
        </p:nvSpPr>
        <p:spPr bwMode="auto">
          <a:xfrm>
            <a:off x="5943600" y="838200"/>
            <a:ext cx="685800" cy="1219200"/>
          </a:xfrm>
          <a:custGeom>
            <a:avLst/>
            <a:gdLst/>
            <a:ahLst/>
            <a:cxnLst>
              <a:cxn ang="0">
                <a:pos x="144" y="0"/>
              </a:cxn>
              <a:cxn ang="0">
                <a:pos x="144" y="144"/>
              </a:cxn>
              <a:cxn ang="0">
                <a:pos x="432" y="144"/>
              </a:cxn>
              <a:cxn ang="0">
                <a:pos x="96" y="384"/>
              </a:cxn>
              <a:cxn ang="0">
                <a:pos x="768" y="192"/>
              </a:cxn>
              <a:cxn ang="0">
                <a:pos x="48" y="672"/>
              </a:cxn>
              <a:cxn ang="0">
                <a:pos x="1056" y="384"/>
              </a:cxn>
              <a:cxn ang="0">
                <a:pos x="192" y="960"/>
              </a:cxn>
              <a:cxn ang="0">
                <a:pos x="1008" y="672"/>
              </a:cxn>
              <a:cxn ang="0">
                <a:pos x="528" y="1104"/>
              </a:cxn>
              <a:cxn ang="0">
                <a:pos x="960" y="960"/>
              </a:cxn>
              <a:cxn ang="0">
                <a:pos x="816" y="1200"/>
              </a:cxn>
              <a:cxn ang="0">
                <a:pos x="1008" y="1248"/>
              </a:cxn>
              <a:cxn ang="0">
                <a:pos x="1104" y="1392"/>
              </a:cxn>
            </a:cxnLst>
            <a:rect l="0" t="0" r="r" b="b"/>
            <a:pathLst>
              <a:path w="1104" h="1392">
                <a:moveTo>
                  <a:pt x="144" y="0"/>
                </a:moveTo>
                <a:cubicBezTo>
                  <a:pt x="120" y="60"/>
                  <a:pt x="96" y="120"/>
                  <a:pt x="144" y="144"/>
                </a:cubicBezTo>
                <a:cubicBezTo>
                  <a:pt x="192" y="168"/>
                  <a:pt x="440" y="104"/>
                  <a:pt x="432" y="144"/>
                </a:cubicBezTo>
                <a:cubicBezTo>
                  <a:pt x="424" y="184"/>
                  <a:pt x="40" y="376"/>
                  <a:pt x="96" y="384"/>
                </a:cubicBezTo>
                <a:cubicBezTo>
                  <a:pt x="152" y="392"/>
                  <a:pt x="776" y="144"/>
                  <a:pt x="768" y="192"/>
                </a:cubicBezTo>
                <a:cubicBezTo>
                  <a:pt x="760" y="240"/>
                  <a:pt x="0" y="640"/>
                  <a:pt x="48" y="672"/>
                </a:cubicBezTo>
                <a:cubicBezTo>
                  <a:pt x="96" y="704"/>
                  <a:pt x="1032" y="336"/>
                  <a:pt x="1056" y="384"/>
                </a:cubicBezTo>
                <a:cubicBezTo>
                  <a:pt x="1080" y="432"/>
                  <a:pt x="200" y="912"/>
                  <a:pt x="192" y="960"/>
                </a:cubicBezTo>
                <a:cubicBezTo>
                  <a:pt x="184" y="1008"/>
                  <a:pt x="952" y="648"/>
                  <a:pt x="1008" y="672"/>
                </a:cubicBezTo>
                <a:cubicBezTo>
                  <a:pt x="1064" y="696"/>
                  <a:pt x="536" y="1056"/>
                  <a:pt x="528" y="1104"/>
                </a:cubicBezTo>
                <a:cubicBezTo>
                  <a:pt x="520" y="1152"/>
                  <a:pt x="912" y="944"/>
                  <a:pt x="960" y="960"/>
                </a:cubicBezTo>
                <a:cubicBezTo>
                  <a:pt x="1008" y="976"/>
                  <a:pt x="808" y="1152"/>
                  <a:pt x="816" y="1200"/>
                </a:cubicBezTo>
                <a:cubicBezTo>
                  <a:pt x="824" y="1248"/>
                  <a:pt x="960" y="1216"/>
                  <a:pt x="1008" y="1248"/>
                </a:cubicBezTo>
                <a:cubicBezTo>
                  <a:pt x="1056" y="1280"/>
                  <a:pt x="1080" y="1336"/>
                  <a:pt x="1104" y="1392"/>
                </a:cubicBezTo>
              </a:path>
            </a:pathLst>
          </a:custGeom>
          <a:noFill/>
          <a:ln w="635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" name="Oval 45"/>
          <p:cNvSpPr>
            <a:spLocks noChangeArrowheads="1"/>
          </p:cNvSpPr>
          <p:nvPr/>
        </p:nvSpPr>
        <p:spPr bwMode="auto">
          <a:xfrm>
            <a:off x="7620000" y="27432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69" name="Picture 18" descr="Container heated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1000" y="5707063"/>
            <a:ext cx="863600" cy="1150937"/>
          </a:xfrm>
          <a:prstGeom prst="rect">
            <a:avLst/>
          </a:prstGeom>
          <a:noFill/>
        </p:spPr>
      </p:pic>
      <p:pic>
        <p:nvPicPr>
          <p:cNvPr id="70" name="Picture 2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52400" y="5116513"/>
            <a:ext cx="1295400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" name="Freeform 48"/>
          <p:cNvSpPr>
            <a:spLocks/>
          </p:cNvSpPr>
          <p:nvPr/>
        </p:nvSpPr>
        <p:spPr bwMode="auto">
          <a:xfrm>
            <a:off x="1447800" y="5227217"/>
            <a:ext cx="88900" cy="304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48"/>
              </a:cxn>
              <a:cxn ang="0">
                <a:pos x="48" y="96"/>
              </a:cxn>
              <a:cxn ang="0">
                <a:pos x="0" y="192"/>
              </a:cxn>
            </a:cxnLst>
            <a:rect l="0" t="0" r="r" b="b"/>
            <a:pathLst>
              <a:path w="56" h="192">
                <a:moveTo>
                  <a:pt x="0" y="0"/>
                </a:moveTo>
                <a:cubicBezTo>
                  <a:pt x="20" y="16"/>
                  <a:pt x="40" y="32"/>
                  <a:pt x="48" y="48"/>
                </a:cubicBezTo>
                <a:cubicBezTo>
                  <a:pt x="56" y="64"/>
                  <a:pt x="56" y="72"/>
                  <a:pt x="48" y="96"/>
                </a:cubicBezTo>
                <a:cubicBezTo>
                  <a:pt x="40" y="120"/>
                  <a:pt x="20" y="156"/>
                  <a:pt x="0" y="192"/>
                </a:cubicBezTo>
              </a:path>
            </a:pathLst>
          </a:custGeom>
          <a:noFill/>
          <a:ln w="25400">
            <a:solidFill>
              <a:srgbClr val="FF99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" name="Freeform 49"/>
          <p:cNvSpPr>
            <a:spLocks/>
          </p:cNvSpPr>
          <p:nvPr/>
        </p:nvSpPr>
        <p:spPr bwMode="auto">
          <a:xfrm>
            <a:off x="1600200" y="5151017"/>
            <a:ext cx="88900" cy="457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48"/>
              </a:cxn>
              <a:cxn ang="0">
                <a:pos x="48" y="96"/>
              </a:cxn>
              <a:cxn ang="0">
                <a:pos x="0" y="192"/>
              </a:cxn>
            </a:cxnLst>
            <a:rect l="0" t="0" r="r" b="b"/>
            <a:pathLst>
              <a:path w="56" h="192">
                <a:moveTo>
                  <a:pt x="0" y="0"/>
                </a:moveTo>
                <a:cubicBezTo>
                  <a:pt x="20" y="16"/>
                  <a:pt x="40" y="32"/>
                  <a:pt x="48" y="48"/>
                </a:cubicBezTo>
                <a:cubicBezTo>
                  <a:pt x="56" y="64"/>
                  <a:pt x="56" y="72"/>
                  <a:pt x="48" y="96"/>
                </a:cubicBezTo>
                <a:cubicBezTo>
                  <a:pt x="40" y="120"/>
                  <a:pt x="20" y="156"/>
                  <a:pt x="0" y="192"/>
                </a:cubicBezTo>
              </a:path>
            </a:pathLst>
          </a:custGeom>
          <a:noFill/>
          <a:ln w="25400">
            <a:solidFill>
              <a:srgbClr val="FF99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" name="Freeform 50"/>
          <p:cNvSpPr>
            <a:spLocks/>
          </p:cNvSpPr>
          <p:nvPr/>
        </p:nvSpPr>
        <p:spPr bwMode="auto">
          <a:xfrm>
            <a:off x="1752600" y="5074817"/>
            <a:ext cx="165100" cy="609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48"/>
              </a:cxn>
              <a:cxn ang="0">
                <a:pos x="48" y="96"/>
              </a:cxn>
              <a:cxn ang="0">
                <a:pos x="0" y="192"/>
              </a:cxn>
            </a:cxnLst>
            <a:rect l="0" t="0" r="r" b="b"/>
            <a:pathLst>
              <a:path w="56" h="192">
                <a:moveTo>
                  <a:pt x="0" y="0"/>
                </a:moveTo>
                <a:cubicBezTo>
                  <a:pt x="20" y="16"/>
                  <a:pt x="40" y="32"/>
                  <a:pt x="48" y="48"/>
                </a:cubicBezTo>
                <a:cubicBezTo>
                  <a:pt x="56" y="64"/>
                  <a:pt x="56" y="72"/>
                  <a:pt x="48" y="96"/>
                </a:cubicBezTo>
                <a:cubicBezTo>
                  <a:pt x="40" y="120"/>
                  <a:pt x="20" y="156"/>
                  <a:pt x="0" y="192"/>
                </a:cubicBezTo>
              </a:path>
            </a:pathLst>
          </a:custGeom>
          <a:noFill/>
          <a:ln w="25400">
            <a:solidFill>
              <a:srgbClr val="FF99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" name="Text Box 23"/>
          <p:cNvSpPr txBox="1">
            <a:spLocks noChangeArrowheads="1"/>
          </p:cNvSpPr>
          <p:nvPr/>
        </p:nvSpPr>
        <p:spPr bwMode="auto">
          <a:xfrm>
            <a:off x="6616700" y="3810000"/>
            <a:ext cx="2305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3300"/>
                </a:solidFill>
                <a:latin typeface="Arial" charset="0"/>
              </a:rPr>
              <a:t>Existence of photons</a:t>
            </a:r>
          </a:p>
        </p:txBody>
      </p:sp>
      <p:grpSp>
        <p:nvGrpSpPr>
          <p:cNvPr id="75" name="Group 46"/>
          <p:cNvGrpSpPr>
            <a:grpSpLocks/>
          </p:cNvGrpSpPr>
          <p:nvPr/>
        </p:nvGrpSpPr>
        <p:grpSpPr bwMode="auto">
          <a:xfrm>
            <a:off x="6635750" y="4270375"/>
            <a:ext cx="1905000" cy="574675"/>
            <a:chOff x="4320" y="2784"/>
            <a:chExt cx="1200" cy="362"/>
          </a:xfrm>
        </p:grpSpPr>
        <p:sp>
          <p:nvSpPr>
            <p:cNvPr id="76" name="Rectangle 25"/>
            <p:cNvSpPr>
              <a:spLocks noChangeArrowheads="1"/>
            </p:cNvSpPr>
            <p:nvPr/>
          </p:nvSpPr>
          <p:spPr bwMode="auto">
            <a:xfrm>
              <a:off x="4320" y="2784"/>
              <a:ext cx="1200" cy="33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77" name="Object 24"/>
            <p:cNvGraphicFramePr>
              <a:graphicFrameLocks noChangeAspect="1"/>
            </p:cNvGraphicFramePr>
            <p:nvPr/>
          </p:nvGraphicFramePr>
          <p:xfrm>
            <a:off x="4416" y="2784"/>
            <a:ext cx="1008" cy="362"/>
          </p:xfrm>
          <a:graphic>
            <a:graphicData uri="http://schemas.openxmlformats.org/presentationml/2006/ole">
              <p:oleObj spid="_x0000_s1048" name="Equation" r:id="rId9" imgW="495000" imgH="177480" progId="Equation.DSMT4">
                <p:embed/>
              </p:oleObj>
            </a:graphicData>
          </a:graphic>
        </p:graphicFrame>
      </p:grpSp>
      <p:sp>
        <p:nvSpPr>
          <p:cNvPr id="78" name="Line 26"/>
          <p:cNvSpPr>
            <a:spLocks noChangeShapeType="1"/>
          </p:cNvSpPr>
          <p:nvPr/>
        </p:nvSpPr>
        <p:spPr bwMode="auto">
          <a:xfrm flipH="1" flipV="1">
            <a:off x="7004050" y="4727575"/>
            <a:ext cx="127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" name="Text Box 27"/>
          <p:cNvSpPr txBox="1">
            <a:spLocks noChangeArrowheads="1"/>
          </p:cNvSpPr>
          <p:nvPr/>
        </p:nvSpPr>
        <p:spPr bwMode="auto">
          <a:xfrm>
            <a:off x="6483350" y="5791200"/>
            <a:ext cx="2495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Arial" charset="0"/>
              </a:rPr>
              <a:t>Energy of the quantum</a:t>
            </a:r>
          </a:p>
        </p:txBody>
      </p:sp>
      <p:sp>
        <p:nvSpPr>
          <p:cNvPr id="80" name="Line 28"/>
          <p:cNvSpPr>
            <a:spLocks noChangeShapeType="1"/>
          </p:cNvSpPr>
          <p:nvPr/>
        </p:nvSpPr>
        <p:spPr bwMode="auto">
          <a:xfrm>
            <a:off x="7778750" y="4727575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" name="Text Box 29"/>
          <p:cNvSpPr txBox="1">
            <a:spLocks noChangeArrowheads="1"/>
          </p:cNvSpPr>
          <p:nvPr/>
        </p:nvSpPr>
        <p:spPr bwMode="auto">
          <a:xfrm>
            <a:off x="7016750" y="5486400"/>
            <a:ext cx="20383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Arial" charset="0"/>
              </a:rPr>
              <a:t>Planck’s const</a:t>
            </a:r>
            <a:r>
              <a:rPr lang="en-US" sz="1800" dirty="0" smtClean="0">
                <a:latin typeface="Arial" charset="0"/>
              </a:rPr>
              <a:t>./2</a:t>
            </a:r>
            <a:r>
              <a:rPr lang="en-US" dirty="0" smtClean="0">
                <a:latin typeface="Arial" charset="0"/>
                <a:sym typeface="Symbol"/>
              </a:rPr>
              <a:t></a:t>
            </a:r>
            <a:endParaRPr lang="en-US" sz="1800" dirty="0">
              <a:latin typeface="Arial" charset="0"/>
            </a:endParaRPr>
          </a:p>
        </p:txBody>
      </p:sp>
      <p:sp>
        <p:nvSpPr>
          <p:cNvPr id="82" name="Line 31"/>
          <p:cNvSpPr>
            <a:spLocks noChangeShapeType="1"/>
          </p:cNvSpPr>
          <p:nvPr/>
        </p:nvSpPr>
        <p:spPr bwMode="auto">
          <a:xfrm>
            <a:off x="8083550" y="472757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" name="Text Box 32"/>
          <p:cNvSpPr txBox="1">
            <a:spLocks noChangeArrowheads="1"/>
          </p:cNvSpPr>
          <p:nvPr/>
        </p:nvSpPr>
        <p:spPr bwMode="auto">
          <a:xfrm>
            <a:off x="7810931" y="4999528"/>
            <a:ext cx="131318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Arial" charset="0"/>
              </a:rPr>
              <a:t>2</a:t>
            </a:r>
            <a:r>
              <a:rPr lang="en-US" sz="1800" dirty="0" smtClean="0">
                <a:latin typeface="Arial" charset="0"/>
                <a:sym typeface="Symbol"/>
              </a:rPr>
              <a:t> </a:t>
            </a:r>
            <a:r>
              <a:rPr lang="en-US" sz="1600" dirty="0" smtClean="0">
                <a:latin typeface="Arial" charset="0"/>
                <a:sym typeface="Symbol"/>
              </a:rPr>
              <a:t>with </a:t>
            </a:r>
          </a:p>
          <a:p>
            <a:r>
              <a:rPr lang="en-US" sz="1600" dirty="0" smtClean="0">
                <a:latin typeface="Arial" charset="0"/>
                <a:sym typeface="Symbol"/>
              </a:rPr>
              <a:t>=</a:t>
            </a:r>
            <a:r>
              <a:rPr lang="en-US" sz="1600" dirty="0" smtClean="0">
                <a:latin typeface="Arial" charset="0"/>
              </a:rPr>
              <a:t>frequency</a:t>
            </a:r>
            <a:endParaRPr lang="en-US" sz="1600" dirty="0">
              <a:latin typeface="Arial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713122" y="2668434"/>
            <a:ext cx="25792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Einstein Nobel prize 1921</a:t>
            </a:r>
            <a:endParaRPr lang="en-US" dirty="0"/>
          </a:p>
        </p:txBody>
      </p:sp>
      <p:sp>
        <p:nvSpPr>
          <p:cNvPr id="85" name="Rectangle 84"/>
          <p:cNvSpPr>
            <a:spLocks noChangeArrowheads="1"/>
          </p:cNvSpPr>
          <p:nvPr/>
        </p:nvSpPr>
        <p:spPr bwMode="auto">
          <a:xfrm>
            <a:off x="2286000" y="5029200"/>
            <a:ext cx="4343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Our goal: </a:t>
            </a:r>
            <a:r>
              <a:rPr lang="en-US" sz="1600" dirty="0" smtClean="0">
                <a:latin typeface="Comic Sans MS" pitchFamily="66" charset="0"/>
              </a:rPr>
              <a:t>Using photon interpretation to</a:t>
            </a:r>
          </a:p>
          <a:p>
            <a:r>
              <a:rPr lang="en-US" sz="1600" dirty="0" smtClean="0">
                <a:latin typeface="Comic Sans MS" pitchFamily="66" charset="0"/>
              </a:rPr>
              <a:t>                   understand </a:t>
            </a:r>
            <a:endParaRPr lang="en-US" sz="1600" dirty="0">
              <a:latin typeface="Comic Sans MS" pitchFamily="66" charset="0"/>
            </a:endParaRPr>
          </a:p>
        </p:txBody>
      </p:sp>
      <p:cxnSp>
        <p:nvCxnSpPr>
          <p:cNvPr id="88" name="Straight Arrow Connector 87"/>
          <p:cNvCxnSpPr/>
          <p:nvPr/>
        </p:nvCxnSpPr>
        <p:spPr>
          <a:xfrm rot="10800000">
            <a:off x="2057400" y="5562600"/>
            <a:ext cx="6096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49" name="Object 25"/>
          <p:cNvGraphicFramePr>
            <a:graphicFrameLocks noChangeAspect="1"/>
          </p:cNvGraphicFramePr>
          <p:nvPr/>
        </p:nvGraphicFramePr>
        <p:xfrm>
          <a:off x="2743200" y="5715000"/>
          <a:ext cx="777875" cy="327025"/>
        </p:xfrm>
        <a:graphic>
          <a:graphicData uri="http://schemas.openxmlformats.org/presentationml/2006/ole">
            <p:oleObj spid="_x0000_s1049" name="Equation" r:id="rId10" imgW="482400" imgH="203040" progId="Equation.DSMT4">
              <p:embed/>
            </p:oleObj>
          </a:graphicData>
        </a:graphic>
      </p:graphicFrame>
      <p:sp>
        <p:nvSpPr>
          <p:cNvPr id="89" name="Rectangle 88"/>
          <p:cNvSpPr>
            <a:spLocks noChangeArrowheads="1"/>
          </p:cNvSpPr>
          <p:nvPr/>
        </p:nvSpPr>
        <p:spPr bwMode="auto">
          <a:xfrm>
            <a:off x="2667000" y="6096000"/>
            <a:ext cx="5867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Energy per unit volume </a:t>
            </a:r>
          </a:p>
          <a:p>
            <a:r>
              <a:rPr lang="en-US" sz="1600" dirty="0" smtClean="0">
                <a:latin typeface="Comic Sans MS" pitchFamily="66" charset="0"/>
              </a:rPr>
              <a:t>of the radiation emitted  in the frequency range [</a:t>
            </a:r>
            <a:r>
              <a:rPr lang="en-US" sz="1600" dirty="0" smtClean="0">
                <a:latin typeface="Comic Sans MS" pitchFamily="66" charset="0"/>
                <a:sym typeface="Symbol"/>
              </a:rPr>
              <a:t>, +d</a:t>
            </a:r>
            <a:r>
              <a:rPr lang="en-US" sz="1600" dirty="0" smtClean="0">
                <a:latin typeface="Comic Sans MS" pitchFamily="66" charset="0"/>
              </a:rPr>
              <a:t>]</a:t>
            </a:r>
            <a:endParaRPr lang="en-US" sz="16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11111E-6 L 0.12917 0.31111 " pathEditMode="relative" rAng="0" ptsTypes="AA">
                                      <p:cBhvr>
                                        <p:cTn id="4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" y="1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 L 0.25833 -0.43333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" y="-2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0"/>
                            </p:stCondLst>
                            <p:childTnLst>
                              <p:par>
                                <p:cTn id="6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0.04584 0.11111 " pathEditMode="relative" rAng="0" ptsTypes="AA">
                                      <p:cBhvr>
                                        <p:cTn id="6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" y="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22222E-6 L 0.25417 -0.4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" y="-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8000"/>
                            </p:stCondLst>
                            <p:childTnLst>
                              <p:par>
                                <p:cTn id="7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 L 0.0625 0.2 " pathEditMode="relative" rAng="0" ptsTypes="AA">
                                      <p:cBhvr>
                                        <p:cTn id="7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" y="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000"/>
                            </p:stCondLst>
                            <p:childTnLst>
                              <p:par>
                                <p:cTn id="81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33333E-6 L 0.1875 -0.28333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" y="-1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000"/>
                            </p:stCondLst>
                            <p:childTnLst>
                              <p:par>
                                <p:cTn id="1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500"/>
                            </p:stCondLst>
                            <p:childTnLst>
                              <p:par>
                                <p:cTn id="1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2000"/>
                            </p:stCondLst>
                            <p:childTnLst>
                              <p:par>
                                <p:cTn id="1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500"/>
                            </p:stCondLst>
                            <p:childTnLst>
                              <p:par>
                                <p:cTn id="1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500"/>
                            </p:stCondLst>
                            <p:childTnLst>
                              <p:par>
                                <p:cTn id="153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000"/>
                            </p:stCondLst>
                            <p:childTnLst>
                              <p:par>
                                <p:cTn id="157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500"/>
                            </p:stCondLst>
                            <p:childTnLst>
                              <p:par>
                                <p:cTn id="161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500"/>
                            </p:stCondLst>
                            <p:childTnLst>
                              <p:par>
                                <p:cTn id="17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1000"/>
                            </p:stCondLst>
                            <p:childTnLst>
                              <p:par>
                                <p:cTn id="17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6" dur="500"/>
                                        <p:tgtEl>
                                          <p:spTgt spid="1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1500"/>
                            </p:stCondLst>
                            <p:childTnLst>
                              <p:par>
                                <p:cTn id="17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1" grpId="1"/>
      <p:bldP spid="33" grpId="0"/>
      <p:bldP spid="35" grpId="0"/>
      <p:bldP spid="44" grpId="0" animBg="1"/>
      <p:bldP spid="55" grpId="0" animBg="1"/>
      <p:bldP spid="59" grpId="0"/>
      <p:bldP spid="60" grpId="0" animBg="1"/>
      <p:bldP spid="62" grpId="0" animBg="1"/>
      <p:bldP spid="63" grpId="0" animBg="1"/>
      <p:bldP spid="63" grpId="1" animBg="1"/>
      <p:bldP spid="63" grpId="2" animBg="1"/>
      <p:bldP spid="64" grpId="0" animBg="1"/>
      <p:bldP spid="64" grpId="1" animBg="1"/>
      <p:bldP spid="65" grpId="0" animBg="1"/>
      <p:bldP spid="65" grpId="1" animBg="1"/>
      <p:bldP spid="65" grpId="2" animBg="1"/>
      <p:bldP spid="66" grpId="0" animBg="1"/>
      <p:bldP spid="66" grpId="1" animBg="1"/>
      <p:bldP spid="67" grpId="0" animBg="1"/>
      <p:bldP spid="67" grpId="1" animBg="1"/>
      <p:bldP spid="67" grpId="2" animBg="1"/>
      <p:bldP spid="68" grpId="0" animBg="1"/>
      <p:bldP spid="68" grpId="1" animBg="1"/>
      <p:bldP spid="71" grpId="1" animBg="1"/>
      <p:bldP spid="72" grpId="1" animBg="1"/>
      <p:bldP spid="73" grpId="1" animBg="1"/>
      <p:bldP spid="74" grpId="0"/>
      <p:bldP spid="78" grpId="0" animBg="1"/>
      <p:bldP spid="79" grpId="0"/>
      <p:bldP spid="80" grpId="0" animBg="1"/>
      <p:bldP spid="81" grpId="0"/>
      <p:bldP spid="82" grpId="0" animBg="1"/>
      <p:bldP spid="83" grpId="0"/>
      <p:bldP spid="84" grpId="0"/>
      <p:bldP spid="85" grpId="0"/>
      <p:bldP spid="8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AutoShape 14"/>
          <p:cNvSpPr>
            <a:spLocks noChangeArrowheads="1"/>
          </p:cNvSpPr>
          <p:nvPr/>
        </p:nvSpPr>
        <p:spPr bwMode="auto">
          <a:xfrm>
            <a:off x="3581400" y="5867400"/>
            <a:ext cx="2286000" cy="10668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0" y="30480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  <a:sym typeface="Symbol"/>
              </a:rPr>
              <a:t>From density of states in k-space to density of states in energy or frequency space</a:t>
            </a:r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228600" y="1143000"/>
          <a:ext cx="2968625" cy="836613"/>
        </p:xfrm>
        <a:graphic>
          <a:graphicData uri="http://schemas.openxmlformats.org/presentationml/2006/ole">
            <p:oleObj spid="_x0000_s30722" name="Equation" r:id="rId4" imgW="1676160" imgH="469800" progId="Equation.DSMT4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352800" y="1307068"/>
            <a:ext cx="510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  <a:sym typeface="Symbol"/>
              </a:rPr>
              <a:t>With dispersion relation, here for photons</a:t>
            </a:r>
          </a:p>
        </p:txBody>
      </p:sp>
      <p:sp>
        <p:nvSpPr>
          <p:cNvPr id="5" name="AutoShape 61"/>
          <p:cNvSpPr>
            <a:spLocks noChangeArrowheads="1"/>
          </p:cNvSpPr>
          <p:nvPr/>
        </p:nvSpPr>
        <p:spPr bwMode="auto">
          <a:xfrm>
            <a:off x="1752600" y="22860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228600" y="2209800"/>
          <a:ext cx="1211263" cy="365125"/>
        </p:xfrm>
        <a:graphic>
          <a:graphicData uri="http://schemas.openxmlformats.org/presentationml/2006/ole">
            <p:oleObj spid="_x0000_s30723" name="Equation" r:id="rId5" imgW="672840" imgH="203040" progId="Equation.DSMT4">
              <p:embed/>
            </p:oleObj>
          </a:graphicData>
        </a:graphic>
      </p:graphicFrame>
      <p:graphicFrame>
        <p:nvGraphicFramePr>
          <p:cNvPr id="30724" name="Object 4"/>
          <p:cNvGraphicFramePr>
            <a:graphicFrameLocks noChangeAspect="1"/>
          </p:cNvGraphicFramePr>
          <p:nvPr/>
        </p:nvGraphicFramePr>
        <p:xfrm>
          <a:off x="3733800" y="2057400"/>
          <a:ext cx="1028700" cy="708025"/>
        </p:xfrm>
        <a:graphic>
          <a:graphicData uri="http://schemas.openxmlformats.org/presentationml/2006/ole">
            <p:oleObj spid="_x0000_s30724" name="Equation" r:id="rId6" imgW="571320" imgH="393480" progId="Equation.DSMT4">
              <p:embed/>
            </p:oleObj>
          </a:graphicData>
        </a:graphic>
      </p:graphicFrame>
      <p:graphicFrame>
        <p:nvGraphicFramePr>
          <p:cNvPr id="30725" name="Object 5"/>
          <p:cNvGraphicFramePr>
            <a:graphicFrameLocks noChangeAspect="1"/>
          </p:cNvGraphicFramePr>
          <p:nvPr/>
        </p:nvGraphicFramePr>
        <p:xfrm>
          <a:off x="2133600" y="2057400"/>
          <a:ext cx="730250" cy="708025"/>
        </p:xfrm>
        <a:graphic>
          <a:graphicData uri="http://schemas.openxmlformats.org/presentationml/2006/ole">
            <p:oleObj spid="_x0000_s30725" name="Equation" r:id="rId7" imgW="406080" imgH="393480" progId="Equation.DSMT4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124200" y="22098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  <a:sym typeface="Symbol"/>
              </a:rPr>
              <a:t>and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8600" y="2895600"/>
            <a:ext cx="510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  <a:sym typeface="Symbol"/>
              </a:rPr>
              <a:t>Simple substitution yields</a:t>
            </a:r>
          </a:p>
        </p:txBody>
      </p:sp>
      <p:graphicFrame>
        <p:nvGraphicFramePr>
          <p:cNvPr id="30727" name="Object 7"/>
          <p:cNvGraphicFramePr>
            <a:graphicFrameLocks noChangeAspect="1"/>
          </p:cNvGraphicFramePr>
          <p:nvPr/>
        </p:nvGraphicFramePr>
        <p:xfrm>
          <a:off x="3276600" y="2634868"/>
          <a:ext cx="3621087" cy="927100"/>
        </p:xfrm>
        <a:graphic>
          <a:graphicData uri="http://schemas.openxmlformats.org/presentationml/2006/ole">
            <p:oleObj spid="_x0000_s30727" name="Equation" r:id="rId8" imgW="2044440" imgH="520560" progId="Equation.DSMT4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0" y="365760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  <a:sym typeface="Symbol"/>
              </a:rPr>
              <a:t>However, k-space not always isotropic</a:t>
            </a:r>
          </a:p>
        </p:txBody>
      </p:sp>
      <p:sp>
        <p:nvSpPr>
          <p:cNvPr id="14" name="AutoShape 61"/>
          <p:cNvSpPr>
            <a:spLocks noChangeArrowheads="1"/>
          </p:cNvSpPr>
          <p:nvPr/>
        </p:nvSpPr>
        <p:spPr bwMode="auto">
          <a:xfrm>
            <a:off x="4419600" y="37338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876800" y="36576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  <a:sym typeface="Symbol"/>
              </a:rPr>
              <a:t>more general approach </a:t>
            </a:r>
          </a:p>
        </p:txBody>
      </p:sp>
      <p:graphicFrame>
        <p:nvGraphicFramePr>
          <p:cNvPr id="30728" name="Object 8"/>
          <p:cNvGraphicFramePr>
            <a:graphicFrameLocks noChangeAspect="1"/>
          </p:cNvGraphicFramePr>
          <p:nvPr/>
        </p:nvGraphicFramePr>
        <p:xfrm>
          <a:off x="228600" y="4343400"/>
          <a:ext cx="2540000" cy="633413"/>
        </p:xfrm>
        <a:graphic>
          <a:graphicData uri="http://schemas.openxmlformats.org/presentationml/2006/ole">
            <p:oleObj spid="_x0000_s30728" name="Equation" r:id="rId9" imgW="1434960" imgH="355320" progId="Equation.DSMT4">
              <p:embed/>
            </p:oleObj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2819400" y="4343400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  <a:sym typeface="Symbol"/>
              </a:rPr>
              <a:t>Property: when integrating over [, +d ] we obtain the number of states in  this interval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52400" y="51054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  <a:sym typeface="Symbol"/>
              </a:rPr>
              <a:t>Here </a:t>
            </a:r>
          </a:p>
        </p:txBody>
      </p:sp>
      <p:graphicFrame>
        <p:nvGraphicFramePr>
          <p:cNvPr id="30729" name="Object 9"/>
          <p:cNvGraphicFramePr>
            <a:graphicFrameLocks noChangeAspect="1"/>
          </p:cNvGraphicFramePr>
          <p:nvPr/>
        </p:nvGraphicFramePr>
        <p:xfrm>
          <a:off x="990600" y="5113866"/>
          <a:ext cx="1211263" cy="365125"/>
        </p:xfrm>
        <a:graphic>
          <a:graphicData uri="http://schemas.openxmlformats.org/presentationml/2006/ole">
            <p:oleObj spid="_x0000_s30729" name="Equation" r:id="rId10" imgW="672840" imgH="203040" progId="Equation.DSMT4">
              <p:embed/>
            </p:oleObj>
          </a:graphicData>
        </a:graphic>
      </p:graphicFrame>
      <p:graphicFrame>
        <p:nvGraphicFramePr>
          <p:cNvPr id="30730" name="Object 10"/>
          <p:cNvGraphicFramePr>
            <a:graphicFrameLocks noChangeAspect="1"/>
          </p:cNvGraphicFramePr>
          <p:nvPr/>
        </p:nvGraphicFramePr>
        <p:xfrm>
          <a:off x="76200" y="5486400"/>
          <a:ext cx="2540000" cy="633413"/>
        </p:xfrm>
        <a:graphic>
          <a:graphicData uri="http://schemas.openxmlformats.org/presentationml/2006/ole">
            <p:oleObj spid="_x0000_s30730" name="Equation" r:id="rId11" imgW="1434960" imgH="355320" progId="Equation.DSMT4">
              <p:embed/>
            </p:oleObj>
          </a:graphicData>
        </a:graphic>
      </p:graphicFrame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2590800" y="5334000"/>
          <a:ext cx="3257550" cy="838200"/>
        </p:xfrm>
        <a:graphic>
          <a:graphicData uri="http://schemas.openxmlformats.org/presentationml/2006/ole">
            <p:oleObj spid="_x0000_s30731" name="Equation" r:id="rId12" imgW="1841400" imgH="469800" progId="Equation.DSMT4">
              <p:embed/>
            </p:oleObj>
          </a:graphicData>
        </a:graphic>
      </p:graphicFrame>
      <p:graphicFrame>
        <p:nvGraphicFramePr>
          <p:cNvPr id="30732" name="Object 12"/>
          <p:cNvGraphicFramePr>
            <a:graphicFrameLocks noChangeAspect="1"/>
          </p:cNvGraphicFramePr>
          <p:nvPr/>
        </p:nvGraphicFramePr>
        <p:xfrm>
          <a:off x="5867400" y="5334000"/>
          <a:ext cx="3348037" cy="836613"/>
        </p:xfrm>
        <a:graphic>
          <a:graphicData uri="http://schemas.openxmlformats.org/presentationml/2006/ole">
            <p:oleObj spid="_x0000_s30732" name="Equation" r:id="rId13" imgW="1892160" imgH="469800" progId="Equation.DSMT4">
              <p:embed/>
            </p:oleObj>
          </a:graphicData>
        </a:graphic>
      </p:graphicFrame>
      <p:graphicFrame>
        <p:nvGraphicFramePr>
          <p:cNvPr id="30733" name="Object 13"/>
          <p:cNvGraphicFramePr>
            <a:graphicFrameLocks noChangeAspect="1"/>
          </p:cNvGraphicFramePr>
          <p:nvPr/>
        </p:nvGraphicFramePr>
        <p:xfrm>
          <a:off x="3856038" y="6019800"/>
          <a:ext cx="1760410" cy="838200"/>
        </p:xfrm>
        <a:graphic>
          <a:graphicData uri="http://schemas.openxmlformats.org/presentationml/2006/ole">
            <p:oleObj spid="_x0000_s30733" name="Equation" r:id="rId14" imgW="1041120" imgH="4950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500"/>
                            </p:stCondLst>
                            <p:childTnLst>
                              <p:par>
                                <p:cTn id="101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6" grpId="1" animBg="1"/>
      <p:bldP spid="2" grpId="0"/>
      <p:bldP spid="4" grpId="0"/>
      <p:bldP spid="5" grpId="0" animBg="1"/>
      <p:bldP spid="10" grpId="0"/>
      <p:bldP spid="11" grpId="0"/>
      <p:bldP spid="13" grpId="0"/>
      <p:bldP spid="14" grpId="0" animBg="1"/>
      <p:bldP spid="15" grpId="0"/>
      <p:bldP spid="17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90" name="Object 42"/>
          <p:cNvGraphicFramePr>
            <a:graphicFrameLocks noChangeAspect="1"/>
          </p:cNvGraphicFramePr>
          <p:nvPr/>
        </p:nvGraphicFramePr>
        <p:xfrm>
          <a:off x="3505200" y="2617788"/>
          <a:ext cx="4214812" cy="719137"/>
        </p:xfrm>
        <a:graphic>
          <a:graphicData uri="http://schemas.openxmlformats.org/presentationml/2006/ole">
            <p:oleObj spid="_x0000_s2090" name="Equation" r:id="rId4" imgW="2616120" imgH="444240" progId="Equation.DSMT4">
              <p:embed/>
            </p:oleObj>
          </a:graphicData>
        </a:graphic>
      </p:graphicFrame>
      <p:cxnSp>
        <p:nvCxnSpPr>
          <p:cNvPr id="19" name="Straight Arrow Connector 18"/>
          <p:cNvCxnSpPr/>
          <p:nvPr/>
        </p:nvCxnSpPr>
        <p:spPr>
          <a:xfrm rot="5400000" flipH="1" flipV="1">
            <a:off x="3467100" y="33909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09600" y="1897289"/>
            <a:ext cx="42691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s=1,2 takes into account the two linear independent polarizations</a:t>
            </a:r>
            <a:endParaRPr lang="en-US" sz="1200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0" y="381000"/>
            <a:ext cx="7848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Standing EM waves = modes characterized by wave vector </a:t>
            </a:r>
            <a:r>
              <a:rPr lang="en-US" sz="2000" u="sng" dirty="0" smtClean="0">
                <a:latin typeface="Comic Sans MS" pitchFamily="66" charset="0"/>
              </a:rPr>
              <a:t>k</a:t>
            </a:r>
          </a:p>
        </p:txBody>
      </p:sp>
      <p:pic>
        <p:nvPicPr>
          <p:cNvPr id="25" name="Picture 2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" y="152400"/>
            <a:ext cx="1295400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1" name="Straight Arrow Connector 30"/>
          <p:cNvCxnSpPr/>
          <p:nvPr/>
        </p:nvCxnSpPr>
        <p:spPr>
          <a:xfrm rot="10800000" flipV="1">
            <a:off x="1219200" y="685800"/>
            <a:ext cx="3810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4191000" y="838200"/>
            <a:ext cx="27799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of plane wave solutions  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2088" name="Object 40"/>
          <p:cNvGraphicFramePr>
            <a:graphicFrameLocks noChangeAspect="1"/>
          </p:cNvGraphicFramePr>
          <p:nvPr/>
        </p:nvGraphicFramePr>
        <p:xfrm>
          <a:off x="6781800" y="838200"/>
          <a:ext cx="635000" cy="328613"/>
        </p:xfrm>
        <a:graphic>
          <a:graphicData uri="http://schemas.openxmlformats.org/presentationml/2006/ole">
            <p:oleObj spid="_x0000_s2088" name="Equation" r:id="rId6" imgW="393480" imgH="203040" progId="Equation.DSMT4">
              <p:embed/>
            </p:oleObj>
          </a:graphicData>
        </a:graphic>
      </p:graphicFrame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1524000" y="1143000"/>
            <a:ext cx="7848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Each mode can be occupied with a certain # </a:t>
            </a:r>
            <a:r>
              <a:rPr lang="en-US" sz="2000" dirty="0" err="1" smtClean="0">
                <a:latin typeface="Comic Sans MS" pitchFamily="66" charset="0"/>
              </a:rPr>
              <a:t>n</a:t>
            </a:r>
            <a:r>
              <a:rPr lang="en-US" sz="2000" u="sng" baseline="-25000" dirty="0" err="1" smtClean="0">
                <a:latin typeface="Comic Sans MS" pitchFamily="66" charset="0"/>
              </a:rPr>
              <a:t>k</a:t>
            </a:r>
            <a:r>
              <a:rPr lang="en-US" sz="2000" baseline="-25000" dirty="0" err="1" smtClean="0">
                <a:latin typeface="Comic Sans MS" pitchFamily="66" charset="0"/>
              </a:rPr>
              <a:t>,s</a:t>
            </a:r>
            <a:r>
              <a:rPr lang="en-US" sz="2000" dirty="0" smtClean="0">
                <a:latin typeface="Comic Sans MS" pitchFamily="66" charset="0"/>
              </a:rPr>
              <a:t> of photons</a:t>
            </a:r>
            <a:endParaRPr lang="en-US" sz="2000" u="sng" dirty="0" smtClean="0">
              <a:latin typeface="Comic Sans MS" pitchFamily="66" charset="0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 rot="5400000" flipH="1" flipV="1">
            <a:off x="496094" y="2018506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228600" y="1535668"/>
            <a:ext cx="63898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rgbClr val="00B050"/>
                </a:solidFill>
                <a:latin typeface="Comic Sans MS" pitchFamily="66" charset="0"/>
              </a:rPr>
              <a:t>n</a:t>
            </a:r>
            <a:r>
              <a:rPr lang="en-US" u="sng" baseline="-25000" dirty="0" err="1" smtClean="0">
                <a:solidFill>
                  <a:srgbClr val="00B050"/>
                </a:solidFill>
                <a:latin typeface="Comic Sans MS" pitchFamily="66" charset="0"/>
              </a:rPr>
              <a:t>k</a:t>
            </a:r>
            <a:r>
              <a:rPr lang="en-US" baseline="-25000" dirty="0" err="1" smtClean="0">
                <a:solidFill>
                  <a:srgbClr val="00B050"/>
                </a:solidFill>
                <a:latin typeface="Comic Sans MS" pitchFamily="66" charset="0"/>
              </a:rPr>
              <a:t>,s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 of photons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  <a:sym typeface="Symbol"/>
              </a:rPr>
              <a:t> classical amplitude of the standing wave</a:t>
            </a:r>
            <a:endParaRPr lang="en-US" dirty="0">
              <a:solidFill>
                <a:srgbClr val="00B050"/>
              </a:solidFill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609600" y="2133600"/>
            <a:ext cx="411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28600" y="2286000"/>
            <a:ext cx="7848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With this and the individual photon energies </a:t>
            </a:r>
            <a:endParaRPr lang="en-US" sz="2000" u="sng" dirty="0" smtClean="0">
              <a:latin typeface="Comic Sans MS" pitchFamily="66" charset="0"/>
            </a:endParaRPr>
          </a:p>
        </p:txBody>
      </p:sp>
      <p:graphicFrame>
        <p:nvGraphicFramePr>
          <p:cNvPr id="2089" name="Object 41"/>
          <p:cNvGraphicFramePr>
            <a:graphicFrameLocks noChangeAspect="1"/>
          </p:cNvGraphicFramePr>
          <p:nvPr/>
        </p:nvGraphicFramePr>
        <p:xfrm>
          <a:off x="5638800" y="2286000"/>
          <a:ext cx="552450" cy="390525"/>
        </p:xfrm>
        <a:graphic>
          <a:graphicData uri="http://schemas.openxmlformats.org/presentationml/2006/ole">
            <p:oleObj spid="_x0000_s2089" name="Equation" r:id="rId7" imgW="342720" imgH="241200" progId="Equation.DSMT4">
              <p:embed/>
            </p:oleObj>
          </a:graphicData>
        </a:graphic>
      </p:graphicFrame>
      <p:sp>
        <p:nvSpPr>
          <p:cNvPr id="15" name="AutoShape 61"/>
          <p:cNvSpPr>
            <a:spLocks noChangeArrowheads="1"/>
          </p:cNvSpPr>
          <p:nvPr/>
        </p:nvSpPr>
        <p:spPr bwMode="auto">
          <a:xfrm>
            <a:off x="6400800" y="23622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246356" y="2743200"/>
            <a:ext cx="3276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Total energy in the cavity</a:t>
            </a:r>
            <a:endParaRPr lang="en-US" sz="2000" u="sng" dirty="0" smtClean="0">
              <a:latin typeface="Comic Sans MS" pitchFamily="66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3733800" y="3657600"/>
            <a:ext cx="541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3733800" y="3374090"/>
            <a:ext cx="5410201" cy="359710"/>
            <a:chOff x="3733800" y="3361678"/>
            <a:chExt cx="5410201" cy="359710"/>
          </a:xfrm>
        </p:grpSpPr>
        <p:graphicFrame>
          <p:nvGraphicFramePr>
            <p:cNvPr id="2091" name="Object 43"/>
            <p:cNvGraphicFramePr>
              <a:graphicFrameLocks noChangeAspect="1"/>
            </p:cNvGraphicFramePr>
            <p:nvPr/>
          </p:nvGraphicFramePr>
          <p:xfrm>
            <a:off x="8305801" y="3361678"/>
            <a:ext cx="838200" cy="343229"/>
          </p:xfrm>
          <a:graphic>
            <a:graphicData uri="http://schemas.openxmlformats.org/presentationml/2006/ole">
              <p:oleObj spid="_x0000_s2091" name="Equation" r:id="rId8" imgW="685800" imgH="279360" progId="Equation.DSMT4">
                <p:embed/>
              </p:oleObj>
            </a:graphicData>
          </a:graphic>
        </p:graphicFrame>
        <p:sp>
          <p:nvSpPr>
            <p:cNvPr id="22" name="TextBox 21"/>
            <p:cNvSpPr txBox="1"/>
            <p:nvPr/>
          </p:nvSpPr>
          <p:spPr>
            <a:xfrm>
              <a:off x="3733800" y="3429000"/>
              <a:ext cx="5105400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00" dirty="0" smtClean="0"/>
                <a:t>Index of a particular microstate characterized by the occupation #s  </a:t>
              </a:r>
              <a:endParaRPr lang="en-US" sz="1300" dirty="0"/>
            </a:p>
          </p:txBody>
        </p:sp>
      </p:grpSp>
      <p:sp>
        <p:nvSpPr>
          <p:cNvPr id="26" name="AutoShape 61"/>
          <p:cNvSpPr>
            <a:spLocks noChangeArrowheads="1"/>
          </p:cNvSpPr>
          <p:nvPr/>
        </p:nvSpPr>
        <p:spPr bwMode="auto">
          <a:xfrm>
            <a:off x="304800" y="38862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092" name="Object 44"/>
          <p:cNvGraphicFramePr>
            <a:graphicFrameLocks noChangeAspect="1"/>
          </p:cNvGraphicFramePr>
          <p:nvPr/>
        </p:nvGraphicFramePr>
        <p:xfrm>
          <a:off x="762000" y="3795946"/>
          <a:ext cx="1963737" cy="574675"/>
        </p:xfrm>
        <a:graphic>
          <a:graphicData uri="http://schemas.openxmlformats.org/presentationml/2006/ole">
            <p:oleObj spid="_x0000_s2092" name="Equation" r:id="rId9" imgW="1218960" imgH="355320" progId="Equation.DSMT4">
              <p:embed/>
            </p:oleObj>
          </a:graphicData>
        </a:graphic>
      </p:graphicFrame>
      <p:sp>
        <p:nvSpPr>
          <p:cNvPr id="27" name="Rectangle 26"/>
          <p:cNvSpPr/>
          <p:nvPr/>
        </p:nvSpPr>
        <p:spPr>
          <a:xfrm>
            <a:off x="2971800" y="3810000"/>
            <a:ext cx="6495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with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28" name="Object 40"/>
          <p:cNvGraphicFramePr>
            <a:graphicFrameLocks noChangeAspect="1"/>
          </p:cNvGraphicFramePr>
          <p:nvPr/>
        </p:nvGraphicFramePr>
        <p:xfrm>
          <a:off x="3643546" y="3769312"/>
          <a:ext cx="1085850" cy="411162"/>
        </p:xfrm>
        <a:graphic>
          <a:graphicData uri="http://schemas.openxmlformats.org/presentationml/2006/ole">
            <p:oleObj spid="_x0000_s2093" name="Equation" r:id="rId10" imgW="672840" imgH="253800" progId="Equation.DSMT4">
              <p:embed/>
            </p:oleObj>
          </a:graphicData>
        </a:graphic>
      </p:graphicFrame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304800" y="4476690"/>
            <a:ext cx="8382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Let’s first take advantage of the fact that we know the Bose-Einstein distribution function already</a:t>
            </a:r>
            <a:endParaRPr lang="en-US" sz="2000" u="sng" dirty="0" smtClean="0">
              <a:latin typeface="Comic Sans MS" pitchFamily="66" charset="0"/>
            </a:endParaRPr>
          </a:p>
        </p:txBody>
      </p:sp>
      <p:graphicFrame>
        <p:nvGraphicFramePr>
          <p:cNvPr id="2094" name="Object 46"/>
          <p:cNvGraphicFramePr>
            <a:graphicFrameLocks noChangeAspect="1"/>
          </p:cNvGraphicFramePr>
          <p:nvPr/>
        </p:nvGraphicFramePr>
        <p:xfrm>
          <a:off x="381000" y="5410200"/>
          <a:ext cx="2700338" cy="595313"/>
        </p:xfrm>
        <a:graphic>
          <a:graphicData uri="http://schemas.openxmlformats.org/presentationml/2006/ole">
            <p:oleObj spid="_x0000_s2094" name="Equation" r:id="rId11" imgW="1676160" imgH="368280" progId="Equation.DSMT4">
              <p:embed/>
            </p:oleObj>
          </a:graphicData>
        </a:graphic>
      </p:graphicFrame>
      <p:graphicFrame>
        <p:nvGraphicFramePr>
          <p:cNvPr id="2095" name="Object 47"/>
          <p:cNvGraphicFramePr>
            <a:graphicFrameLocks noChangeAspect="1"/>
          </p:cNvGraphicFramePr>
          <p:nvPr/>
        </p:nvGraphicFramePr>
        <p:xfrm>
          <a:off x="3200400" y="5257800"/>
          <a:ext cx="1841500" cy="738187"/>
        </p:xfrm>
        <a:graphic>
          <a:graphicData uri="http://schemas.openxmlformats.org/presentationml/2006/ole">
            <p:oleObj spid="_x0000_s2095" name="Equation" r:id="rId12" imgW="1143000" imgH="457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2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500"/>
                            </p:stCondLst>
                            <p:childTnLst>
                              <p:par>
                                <p:cTn id="6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2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2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500"/>
                            </p:stCondLst>
                            <p:childTnLst>
                              <p:par>
                                <p:cTn id="10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2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0" grpId="0"/>
      <p:bldP spid="34" grpId="0"/>
      <p:bldP spid="35" grpId="0"/>
      <p:bldP spid="48" grpId="0"/>
      <p:bldP spid="13" grpId="0"/>
      <p:bldP spid="15" grpId="0" animBg="1"/>
      <p:bldP spid="16" grpId="0"/>
      <p:bldP spid="26" grpId="0" animBg="1"/>
      <p:bldP spid="27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val Callout 23"/>
          <p:cNvSpPr/>
          <p:nvPr/>
        </p:nvSpPr>
        <p:spPr>
          <a:xfrm>
            <a:off x="1905000" y="1676400"/>
            <a:ext cx="2133600" cy="762000"/>
          </a:xfrm>
          <a:prstGeom prst="wedgeEllipseCallout">
            <a:avLst>
              <a:gd name="adj1" fmla="val -42969"/>
              <a:gd name="adj2" fmla="val -1017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 Box 33"/>
          <p:cNvSpPr txBox="1">
            <a:spLocks noChangeArrowheads="1"/>
          </p:cNvSpPr>
          <p:nvPr/>
        </p:nvSpPr>
        <p:spPr bwMode="auto">
          <a:xfrm>
            <a:off x="3362444" y="304800"/>
            <a:ext cx="25811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Comic Sans MS" pitchFamily="66" charset="0"/>
              </a:rPr>
              <a:t>Energy fluctuations</a:t>
            </a:r>
            <a:endParaRPr lang="en-US" sz="2000" b="1" baseline="-250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381000" y="228600"/>
            <a:ext cx="8763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We derive the same result with the partition function of the canonical ensemble</a:t>
            </a:r>
            <a:endParaRPr lang="en-US" u="sng" dirty="0" smtClean="0">
              <a:latin typeface="Comic Sans MS" pitchFamily="66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152400" y="304800"/>
            <a:ext cx="228600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162" name="Object 18"/>
          <p:cNvGraphicFramePr>
            <a:graphicFrameLocks noChangeAspect="1"/>
          </p:cNvGraphicFramePr>
          <p:nvPr/>
        </p:nvGraphicFramePr>
        <p:xfrm>
          <a:off x="1981200" y="1828800"/>
          <a:ext cx="1963738" cy="574675"/>
        </p:xfrm>
        <a:graphic>
          <a:graphicData uri="http://schemas.openxmlformats.org/presentationml/2006/ole">
            <p:oleObj spid="_x0000_s6162" name="Equation" r:id="rId4" imgW="1218960" imgH="355320" progId="Equation.DSMT4">
              <p:embed/>
            </p:oleObj>
          </a:graphicData>
        </a:graphic>
      </p:graphicFrame>
      <p:graphicFrame>
        <p:nvGraphicFramePr>
          <p:cNvPr id="6163" name="Object 19"/>
          <p:cNvGraphicFramePr>
            <a:graphicFrameLocks noChangeAspect="1"/>
          </p:cNvGraphicFramePr>
          <p:nvPr/>
        </p:nvGraphicFramePr>
        <p:xfrm>
          <a:off x="609600" y="914400"/>
          <a:ext cx="1416576" cy="609600"/>
        </p:xfrm>
        <a:graphic>
          <a:graphicData uri="http://schemas.openxmlformats.org/presentationml/2006/ole">
            <p:oleObj spid="_x0000_s6163" name="Equation" r:id="rId5" imgW="799920" imgH="342720" progId="Equation.DSMT4">
              <p:embed/>
            </p:oleObj>
          </a:graphicData>
        </a:graphic>
      </p:graphicFrame>
      <p:graphicFrame>
        <p:nvGraphicFramePr>
          <p:cNvPr id="6164" name="Object 20"/>
          <p:cNvGraphicFramePr>
            <a:graphicFrameLocks noChangeAspect="1"/>
          </p:cNvGraphicFramePr>
          <p:nvPr/>
        </p:nvGraphicFramePr>
        <p:xfrm>
          <a:off x="1905000" y="762000"/>
          <a:ext cx="2138362" cy="812800"/>
        </p:xfrm>
        <a:graphic>
          <a:graphicData uri="http://schemas.openxmlformats.org/presentationml/2006/ole">
            <p:oleObj spid="_x0000_s6164" name="Equation" r:id="rId6" imgW="1206360" imgH="457200" progId="Equation.DSMT4">
              <p:embed/>
            </p:oleObj>
          </a:graphicData>
        </a:graphic>
      </p:graphicFrame>
      <p:graphicFrame>
        <p:nvGraphicFramePr>
          <p:cNvPr id="6166" name="Object 22"/>
          <p:cNvGraphicFramePr>
            <a:graphicFrameLocks noChangeAspect="1"/>
          </p:cNvGraphicFramePr>
          <p:nvPr/>
        </p:nvGraphicFramePr>
        <p:xfrm>
          <a:off x="3895725" y="904875"/>
          <a:ext cx="2881313" cy="677863"/>
        </p:xfrm>
        <a:graphic>
          <a:graphicData uri="http://schemas.openxmlformats.org/presentationml/2006/ole">
            <p:oleObj spid="_x0000_s6166" name="Equation" r:id="rId7" imgW="1625400" imgH="380880" progId="Equation.DSMT4">
              <p:embed/>
            </p:oleObj>
          </a:graphicData>
        </a:graphic>
      </p:graphicFrame>
      <p:graphicFrame>
        <p:nvGraphicFramePr>
          <p:cNvPr id="6167" name="Object 23"/>
          <p:cNvGraphicFramePr>
            <a:graphicFrameLocks noChangeAspect="1"/>
          </p:cNvGraphicFramePr>
          <p:nvPr/>
        </p:nvGraphicFramePr>
        <p:xfrm>
          <a:off x="873125" y="2514600"/>
          <a:ext cx="7294563" cy="814388"/>
        </p:xfrm>
        <a:graphic>
          <a:graphicData uri="http://schemas.openxmlformats.org/presentationml/2006/ole">
            <p:oleObj spid="_x0000_s6167" name="Equation" r:id="rId8" imgW="4114800" imgH="457200" progId="Equation.DSMT4">
              <p:embed/>
            </p:oleObj>
          </a:graphicData>
        </a:graphic>
      </p:graphicFrame>
      <p:graphicFrame>
        <p:nvGraphicFramePr>
          <p:cNvPr id="6168" name="Object 24"/>
          <p:cNvGraphicFramePr>
            <a:graphicFrameLocks noChangeAspect="1"/>
          </p:cNvGraphicFramePr>
          <p:nvPr/>
        </p:nvGraphicFramePr>
        <p:xfrm>
          <a:off x="457200" y="3810000"/>
          <a:ext cx="3775076" cy="744538"/>
        </p:xfrm>
        <a:graphic>
          <a:graphicData uri="http://schemas.openxmlformats.org/presentationml/2006/ole">
            <p:oleObj spid="_x0000_s6168" name="Equation" r:id="rId9" imgW="2133360" imgH="419040" progId="Equation.DSMT4">
              <p:embed/>
            </p:oleObj>
          </a:graphicData>
        </a:graphic>
      </p:graphicFrame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381000" y="4800600"/>
            <a:ext cx="449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Of course consistent with U=F+TS </a:t>
            </a:r>
            <a:endParaRPr lang="en-US" u="sng" dirty="0" smtClean="0">
              <a:latin typeface="Comic Sans MS" pitchFamily="66" charset="0"/>
            </a:endParaRPr>
          </a:p>
        </p:txBody>
      </p:sp>
      <p:sp>
        <p:nvSpPr>
          <p:cNvPr id="30" name="AutoShape 61"/>
          <p:cNvSpPr>
            <a:spLocks noChangeArrowheads="1"/>
          </p:cNvSpPr>
          <p:nvPr/>
        </p:nvSpPr>
        <p:spPr bwMode="auto">
          <a:xfrm>
            <a:off x="4419600" y="41148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6169" name="Object 25"/>
          <p:cNvGraphicFramePr>
            <a:graphicFrameLocks noChangeAspect="1"/>
          </p:cNvGraphicFramePr>
          <p:nvPr/>
        </p:nvGraphicFramePr>
        <p:xfrm>
          <a:off x="4883150" y="3657600"/>
          <a:ext cx="3956050" cy="1173163"/>
        </p:xfrm>
        <a:graphic>
          <a:graphicData uri="http://schemas.openxmlformats.org/presentationml/2006/ole">
            <p:oleObj spid="_x0000_s6169" name="Equation" r:id="rId10" imgW="2234880" imgH="660240" progId="Equation.DSMT4">
              <p:embed/>
            </p:oleObj>
          </a:graphicData>
        </a:graphic>
      </p:graphicFrame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381000" y="3505200"/>
            <a:ext cx="1143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With</a:t>
            </a:r>
            <a:endParaRPr lang="en-US" u="sng" dirty="0" smtClean="0">
              <a:latin typeface="Comic Sans MS" pitchFamily="66" charset="0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4267200" y="4572000"/>
            <a:ext cx="4638675" cy="790575"/>
            <a:chOff x="457200" y="5257800"/>
            <a:chExt cx="4638675" cy="790575"/>
          </a:xfrm>
        </p:grpSpPr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457200" y="5486400"/>
              <a:ext cx="2667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dirty="0" smtClean="0">
                  <a:latin typeface="Comic Sans MS" pitchFamily="66" charset="0"/>
                </a:rPr>
                <a:t>when using F=-</a:t>
              </a:r>
              <a:r>
                <a:rPr lang="en-US" dirty="0" err="1" smtClean="0">
                  <a:latin typeface="Comic Sans MS" pitchFamily="66" charset="0"/>
                </a:rPr>
                <a:t>k</a:t>
              </a:r>
              <a:r>
                <a:rPr lang="en-US" baseline="-25000" dirty="0" err="1" smtClean="0">
                  <a:latin typeface="Comic Sans MS" pitchFamily="66" charset="0"/>
                </a:rPr>
                <a:t>B</a:t>
              </a:r>
              <a:r>
                <a:rPr lang="en-US" dirty="0" err="1" smtClean="0">
                  <a:latin typeface="Comic Sans MS" pitchFamily="66" charset="0"/>
                </a:rPr>
                <a:t>T</a:t>
              </a:r>
              <a:r>
                <a:rPr lang="en-US" dirty="0" smtClean="0">
                  <a:latin typeface="Comic Sans MS" pitchFamily="66" charset="0"/>
                </a:rPr>
                <a:t> </a:t>
              </a:r>
              <a:r>
                <a:rPr lang="en-US" dirty="0" err="1" smtClean="0">
                  <a:latin typeface="Comic Sans MS" pitchFamily="66" charset="0"/>
                </a:rPr>
                <a:t>lnZ</a:t>
              </a:r>
              <a:r>
                <a:rPr lang="en-US" dirty="0" smtClean="0">
                  <a:latin typeface="Comic Sans MS" pitchFamily="66" charset="0"/>
                </a:rPr>
                <a:t> </a:t>
              </a:r>
              <a:endParaRPr lang="en-US" u="sng" dirty="0" smtClean="0">
                <a:latin typeface="Comic Sans MS" pitchFamily="66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048000" y="5477522"/>
              <a:ext cx="55976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Comic Sans MS" pitchFamily="66" charset="0"/>
                </a:rPr>
                <a:t>and</a:t>
              </a:r>
              <a:endParaRPr lang="en-US" dirty="0"/>
            </a:p>
          </p:txBody>
        </p:sp>
        <p:graphicFrame>
          <p:nvGraphicFramePr>
            <p:cNvPr id="6170" name="Object 26"/>
            <p:cNvGraphicFramePr>
              <a:graphicFrameLocks noChangeAspect="1"/>
            </p:cNvGraphicFramePr>
            <p:nvPr/>
          </p:nvGraphicFramePr>
          <p:xfrm>
            <a:off x="3657600" y="5257800"/>
            <a:ext cx="1438275" cy="790575"/>
          </p:xfrm>
          <a:graphic>
            <a:graphicData uri="http://schemas.openxmlformats.org/presentationml/2006/ole">
              <p:oleObj spid="_x0000_s6170" name="Equation" r:id="rId11" imgW="812520" imgH="444240" progId="Equation.DSMT4">
                <p:embed/>
              </p:oleObj>
            </a:graphicData>
          </a:graphic>
        </p:graphicFrame>
      </p:grp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381000" y="5257800"/>
            <a:ext cx="1143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With</a:t>
            </a:r>
            <a:endParaRPr lang="en-US" u="sng" dirty="0" smtClean="0">
              <a:latin typeface="Comic Sans MS" pitchFamily="66" charset="0"/>
            </a:endParaRPr>
          </a:p>
        </p:txBody>
      </p:sp>
      <p:graphicFrame>
        <p:nvGraphicFramePr>
          <p:cNvPr id="6171" name="Object 27"/>
          <p:cNvGraphicFramePr>
            <a:graphicFrameLocks noChangeAspect="1"/>
          </p:cNvGraphicFramePr>
          <p:nvPr/>
        </p:nvGraphicFramePr>
        <p:xfrm>
          <a:off x="457200" y="5715000"/>
          <a:ext cx="3619500" cy="857250"/>
        </p:xfrm>
        <a:graphic>
          <a:graphicData uri="http://schemas.openxmlformats.org/presentationml/2006/ole">
            <p:oleObj spid="_x0000_s6171" name="Equation" r:id="rId12" imgW="2044440" imgH="482400" progId="Equation.DSMT4">
              <p:embed/>
            </p:oleObj>
          </a:graphicData>
        </a:graphic>
      </p:graphicFrame>
      <p:graphicFrame>
        <p:nvGraphicFramePr>
          <p:cNvPr id="6172" name="Object 28"/>
          <p:cNvGraphicFramePr>
            <a:graphicFrameLocks noChangeAspect="1"/>
          </p:cNvGraphicFramePr>
          <p:nvPr/>
        </p:nvGraphicFramePr>
        <p:xfrm>
          <a:off x="4267200" y="5695950"/>
          <a:ext cx="2225675" cy="857250"/>
        </p:xfrm>
        <a:graphic>
          <a:graphicData uri="http://schemas.openxmlformats.org/presentationml/2006/ole">
            <p:oleObj spid="_x0000_s6172" name="Equation" r:id="rId13" imgW="1257120" imgH="482400" progId="Equation.DSMT4">
              <p:embed/>
            </p:oleObj>
          </a:graphicData>
        </a:graphic>
      </p:graphicFrame>
      <p:graphicFrame>
        <p:nvGraphicFramePr>
          <p:cNvPr id="6173" name="Object 29"/>
          <p:cNvGraphicFramePr>
            <a:graphicFrameLocks noChangeAspect="1"/>
          </p:cNvGraphicFramePr>
          <p:nvPr/>
        </p:nvGraphicFramePr>
        <p:xfrm>
          <a:off x="6705600" y="5741634"/>
          <a:ext cx="2024062" cy="811213"/>
        </p:xfrm>
        <a:graphic>
          <a:graphicData uri="http://schemas.openxmlformats.org/presentationml/2006/ole">
            <p:oleObj spid="_x0000_s6173" name="Equation" r:id="rId14" imgW="1143000" imgH="457200" progId="Equation.DSMT4">
              <p:embed/>
            </p:oleObj>
          </a:graphicData>
        </a:graphic>
      </p:graphicFrame>
      <p:graphicFrame>
        <p:nvGraphicFramePr>
          <p:cNvPr id="6174" name="Object 30"/>
          <p:cNvGraphicFramePr>
            <a:graphicFrameLocks noChangeAspect="1"/>
          </p:cNvGraphicFramePr>
          <p:nvPr/>
        </p:nvGraphicFramePr>
        <p:xfrm>
          <a:off x="1066799" y="5197418"/>
          <a:ext cx="1002145" cy="533400"/>
        </p:xfrm>
        <a:graphic>
          <a:graphicData uri="http://schemas.openxmlformats.org/presentationml/2006/ole">
            <p:oleObj spid="_x0000_s6174" name="Equation" r:id="rId15" imgW="787320" imgH="419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6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6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6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19" grpId="0"/>
      <p:bldP spid="20" grpId="0" animBg="1"/>
      <p:bldP spid="29" grpId="0"/>
      <p:bldP spid="30" grpId="0" animBg="1"/>
      <p:bldP spid="32" grpId="0"/>
      <p:bldP spid="3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1015044" y="1084052"/>
            <a:ext cx="1600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speed of light</a:t>
            </a:r>
            <a:endParaRPr lang="en-US" sz="1400" u="sng" dirty="0" smtClean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28600" y="1524000"/>
            <a:ext cx="8763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Reveals:  light frequency is independent of the polarization state s  and the</a:t>
            </a:r>
          </a:p>
          <a:p>
            <a:r>
              <a:rPr lang="en-US" dirty="0" smtClean="0">
                <a:latin typeface="Comic Sans MS" pitchFamily="66" charset="0"/>
              </a:rPr>
              <a:t>               direction of propagation</a:t>
            </a:r>
            <a:endParaRPr lang="en-US" u="sng" dirty="0" smtClean="0">
              <a:latin typeface="Comic Sans MS" pitchFamily="66" charset="0"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52400" y="152400"/>
            <a:ext cx="8763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The dispersion relation for light propagating in vacuum reads:</a:t>
            </a:r>
            <a:endParaRPr lang="en-US" u="sng" dirty="0" smtClean="0">
              <a:latin typeface="Comic Sans MS" pitchFamily="66" charset="0"/>
            </a:endParaRPr>
          </a:p>
        </p:txBody>
      </p:sp>
      <p:graphicFrame>
        <p:nvGraphicFramePr>
          <p:cNvPr id="7192" name="Object 24"/>
          <p:cNvGraphicFramePr>
            <a:graphicFrameLocks noChangeAspect="1"/>
          </p:cNvGraphicFramePr>
          <p:nvPr/>
        </p:nvGraphicFramePr>
        <p:xfrm>
          <a:off x="304800" y="609600"/>
          <a:ext cx="1096962" cy="433387"/>
        </p:xfrm>
        <a:graphic>
          <a:graphicData uri="http://schemas.openxmlformats.org/presentationml/2006/ole">
            <p:oleObj spid="_x0000_s7192" name="Equation" r:id="rId4" imgW="609480" imgH="241200" progId="Equation.DSMT4">
              <p:embed/>
            </p:oleObj>
          </a:graphicData>
        </a:graphic>
      </p:graphicFrame>
      <p:cxnSp>
        <p:nvCxnSpPr>
          <p:cNvPr id="28" name="Straight Arrow Connector 27"/>
          <p:cNvCxnSpPr/>
          <p:nvPr/>
        </p:nvCxnSpPr>
        <p:spPr>
          <a:xfrm rot="5400000" flipH="1" flipV="1">
            <a:off x="876300" y="11811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066800" y="1371600"/>
            <a:ext cx="114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AutoShape 61"/>
          <p:cNvSpPr>
            <a:spLocks noChangeArrowheads="1"/>
          </p:cNvSpPr>
          <p:nvPr/>
        </p:nvSpPr>
        <p:spPr bwMode="auto">
          <a:xfrm>
            <a:off x="381000" y="2490156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Object 25"/>
          <p:cNvGraphicFramePr>
            <a:graphicFrameLocks noChangeAspect="1"/>
          </p:cNvGraphicFramePr>
          <p:nvPr/>
        </p:nvGraphicFramePr>
        <p:xfrm>
          <a:off x="990600" y="2209800"/>
          <a:ext cx="6521450" cy="811213"/>
        </p:xfrm>
        <a:graphic>
          <a:graphicData uri="http://schemas.openxmlformats.org/presentationml/2006/ole">
            <p:oleObj spid="_x0000_s7193" name="Equation" r:id="rId5" imgW="3682800" imgH="457200" progId="Equation.DSMT4">
              <p:embed/>
            </p:oleObj>
          </a:graphicData>
        </a:graphic>
      </p:graphicFrame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457200" y="3212068"/>
            <a:ext cx="3124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Let’s evaluate the k-sum</a:t>
            </a:r>
            <a:endParaRPr lang="en-US" u="sng" dirty="0" smtClean="0">
              <a:latin typeface="Comic Sans MS" pitchFamily="66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152400" y="3288268"/>
            <a:ext cx="228600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AutoShape 61"/>
          <p:cNvSpPr>
            <a:spLocks noChangeArrowheads="1"/>
          </p:cNvSpPr>
          <p:nvPr/>
        </p:nvSpPr>
        <p:spPr bwMode="auto">
          <a:xfrm>
            <a:off x="2667000" y="48768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195" name="Object 27"/>
          <p:cNvGraphicFramePr>
            <a:graphicFrameLocks noChangeAspect="1"/>
          </p:cNvGraphicFramePr>
          <p:nvPr/>
        </p:nvGraphicFramePr>
        <p:xfrm>
          <a:off x="3429000" y="4502992"/>
          <a:ext cx="1414463" cy="404812"/>
        </p:xfrm>
        <a:graphic>
          <a:graphicData uri="http://schemas.openxmlformats.org/presentationml/2006/ole">
            <p:oleObj spid="_x0000_s7195" name="Equation" r:id="rId6" imgW="799920" imgH="228600" progId="Equation.DSMT4">
              <p:embed/>
            </p:oleObj>
          </a:graphicData>
        </a:graphic>
      </p:graphicFrame>
      <p:sp>
        <p:nvSpPr>
          <p:cNvPr id="43" name="AutoShape 61"/>
          <p:cNvSpPr>
            <a:spLocks noChangeArrowheads="1"/>
          </p:cNvSpPr>
          <p:nvPr/>
        </p:nvSpPr>
        <p:spPr bwMode="auto">
          <a:xfrm>
            <a:off x="5029200" y="48768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197" name="Object 29"/>
          <p:cNvGraphicFramePr>
            <a:graphicFrameLocks noChangeAspect="1"/>
          </p:cNvGraphicFramePr>
          <p:nvPr/>
        </p:nvGraphicFramePr>
        <p:xfrm>
          <a:off x="5562600" y="4648200"/>
          <a:ext cx="3319463" cy="787400"/>
        </p:xfrm>
        <a:graphic>
          <a:graphicData uri="http://schemas.openxmlformats.org/presentationml/2006/ole">
            <p:oleObj spid="_x0000_s7197" name="Equation" r:id="rId7" imgW="1879560" imgH="444240" progId="Equation.DSMT4">
              <p:embed/>
            </p:oleObj>
          </a:graphicData>
        </a:graphic>
      </p:graphicFrame>
      <p:sp>
        <p:nvSpPr>
          <p:cNvPr id="44" name="AutoShape 61"/>
          <p:cNvSpPr>
            <a:spLocks noChangeArrowheads="1"/>
          </p:cNvSpPr>
          <p:nvPr/>
        </p:nvSpPr>
        <p:spPr bwMode="auto">
          <a:xfrm>
            <a:off x="457200" y="57912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198" name="Object 30"/>
          <p:cNvGraphicFramePr>
            <a:graphicFrameLocks noChangeAspect="1"/>
          </p:cNvGraphicFramePr>
          <p:nvPr/>
        </p:nvGraphicFramePr>
        <p:xfrm>
          <a:off x="762000" y="5486400"/>
          <a:ext cx="8253413" cy="881063"/>
        </p:xfrm>
        <a:graphic>
          <a:graphicData uri="http://schemas.openxmlformats.org/presentationml/2006/ole">
            <p:oleObj spid="_x0000_s7198" name="Equation" r:id="rId8" imgW="4660560" imgH="495000" progId="Equation.DSMT4">
              <p:embed/>
            </p:oleObj>
          </a:graphicData>
        </a:graphic>
      </p:graphicFrame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457200" y="3505200"/>
            <a:ext cx="8153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If we impose periodic boundary conditions for the electric field wave  </a:t>
            </a:r>
            <a:endParaRPr lang="en-US" u="sng" dirty="0" smtClean="0">
              <a:latin typeface="Comic Sans MS" pitchFamily="66" charset="0"/>
            </a:endParaRPr>
          </a:p>
        </p:txBody>
      </p:sp>
      <p:graphicFrame>
        <p:nvGraphicFramePr>
          <p:cNvPr id="7199" name="Object 31"/>
          <p:cNvGraphicFramePr>
            <a:graphicFrameLocks noChangeAspect="1"/>
          </p:cNvGraphicFramePr>
          <p:nvPr/>
        </p:nvGraphicFramePr>
        <p:xfrm>
          <a:off x="457200" y="3962400"/>
          <a:ext cx="1639887" cy="428625"/>
        </p:xfrm>
        <a:graphic>
          <a:graphicData uri="http://schemas.openxmlformats.org/presentationml/2006/ole">
            <p:oleObj spid="_x0000_s7199" name="Equation" r:id="rId9" imgW="927000" imgH="241200" progId="Equation.DSMT4">
              <p:embed/>
            </p:oleObj>
          </a:graphicData>
        </a:graphic>
      </p:graphicFrame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2133600" y="3962400"/>
            <a:ext cx="1371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such that</a:t>
            </a:r>
            <a:endParaRPr lang="en-US" u="sng" dirty="0" smtClean="0">
              <a:latin typeface="Comic Sans MS" pitchFamily="66" charset="0"/>
            </a:endParaRPr>
          </a:p>
        </p:txBody>
      </p:sp>
      <p:graphicFrame>
        <p:nvGraphicFramePr>
          <p:cNvPr id="7200" name="Object 32"/>
          <p:cNvGraphicFramePr>
            <a:graphicFrameLocks noChangeAspect="1"/>
          </p:cNvGraphicFramePr>
          <p:nvPr/>
        </p:nvGraphicFramePr>
        <p:xfrm>
          <a:off x="457200" y="4343400"/>
          <a:ext cx="2022475" cy="947737"/>
        </p:xfrm>
        <a:graphic>
          <a:graphicData uri="http://schemas.openxmlformats.org/presentationml/2006/ole">
            <p:oleObj spid="_x0000_s7200" name="Equation" r:id="rId10" imgW="1143000" imgH="533160" progId="Equation.DSMT4">
              <p:embed/>
            </p:oleObj>
          </a:graphicData>
        </a:graphic>
      </p:graphicFrame>
      <p:sp>
        <p:nvSpPr>
          <p:cNvPr id="47" name="Left Brace 46"/>
          <p:cNvSpPr/>
          <p:nvPr/>
        </p:nvSpPr>
        <p:spPr>
          <a:xfrm>
            <a:off x="3124200" y="4572000"/>
            <a:ext cx="381000" cy="8382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201" name="Object 33"/>
          <p:cNvGraphicFramePr>
            <a:graphicFrameLocks noChangeAspect="1"/>
          </p:cNvGraphicFramePr>
          <p:nvPr/>
        </p:nvGraphicFramePr>
        <p:xfrm>
          <a:off x="3435350" y="4815997"/>
          <a:ext cx="1438275" cy="427038"/>
        </p:xfrm>
        <a:graphic>
          <a:graphicData uri="http://schemas.openxmlformats.org/presentationml/2006/ole">
            <p:oleObj spid="_x0000_s7201" name="Equation" r:id="rId11" imgW="812520" imgH="241200" progId="Equation.DSMT4">
              <p:embed/>
            </p:oleObj>
          </a:graphicData>
        </a:graphic>
      </p:graphicFrame>
      <p:graphicFrame>
        <p:nvGraphicFramePr>
          <p:cNvPr id="7202" name="Object 34"/>
          <p:cNvGraphicFramePr>
            <a:graphicFrameLocks noChangeAspect="1"/>
          </p:cNvGraphicFramePr>
          <p:nvPr/>
        </p:nvGraphicFramePr>
        <p:xfrm>
          <a:off x="3465513" y="5126248"/>
          <a:ext cx="1392237" cy="382588"/>
        </p:xfrm>
        <a:graphic>
          <a:graphicData uri="http://schemas.openxmlformats.org/presentationml/2006/ole">
            <p:oleObj spid="_x0000_s7202" name="Equation" r:id="rId12" imgW="787320" imgH="215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7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500"/>
                            </p:stCondLst>
                            <p:childTnLst>
                              <p:par>
                                <p:cTn id="8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7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000"/>
                            </p:stCondLst>
                            <p:childTnLst>
                              <p:par>
                                <p:cTn id="9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7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7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7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20" grpId="0"/>
      <p:bldP spid="22" grpId="0"/>
      <p:bldP spid="34" grpId="0" animBg="1"/>
      <p:bldP spid="35" grpId="0"/>
      <p:bldP spid="36" grpId="0" animBg="1"/>
      <p:bldP spid="42" grpId="0" animBg="1"/>
      <p:bldP spid="43" grpId="0" animBg="1"/>
      <p:bldP spid="44" grpId="0" animBg="1"/>
      <p:bldP spid="45" grpId="0"/>
      <p:bldP spid="46" grpId="0"/>
      <p:bldP spid="4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AutoShape 14"/>
          <p:cNvSpPr>
            <a:spLocks noChangeArrowheads="1"/>
          </p:cNvSpPr>
          <p:nvPr/>
        </p:nvSpPr>
        <p:spPr bwMode="auto">
          <a:xfrm>
            <a:off x="6248400" y="5562600"/>
            <a:ext cx="2895600" cy="13716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9" name="AutoShape 14"/>
          <p:cNvSpPr>
            <a:spLocks noChangeArrowheads="1"/>
          </p:cNvSpPr>
          <p:nvPr/>
        </p:nvSpPr>
        <p:spPr bwMode="auto">
          <a:xfrm>
            <a:off x="76200" y="76200"/>
            <a:ext cx="2514600" cy="12192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graphicFrame>
        <p:nvGraphicFramePr>
          <p:cNvPr id="21522" name="Object 18"/>
          <p:cNvGraphicFramePr>
            <a:graphicFrameLocks noChangeAspect="1"/>
          </p:cNvGraphicFramePr>
          <p:nvPr/>
        </p:nvGraphicFramePr>
        <p:xfrm>
          <a:off x="304800" y="228600"/>
          <a:ext cx="2293938" cy="881062"/>
        </p:xfrm>
        <a:graphic>
          <a:graphicData uri="http://schemas.openxmlformats.org/presentationml/2006/ole">
            <p:oleObj spid="_x0000_s21522" name="Equation" r:id="rId4" imgW="1295280" imgH="495000" progId="Equation.DSMT4">
              <p:embed/>
            </p:oleObj>
          </a:graphicData>
        </a:graphic>
      </p:graphicFrame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2743200" y="381000"/>
            <a:ext cx="3733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# of modes between k and </a:t>
            </a:r>
            <a:r>
              <a:rPr lang="en-US" dirty="0" err="1" smtClean="0">
                <a:latin typeface="Comic Sans MS" pitchFamily="66" charset="0"/>
              </a:rPr>
              <a:t>k+dk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u="sng" dirty="0" smtClean="0">
                <a:latin typeface="Comic Sans MS" pitchFamily="66" charset="0"/>
              </a:rPr>
              <a:t>Density of states in k-space</a:t>
            </a:r>
          </a:p>
        </p:txBody>
      </p:sp>
      <p:sp>
        <p:nvSpPr>
          <p:cNvPr id="27" name="AutoShape 61"/>
          <p:cNvSpPr>
            <a:spLocks noChangeArrowheads="1"/>
          </p:cNvSpPr>
          <p:nvPr/>
        </p:nvSpPr>
        <p:spPr bwMode="auto">
          <a:xfrm>
            <a:off x="228600" y="1880556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1" name="Object 25"/>
          <p:cNvGraphicFramePr>
            <a:graphicFrameLocks noChangeAspect="1"/>
          </p:cNvGraphicFramePr>
          <p:nvPr/>
        </p:nvGraphicFramePr>
        <p:xfrm>
          <a:off x="1143000" y="1447800"/>
          <a:ext cx="5305425" cy="1758950"/>
        </p:xfrm>
        <a:graphic>
          <a:graphicData uri="http://schemas.openxmlformats.org/presentationml/2006/ole">
            <p:oleObj spid="_x0000_s21523" name="Equation" r:id="rId5" imgW="2997000" imgH="990360" progId="Equation.DSMT4">
              <p:embed/>
            </p:oleObj>
          </a:graphicData>
        </a:graphic>
      </p:graphicFrame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152400" y="3429000"/>
            <a:ext cx="838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With:</a:t>
            </a:r>
            <a:endParaRPr lang="en-US" u="sng" dirty="0" smtClean="0">
              <a:latin typeface="Comic Sans MS" pitchFamily="66" charset="0"/>
            </a:endParaRPr>
          </a:p>
        </p:txBody>
      </p:sp>
      <p:graphicFrame>
        <p:nvGraphicFramePr>
          <p:cNvPr id="38" name="Object 24"/>
          <p:cNvGraphicFramePr>
            <a:graphicFrameLocks noChangeAspect="1"/>
          </p:cNvGraphicFramePr>
          <p:nvPr/>
        </p:nvGraphicFramePr>
        <p:xfrm>
          <a:off x="990600" y="3429000"/>
          <a:ext cx="1211263" cy="365125"/>
        </p:xfrm>
        <a:graphic>
          <a:graphicData uri="http://schemas.openxmlformats.org/presentationml/2006/ole">
            <p:oleObj spid="_x0000_s21524" name="Equation" r:id="rId6" imgW="672840" imgH="203040" progId="Equation.DSMT4">
              <p:embed/>
            </p:oleObj>
          </a:graphicData>
        </a:graphic>
      </p:graphicFrame>
      <p:sp>
        <p:nvSpPr>
          <p:cNvPr id="40" name="AutoShape 61"/>
          <p:cNvSpPr>
            <a:spLocks noChangeArrowheads="1"/>
          </p:cNvSpPr>
          <p:nvPr/>
        </p:nvSpPr>
        <p:spPr bwMode="auto">
          <a:xfrm>
            <a:off x="304800" y="3884766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1525" name="Object 21"/>
          <p:cNvGraphicFramePr>
            <a:graphicFrameLocks noChangeAspect="1"/>
          </p:cNvGraphicFramePr>
          <p:nvPr/>
        </p:nvGraphicFramePr>
        <p:xfrm>
          <a:off x="914400" y="3657600"/>
          <a:ext cx="1028700" cy="708025"/>
        </p:xfrm>
        <a:graphic>
          <a:graphicData uri="http://schemas.openxmlformats.org/presentationml/2006/ole">
            <p:oleObj spid="_x0000_s21525" name="Equation" r:id="rId7" imgW="571320" imgH="393480" progId="Equation.DSMT4">
              <p:embed/>
            </p:oleObj>
          </a:graphicData>
        </a:graphic>
      </p:graphicFrame>
      <p:sp>
        <p:nvSpPr>
          <p:cNvPr id="42" name="AutoShape 61"/>
          <p:cNvSpPr>
            <a:spLocks noChangeArrowheads="1"/>
          </p:cNvSpPr>
          <p:nvPr/>
        </p:nvSpPr>
        <p:spPr bwMode="auto">
          <a:xfrm>
            <a:off x="2209800" y="38862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1526" name="Object 22"/>
          <p:cNvGraphicFramePr>
            <a:graphicFrameLocks noChangeAspect="1"/>
          </p:cNvGraphicFramePr>
          <p:nvPr/>
        </p:nvGraphicFramePr>
        <p:xfrm>
          <a:off x="2743200" y="3600086"/>
          <a:ext cx="3349625" cy="833437"/>
        </p:xfrm>
        <a:graphic>
          <a:graphicData uri="http://schemas.openxmlformats.org/presentationml/2006/ole">
            <p:oleObj spid="_x0000_s21526" name="Equation" r:id="rId8" imgW="1892160" imgH="469800" progId="Equation.DSMT4">
              <p:embed/>
            </p:oleObj>
          </a:graphicData>
        </a:graphic>
      </p:graphicFrame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228600" y="4495800"/>
            <a:ext cx="3429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Defining the energy density </a:t>
            </a:r>
            <a:endParaRPr lang="en-US" u="sng" dirty="0" smtClean="0">
              <a:latin typeface="Comic Sans MS" pitchFamily="66" charset="0"/>
            </a:endParaRPr>
          </a:p>
        </p:txBody>
      </p:sp>
      <p:graphicFrame>
        <p:nvGraphicFramePr>
          <p:cNvPr id="21527" name="Object 23"/>
          <p:cNvGraphicFramePr>
            <a:graphicFrameLocks noChangeAspect="1"/>
          </p:cNvGraphicFramePr>
          <p:nvPr/>
        </p:nvGraphicFramePr>
        <p:xfrm>
          <a:off x="3429000" y="4343400"/>
          <a:ext cx="1258888" cy="698500"/>
        </p:xfrm>
        <a:graphic>
          <a:graphicData uri="http://schemas.openxmlformats.org/presentationml/2006/ole">
            <p:oleObj spid="_x0000_s21527" name="Equation" r:id="rId9" imgW="711000" imgH="393480" progId="Equation.DSMT4">
              <p:embed/>
            </p:oleObj>
          </a:graphicData>
        </a:graphic>
      </p:graphicFrame>
      <p:sp>
        <p:nvSpPr>
          <p:cNvPr id="44" name="AutoShape 61"/>
          <p:cNvSpPr>
            <a:spLocks noChangeArrowheads="1"/>
          </p:cNvSpPr>
          <p:nvPr/>
        </p:nvSpPr>
        <p:spPr bwMode="auto">
          <a:xfrm>
            <a:off x="381000" y="52578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1528" name="Object 24"/>
          <p:cNvGraphicFramePr>
            <a:graphicFrameLocks noChangeAspect="1"/>
          </p:cNvGraphicFramePr>
          <p:nvPr/>
        </p:nvGraphicFramePr>
        <p:xfrm>
          <a:off x="838200" y="4953000"/>
          <a:ext cx="2428875" cy="833438"/>
        </p:xfrm>
        <a:graphic>
          <a:graphicData uri="http://schemas.openxmlformats.org/presentationml/2006/ole">
            <p:oleObj spid="_x0000_s21528" name="Equation" r:id="rId10" imgW="1371600" imgH="469800" progId="Equation.DSMT4">
              <p:embed/>
            </p:oleObj>
          </a:graphicData>
        </a:graphic>
      </p:graphicFrame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3581400" y="51816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with</a:t>
            </a:r>
            <a:endParaRPr lang="en-US" u="sng" dirty="0" smtClean="0">
              <a:latin typeface="Comic Sans MS" pitchFamily="66" charset="0"/>
            </a:endParaRPr>
          </a:p>
        </p:txBody>
      </p:sp>
      <p:graphicFrame>
        <p:nvGraphicFramePr>
          <p:cNvPr id="21529" name="Object 25"/>
          <p:cNvGraphicFramePr>
            <a:graphicFrameLocks noChangeAspect="1"/>
          </p:cNvGraphicFramePr>
          <p:nvPr/>
        </p:nvGraphicFramePr>
        <p:xfrm>
          <a:off x="4191000" y="5181600"/>
          <a:ext cx="1074738" cy="381000"/>
        </p:xfrm>
        <a:graphic>
          <a:graphicData uri="http://schemas.openxmlformats.org/presentationml/2006/ole">
            <p:oleObj spid="_x0000_s21529" name="Equation" r:id="rId11" imgW="393480" imgH="139680" progId="Equation.DSMT4">
              <p:embed/>
            </p:oleObj>
          </a:graphicData>
        </a:graphic>
      </p:graphicFrame>
      <p:sp>
        <p:nvSpPr>
          <p:cNvPr id="46" name="AutoShape 61"/>
          <p:cNvSpPr>
            <a:spLocks noChangeArrowheads="1"/>
          </p:cNvSpPr>
          <p:nvPr/>
        </p:nvSpPr>
        <p:spPr bwMode="auto">
          <a:xfrm>
            <a:off x="5676900" y="5256366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7" name="Object 21"/>
          <p:cNvGraphicFramePr>
            <a:graphicFrameLocks noChangeAspect="1"/>
          </p:cNvGraphicFramePr>
          <p:nvPr/>
        </p:nvGraphicFramePr>
        <p:xfrm>
          <a:off x="6264275" y="5006975"/>
          <a:ext cx="1074738" cy="752475"/>
        </p:xfrm>
        <a:graphic>
          <a:graphicData uri="http://schemas.openxmlformats.org/presentationml/2006/ole">
            <p:oleObj spid="_x0000_s21530" name="Equation" r:id="rId12" imgW="596880" imgH="419040" progId="Equation.DSMT4">
              <p:embed/>
            </p:oleObj>
          </a:graphicData>
        </a:graphic>
      </p:graphicFrame>
      <p:sp>
        <p:nvSpPr>
          <p:cNvPr id="48" name="AutoShape 61"/>
          <p:cNvSpPr>
            <a:spLocks noChangeArrowheads="1"/>
          </p:cNvSpPr>
          <p:nvPr/>
        </p:nvSpPr>
        <p:spPr bwMode="auto">
          <a:xfrm>
            <a:off x="381000" y="60960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1531" name="Object 27"/>
          <p:cNvGraphicFramePr>
            <a:graphicFrameLocks noChangeAspect="1"/>
          </p:cNvGraphicFramePr>
          <p:nvPr/>
        </p:nvGraphicFramePr>
        <p:xfrm>
          <a:off x="812800" y="5795963"/>
          <a:ext cx="2632075" cy="833437"/>
        </p:xfrm>
        <a:graphic>
          <a:graphicData uri="http://schemas.openxmlformats.org/presentationml/2006/ole">
            <p:oleObj spid="_x0000_s21531" name="Equation" r:id="rId13" imgW="1485720" imgH="469800" progId="Equation.DSMT4">
              <p:embed/>
            </p:oleObj>
          </a:graphicData>
        </a:graphic>
      </p:graphicFrame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3429000" y="6019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with</a:t>
            </a:r>
            <a:endParaRPr lang="en-US" u="sng" dirty="0" smtClean="0">
              <a:latin typeface="Comic Sans MS" pitchFamily="66" charset="0"/>
            </a:endParaRPr>
          </a:p>
        </p:txBody>
      </p:sp>
      <p:graphicFrame>
        <p:nvGraphicFramePr>
          <p:cNvPr id="21532" name="Object 28"/>
          <p:cNvGraphicFramePr>
            <a:graphicFrameLocks noChangeAspect="1"/>
          </p:cNvGraphicFramePr>
          <p:nvPr/>
        </p:nvGraphicFramePr>
        <p:xfrm>
          <a:off x="3962400" y="5795963"/>
          <a:ext cx="1731962" cy="833437"/>
        </p:xfrm>
        <a:graphic>
          <a:graphicData uri="http://schemas.openxmlformats.org/presentationml/2006/ole">
            <p:oleObj spid="_x0000_s21532" name="Equation" r:id="rId14" imgW="977760" imgH="469800" progId="Equation.DSMT4">
              <p:embed/>
            </p:oleObj>
          </a:graphicData>
        </a:graphic>
      </p:graphicFrame>
      <p:sp>
        <p:nvSpPr>
          <p:cNvPr id="50" name="AutoShape 61"/>
          <p:cNvSpPr>
            <a:spLocks noChangeArrowheads="1"/>
          </p:cNvSpPr>
          <p:nvPr/>
        </p:nvSpPr>
        <p:spPr bwMode="auto">
          <a:xfrm>
            <a:off x="5867400" y="60960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1533" name="Object 29"/>
          <p:cNvGraphicFramePr>
            <a:graphicFrameLocks noChangeAspect="1"/>
          </p:cNvGraphicFramePr>
          <p:nvPr/>
        </p:nvGraphicFramePr>
        <p:xfrm>
          <a:off x="6399213" y="5795962"/>
          <a:ext cx="2744787" cy="833438"/>
        </p:xfrm>
        <a:graphic>
          <a:graphicData uri="http://schemas.openxmlformats.org/presentationml/2006/ole">
            <p:oleObj spid="_x0000_s21533" name="Equation" r:id="rId15" imgW="1549080" imgH="469800" progId="Equation.DSMT4">
              <p:embed/>
            </p:oleObj>
          </a:graphicData>
        </a:graphic>
      </p:graphicFrame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2819400" y="990600"/>
            <a:ext cx="6096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We will learn other techniques to calculate the density of states for more complicated dispersion relations. </a:t>
            </a:r>
            <a:endParaRPr lang="en-US" sz="1400" u="sng" dirty="0" smtClean="0">
              <a:solidFill>
                <a:srgbClr val="00B050"/>
              </a:solidFill>
              <a:latin typeface="Comic Sans MS" pitchFamily="66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rot="10800000">
            <a:off x="4800600" y="4648200"/>
            <a:ext cx="6858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5562600" y="4572000"/>
            <a:ext cx="3581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  <a:latin typeface="Comic Sans MS" pitchFamily="66" charset="0"/>
              </a:rPr>
              <a:t>Internal energy of the box at T, relative to the vacuum energy (</a:t>
            </a:r>
            <a:r>
              <a:rPr lang="en-US" sz="800" dirty="0" smtClean="0">
                <a:solidFill>
                  <a:srgbClr val="00B050"/>
                </a:solidFill>
                <a:latin typeface="Comic Sans MS" pitchFamily="66" charset="0"/>
              </a:rPr>
              <a:t>e.g., responsible for the </a:t>
            </a:r>
            <a:r>
              <a:rPr lang="en-US" sz="800" dirty="0" err="1" smtClean="0">
                <a:solidFill>
                  <a:srgbClr val="00B050"/>
                </a:solidFill>
                <a:latin typeface="Comic Sans MS" pitchFamily="66" charset="0"/>
              </a:rPr>
              <a:t>Casimir</a:t>
            </a:r>
            <a:r>
              <a:rPr lang="en-US" sz="800" dirty="0" smtClean="0">
                <a:solidFill>
                  <a:srgbClr val="00B050"/>
                </a:solidFill>
                <a:latin typeface="Comic Sans MS" pitchFamily="66" charset="0"/>
              </a:rPr>
              <a:t> effect</a:t>
            </a:r>
            <a:r>
              <a:rPr lang="en-US" sz="1200" dirty="0" smtClean="0">
                <a:solidFill>
                  <a:srgbClr val="00B050"/>
                </a:solidFill>
                <a:latin typeface="Comic Sans MS" pitchFamily="66" charset="0"/>
              </a:rPr>
              <a:t>)</a:t>
            </a:r>
            <a:endParaRPr lang="en-US" sz="1200" u="sng" dirty="0" smtClean="0">
              <a:solidFill>
                <a:srgbClr val="00B05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21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21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21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21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21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21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500"/>
                            </p:stCondLst>
                            <p:childTnLst>
                              <p:par>
                                <p:cTn id="13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4" dur="500"/>
                                        <p:tgtEl>
                                          <p:spTgt spid="21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39" grpId="0" animBg="1"/>
      <p:bldP spid="26" grpId="0"/>
      <p:bldP spid="27" grpId="0" animBg="1"/>
      <p:bldP spid="36" grpId="0"/>
      <p:bldP spid="40" grpId="0" animBg="1"/>
      <p:bldP spid="42" grpId="0" animBg="1"/>
      <p:bldP spid="43" grpId="0"/>
      <p:bldP spid="44" grpId="0" animBg="1"/>
      <p:bldP spid="45" grpId="0"/>
      <p:bldP spid="46" grpId="0" animBg="1"/>
      <p:bldP spid="48" grpId="0" animBg="1"/>
      <p:bldP spid="49" grpId="0"/>
      <p:bldP spid="50" grpId="0" animBg="1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utoShape 14"/>
          <p:cNvSpPr>
            <a:spLocks noChangeArrowheads="1"/>
          </p:cNvSpPr>
          <p:nvPr/>
        </p:nvSpPr>
        <p:spPr bwMode="auto">
          <a:xfrm>
            <a:off x="1447800" y="2067580"/>
            <a:ext cx="6400800" cy="16002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228600" y="304800"/>
            <a:ext cx="5127625" cy="369332"/>
            <a:chOff x="228600" y="304800"/>
            <a:chExt cx="5127625" cy="369332"/>
          </a:xfrm>
        </p:grpSpPr>
        <p:sp>
          <p:nvSpPr>
            <p:cNvPr id="2" name="Rectangle 1"/>
            <p:cNvSpPr>
              <a:spLocks noChangeArrowheads="1"/>
            </p:cNvSpPr>
            <p:nvPr/>
          </p:nvSpPr>
          <p:spPr bwMode="auto">
            <a:xfrm>
              <a:off x="228600" y="304800"/>
              <a:ext cx="4572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dirty="0" smtClean="0">
                  <a:latin typeface="Comic Sans MS" pitchFamily="66" charset="0"/>
                </a:rPr>
                <a:t>If we asked for the spectrally resolved</a:t>
              </a:r>
              <a:endParaRPr lang="en-US" u="sng" dirty="0" smtClean="0">
                <a:latin typeface="Comic Sans MS" pitchFamily="66" charset="0"/>
              </a:endParaRPr>
            </a:p>
          </p:txBody>
        </p:sp>
        <p:graphicFrame>
          <p:nvGraphicFramePr>
            <p:cNvPr id="3" name="Object 2"/>
            <p:cNvGraphicFramePr>
              <a:graphicFrameLocks noChangeAspect="1"/>
            </p:cNvGraphicFramePr>
            <p:nvPr/>
          </p:nvGraphicFramePr>
          <p:xfrm>
            <a:off x="4572000" y="337870"/>
            <a:ext cx="784225" cy="330200"/>
          </p:xfrm>
          <a:graphic>
            <a:graphicData uri="http://schemas.openxmlformats.org/presentationml/2006/ole">
              <p:oleObj spid="_x0000_s23554" name="Equation" r:id="rId4" imgW="482400" imgH="203040" progId="Equation.DSMT4">
                <p:embed/>
              </p:oleObj>
            </a:graphicData>
          </a:graphic>
        </p:graphicFrame>
      </p:grp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8600" y="762000"/>
            <a:ext cx="3429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we obtain from inspection of</a:t>
            </a:r>
            <a:endParaRPr lang="en-US" u="sng" dirty="0" smtClean="0">
              <a:latin typeface="Comic Sans MS" pitchFamily="66" charset="0"/>
            </a:endParaRPr>
          </a:p>
        </p:txBody>
      </p:sp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3581400" y="609600"/>
          <a:ext cx="2428875" cy="833438"/>
        </p:xfrm>
        <a:graphic>
          <a:graphicData uri="http://schemas.openxmlformats.org/presentationml/2006/ole">
            <p:oleObj spid="_x0000_s23555" name="Equation" r:id="rId5" imgW="1371600" imgH="469800" progId="Equation.DSMT4">
              <p:embed/>
            </p:oleObj>
          </a:graphicData>
        </a:graphic>
      </p:graphicFrame>
      <p:sp>
        <p:nvSpPr>
          <p:cNvPr id="7" name="AutoShape 61"/>
          <p:cNvSpPr>
            <a:spLocks noChangeArrowheads="1"/>
          </p:cNvSpPr>
          <p:nvPr/>
        </p:nvSpPr>
        <p:spPr bwMode="auto">
          <a:xfrm>
            <a:off x="6324600" y="9144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AutoShape 61"/>
          <p:cNvSpPr>
            <a:spLocks noChangeArrowheads="1"/>
          </p:cNvSpPr>
          <p:nvPr/>
        </p:nvSpPr>
        <p:spPr bwMode="auto">
          <a:xfrm>
            <a:off x="5410200" y="161038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1862138" y="2493783"/>
          <a:ext cx="2862262" cy="762835"/>
        </p:xfrm>
        <a:graphic>
          <a:graphicData uri="http://schemas.openxmlformats.org/presentationml/2006/ole">
            <p:oleObj spid="_x0000_s23557" name="Equation" r:id="rId6" imgW="1574640" imgH="419040" progId="Equation.DSMT4">
              <p:embed/>
            </p:oleObj>
          </a:graphicData>
        </a:graphic>
      </p:graphicFrame>
      <p:graphicFrame>
        <p:nvGraphicFramePr>
          <p:cNvPr id="23558" name="Object 6"/>
          <p:cNvGraphicFramePr>
            <a:graphicFrameLocks noChangeAspect="1"/>
          </p:cNvGraphicFramePr>
          <p:nvPr/>
        </p:nvGraphicFramePr>
        <p:xfrm>
          <a:off x="403225" y="1229380"/>
          <a:ext cx="4722813" cy="900113"/>
        </p:xfrm>
        <a:graphic>
          <a:graphicData uri="http://schemas.openxmlformats.org/presentationml/2006/ole">
            <p:oleObj spid="_x0000_s23558" name="Equation" r:id="rId7" imgW="2666880" imgH="507960" progId="Equation.DSMT4">
              <p:embed/>
            </p:oleObj>
          </a:graphicData>
        </a:graphic>
      </p:graphicFrame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800600" y="2640449"/>
            <a:ext cx="2133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Planck’s spectral energy density</a:t>
            </a:r>
            <a:endParaRPr lang="en-US" b="1" u="sng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rot="5400000" flipH="1" flipV="1">
            <a:off x="4229100" y="347728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524000" y="3820180"/>
            <a:ext cx="7315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719530" y="3591580"/>
            <a:ext cx="7315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It is useful to write it down with the differential to remember how to do the correct transformation to </a:t>
            </a:r>
            <a:endParaRPr lang="en-US" sz="1400" u="sng" dirty="0" smtClean="0">
              <a:solidFill>
                <a:srgbClr val="00B050"/>
              </a:solidFill>
              <a:latin typeface="Comic Sans MS" pitchFamily="66" charset="0"/>
            </a:endParaRPr>
          </a:p>
        </p:txBody>
      </p:sp>
      <p:graphicFrame>
        <p:nvGraphicFramePr>
          <p:cNvPr id="23559" name="Object 7"/>
          <p:cNvGraphicFramePr>
            <a:graphicFrameLocks noChangeAspect="1"/>
          </p:cNvGraphicFramePr>
          <p:nvPr/>
        </p:nvGraphicFramePr>
        <p:xfrm>
          <a:off x="3352801" y="3802929"/>
          <a:ext cx="761999" cy="305069"/>
        </p:xfrm>
        <a:graphic>
          <a:graphicData uri="http://schemas.openxmlformats.org/presentationml/2006/ole">
            <p:oleObj spid="_x0000_s23559" name="Equation" r:id="rId8" imgW="507960" imgH="203040" progId="Equation.DSMT4">
              <p:embed/>
            </p:oleObj>
          </a:graphicData>
        </a:graphic>
      </p:graphicFrame>
      <p:pic>
        <p:nvPicPr>
          <p:cNvPr id="23561" name="Picture 9" descr="planks equation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080001" y="4572000"/>
            <a:ext cx="4063999" cy="2286001"/>
          </a:xfrm>
          <a:prstGeom prst="rect">
            <a:avLst/>
          </a:prstGeom>
          <a:noFill/>
        </p:spPr>
      </p:pic>
      <p:pic>
        <p:nvPicPr>
          <p:cNvPr id="23563" name="Picture 11" descr="File:Max Planck.pn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781800" y="2372380"/>
            <a:ext cx="717278" cy="1066799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4495800" y="3439180"/>
            <a:ext cx="35814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/>
              <a:t>Image from: http://en.wikipedia.org/wiki/File:Max_Planck.png</a:t>
            </a:r>
            <a:endParaRPr lang="en-US" sz="1000" dirty="0"/>
          </a:p>
        </p:txBody>
      </p:sp>
      <p:graphicFrame>
        <p:nvGraphicFramePr>
          <p:cNvPr id="23564" name="Object 12"/>
          <p:cNvGraphicFramePr>
            <a:graphicFrameLocks noChangeAspect="1"/>
          </p:cNvGraphicFramePr>
          <p:nvPr/>
        </p:nvGraphicFramePr>
        <p:xfrm>
          <a:off x="5715000" y="3886200"/>
          <a:ext cx="3125787" cy="696913"/>
        </p:xfrm>
        <a:graphic>
          <a:graphicData uri="http://schemas.openxmlformats.org/presentationml/2006/ole">
            <p:oleObj spid="_x0000_s23564" name="Equation" r:id="rId12" imgW="1765080" imgH="393480" progId="Equation.DSMT4">
              <p:embed/>
            </p:oleObj>
          </a:graphicData>
        </a:graphic>
      </p:graphicFrame>
      <p:pic>
        <p:nvPicPr>
          <p:cNvPr id="23570" name="Picture 18" descr="http://openlearn.open.ac.uk/file.php/3639/!via/oucontent/course/452/s357_1_019i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33400" y="4699416"/>
            <a:ext cx="2438399" cy="2158584"/>
          </a:xfrm>
          <a:prstGeom prst="rect">
            <a:avLst/>
          </a:prstGeom>
          <a:noFill/>
        </p:spPr>
      </p:pic>
      <p:graphicFrame>
        <p:nvGraphicFramePr>
          <p:cNvPr id="23572" name="Object 20"/>
          <p:cNvGraphicFramePr>
            <a:graphicFrameLocks noChangeAspect="1"/>
          </p:cNvGraphicFramePr>
          <p:nvPr/>
        </p:nvGraphicFramePr>
        <p:xfrm>
          <a:off x="550652" y="4098982"/>
          <a:ext cx="2362200" cy="630183"/>
        </p:xfrm>
        <a:graphic>
          <a:graphicData uri="http://schemas.openxmlformats.org/presentationml/2006/ole">
            <p:oleObj spid="_x0000_s23572" name="Equation" r:id="rId14" imgW="1574640" imgH="419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500"/>
                            </p:stCondLst>
                            <p:childTnLst>
                              <p:par>
                                <p:cTn id="6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2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5" grpId="0"/>
      <p:bldP spid="7" grpId="0" animBg="1"/>
      <p:bldP spid="9" grpId="0" animBg="1"/>
      <p:bldP spid="12" grpId="0"/>
      <p:bldP spid="18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 rot="1700796">
            <a:off x="4400216" y="1928578"/>
            <a:ext cx="30480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52400" y="0"/>
            <a:ext cx="8839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For experimental comparison we need to know not what is the spectral energy density insight the box, but what radiates out into one hemisphere: </a:t>
            </a:r>
            <a:endParaRPr lang="en-US" u="sng" dirty="0" smtClean="0">
              <a:latin typeface="Comic Sans MS" pitchFamily="66" charset="0"/>
            </a:endParaRPr>
          </a:p>
        </p:txBody>
      </p:sp>
      <p:pic>
        <p:nvPicPr>
          <p:cNvPr id="5" name="Picture 2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5900" y="885251"/>
            <a:ext cx="1295400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reeform 48"/>
          <p:cNvSpPr>
            <a:spLocks/>
          </p:cNvSpPr>
          <p:nvPr/>
        </p:nvSpPr>
        <p:spPr bwMode="auto">
          <a:xfrm>
            <a:off x="1511300" y="995955"/>
            <a:ext cx="88900" cy="304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48"/>
              </a:cxn>
              <a:cxn ang="0">
                <a:pos x="48" y="96"/>
              </a:cxn>
              <a:cxn ang="0">
                <a:pos x="0" y="192"/>
              </a:cxn>
            </a:cxnLst>
            <a:rect l="0" t="0" r="r" b="b"/>
            <a:pathLst>
              <a:path w="56" h="192">
                <a:moveTo>
                  <a:pt x="0" y="0"/>
                </a:moveTo>
                <a:cubicBezTo>
                  <a:pt x="20" y="16"/>
                  <a:pt x="40" y="32"/>
                  <a:pt x="48" y="48"/>
                </a:cubicBezTo>
                <a:cubicBezTo>
                  <a:pt x="56" y="64"/>
                  <a:pt x="56" y="72"/>
                  <a:pt x="48" y="96"/>
                </a:cubicBezTo>
                <a:cubicBezTo>
                  <a:pt x="40" y="120"/>
                  <a:pt x="20" y="156"/>
                  <a:pt x="0" y="192"/>
                </a:cubicBezTo>
              </a:path>
            </a:pathLst>
          </a:custGeom>
          <a:noFill/>
          <a:ln w="25400">
            <a:solidFill>
              <a:srgbClr val="FF99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" name="Freeform 49"/>
          <p:cNvSpPr>
            <a:spLocks/>
          </p:cNvSpPr>
          <p:nvPr/>
        </p:nvSpPr>
        <p:spPr bwMode="auto">
          <a:xfrm>
            <a:off x="1663700" y="919755"/>
            <a:ext cx="88900" cy="457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48"/>
              </a:cxn>
              <a:cxn ang="0">
                <a:pos x="48" y="96"/>
              </a:cxn>
              <a:cxn ang="0">
                <a:pos x="0" y="192"/>
              </a:cxn>
            </a:cxnLst>
            <a:rect l="0" t="0" r="r" b="b"/>
            <a:pathLst>
              <a:path w="56" h="192">
                <a:moveTo>
                  <a:pt x="0" y="0"/>
                </a:moveTo>
                <a:cubicBezTo>
                  <a:pt x="20" y="16"/>
                  <a:pt x="40" y="32"/>
                  <a:pt x="48" y="48"/>
                </a:cubicBezTo>
                <a:cubicBezTo>
                  <a:pt x="56" y="64"/>
                  <a:pt x="56" y="72"/>
                  <a:pt x="48" y="96"/>
                </a:cubicBezTo>
                <a:cubicBezTo>
                  <a:pt x="40" y="120"/>
                  <a:pt x="20" y="156"/>
                  <a:pt x="0" y="192"/>
                </a:cubicBezTo>
              </a:path>
            </a:pathLst>
          </a:custGeom>
          <a:noFill/>
          <a:ln w="25400">
            <a:solidFill>
              <a:srgbClr val="FF99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Freeform 50"/>
          <p:cNvSpPr>
            <a:spLocks/>
          </p:cNvSpPr>
          <p:nvPr/>
        </p:nvSpPr>
        <p:spPr bwMode="auto">
          <a:xfrm>
            <a:off x="1816100" y="843555"/>
            <a:ext cx="165100" cy="609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48"/>
              </a:cxn>
              <a:cxn ang="0">
                <a:pos x="48" y="96"/>
              </a:cxn>
              <a:cxn ang="0">
                <a:pos x="0" y="192"/>
              </a:cxn>
            </a:cxnLst>
            <a:rect l="0" t="0" r="r" b="b"/>
            <a:pathLst>
              <a:path w="56" h="192">
                <a:moveTo>
                  <a:pt x="0" y="0"/>
                </a:moveTo>
                <a:cubicBezTo>
                  <a:pt x="20" y="16"/>
                  <a:pt x="40" y="32"/>
                  <a:pt x="48" y="48"/>
                </a:cubicBezTo>
                <a:cubicBezTo>
                  <a:pt x="56" y="64"/>
                  <a:pt x="56" y="72"/>
                  <a:pt x="48" y="96"/>
                </a:cubicBezTo>
                <a:cubicBezTo>
                  <a:pt x="40" y="120"/>
                  <a:pt x="20" y="156"/>
                  <a:pt x="0" y="192"/>
                </a:cubicBezTo>
              </a:path>
            </a:pathLst>
          </a:custGeom>
          <a:noFill/>
          <a:ln w="25400">
            <a:solidFill>
              <a:srgbClr val="FF99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3048000" y="1676400"/>
            <a:ext cx="3810000" cy="1828800"/>
            <a:chOff x="3124200" y="1752600"/>
            <a:chExt cx="3810000" cy="1828800"/>
          </a:xfrm>
        </p:grpSpPr>
        <p:sp>
          <p:nvSpPr>
            <p:cNvPr id="9" name="Rectangle 8"/>
            <p:cNvSpPr/>
            <p:nvPr/>
          </p:nvSpPr>
          <p:spPr>
            <a:xfrm>
              <a:off x="3124200" y="1981200"/>
              <a:ext cx="3810000" cy="1600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724400" y="1752600"/>
              <a:ext cx="381000" cy="304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Oval 12"/>
          <p:cNvSpPr/>
          <p:nvPr/>
        </p:nvSpPr>
        <p:spPr>
          <a:xfrm>
            <a:off x="4016566" y="3128208"/>
            <a:ext cx="152400" cy="1524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rot="5400000" flipH="1" flipV="1">
            <a:off x="4000500" y="2523657"/>
            <a:ext cx="762000" cy="685800"/>
          </a:xfrm>
          <a:prstGeom prst="straightConnector1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419600" y="2714157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rot="5400000" flipH="1" flipV="1">
            <a:off x="4415345" y="1399727"/>
            <a:ext cx="990600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495800" y="914400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 rot="5400000" flipH="1" flipV="1">
            <a:off x="4870832" y="1224249"/>
            <a:ext cx="685800" cy="60960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4953000" y="1209102"/>
          <a:ext cx="228600" cy="381000"/>
        </p:xfrm>
        <a:graphic>
          <a:graphicData uri="http://schemas.openxmlformats.org/presentationml/2006/ole">
            <p:oleObj spid="_x0000_s25602" name="Equation" r:id="rId5" imgW="126720" imgH="177480" progId="Equation.DSMT4">
              <p:embed/>
            </p:oleObj>
          </a:graphicData>
        </a:graphic>
      </p:graphicFrame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4191000" y="2561757"/>
          <a:ext cx="228600" cy="381000"/>
        </p:xfrm>
        <a:graphic>
          <a:graphicData uri="http://schemas.openxmlformats.org/presentationml/2006/ole">
            <p:oleObj spid="_x0000_s25603" name="Equation" r:id="rId6" imgW="126720" imgH="177480" progId="Equation.DSMT4">
              <p:embed/>
            </p:oleObj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5486400" y="1066800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Photons  leaving the hole in direction </a:t>
            </a:r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  <a:sym typeface="Symbol"/>
              </a:rPr>
              <a:t> </a:t>
            </a:r>
          </a:p>
          <a:p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  <a:sym typeface="Symbol"/>
              </a:rPr>
              <a:t>in the time t come out of </a:t>
            </a:r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 max depth of  </a:t>
            </a:r>
            <a:endParaRPr lang="en-US" sz="14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5638800" y="1524000"/>
          <a:ext cx="1096962" cy="365125"/>
        </p:xfrm>
        <a:graphic>
          <a:graphicData uri="http://schemas.openxmlformats.org/presentationml/2006/ole">
            <p:oleObj spid="_x0000_s25604" name="Equation" r:id="rId7" imgW="609480" imgH="203040" progId="Equation.DSMT4">
              <p:embed/>
            </p:oleObj>
          </a:graphicData>
        </a:graphic>
      </p:graphicFrame>
      <p:cxnSp>
        <p:nvCxnSpPr>
          <p:cNvPr id="30" name="Straight Arrow Connector 29"/>
          <p:cNvCxnSpPr/>
          <p:nvPr/>
        </p:nvCxnSpPr>
        <p:spPr>
          <a:xfrm rot="5400000" flipH="1" flipV="1">
            <a:off x="3723241" y="2779801"/>
            <a:ext cx="762002" cy="21115"/>
          </a:xfrm>
          <a:prstGeom prst="straightConnector1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605" name="Object 5"/>
          <p:cNvGraphicFramePr>
            <a:graphicFrameLocks noChangeAspect="1"/>
          </p:cNvGraphicFramePr>
          <p:nvPr/>
        </p:nvGraphicFramePr>
        <p:xfrm>
          <a:off x="3200400" y="2561757"/>
          <a:ext cx="846137" cy="365125"/>
        </p:xfrm>
        <a:graphic>
          <a:graphicData uri="http://schemas.openxmlformats.org/presentationml/2006/ole">
            <p:oleObj spid="_x0000_s25605" name="Equation" r:id="rId8" imgW="469800" imgH="203040" progId="Equation.DSMT4">
              <p:embed/>
            </p:oleObj>
          </a:graphicData>
        </a:graphic>
      </p:graphicFrame>
      <p:cxnSp>
        <p:nvCxnSpPr>
          <p:cNvPr id="37" name="Straight Arrow Connector 36"/>
          <p:cNvCxnSpPr/>
          <p:nvPr/>
        </p:nvCxnSpPr>
        <p:spPr>
          <a:xfrm rot="5400000" flipH="1" flipV="1">
            <a:off x="4686300" y="2628900"/>
            <a:ext cx="1295400" cy="1588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429000" y="3222434"/>
            <a:ext cx="2971800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606" name="Object 6"/>
          <p:cNvGraphicFramePr>
            <a:graphicFrameLocks noChangeAspect="1"/>
          </p:cNvGraphicFramePr>
          <p:nvPr/>
        </p:nvGraphicFramePr>
        <p:xfrm>
          <a:off x="5486400" y="2362200"/>
          <a:ext cx="1096963" cy="365125"/>
        </p:xfrm>
        <a:graphic>
          <a:graphicData uri="http://schemas.openxmlformats.org/presentationml/2006/ole">
            <p:oleObj spid="_x0000_s25606" name="Equation" r:id="rId9" imgW="609480" imgH="203040" progId="Equation.DSMT4">
              <p:embed/>
            </p:oleObj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304800" y="3657600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#Photons  leaving the hole in direction </a:t>
            </a:r>
            <a:r>
              <a:rPr lang="en-US" dirty="0" smtClean="0">
                <a:latin typeface="Comic Sans MS" pitchFamily="66" charset="0"/>
                <a:sym typeface="Symbol"/>
              </a:rPr>
              <a:t> in time t   </a:t>
            </a:r>
          </a:p>
        </p:txBody>
      </p:sp>
      <p:graphicFrame>
        <p:nvGraphicFramePr>
          <p:cNvPr id="25607" name="Object 7"/>
          <p:cNvGraphicFramePr>
            <a:graphicFrameLocks noChangeAspect="1"/>
          </p:cNvGraphicFramePr>
          <p:nvPr/>
        </p:nvGraphicFramePr>
        <p:xfrm>
          <a:off x="5921566" y="3678715"/>
          <a:ext cx="1646237" cy="365125"/>
        </p:xfrm>
        <a:graphic>
          <a:graphicData uri="http://schemas.openxmlformats.org/presentationml/2006/ole">
            <p:oleObj spid="_x0000_s25607" name="Equation" r:id="rId10" imgW="914400" imgH="203040" progId="Equation.DSMT4">
              <p:embed/>
            </p:oleObj>
          </a:graphicData>
        </a:graphic>
      </p:graphicFrame>
      <p:sp>
        <p:nvSpPr>
          <p:cNvPr id="44" name="TextBox 43"/>
          <p:cNvSpPr txBox="1"/>
          <p:nvPr/>
        </p:nvSpPr>
        <p:spPr>
          <a:xfrm>
            <a:off x="4419600" y="16002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304800" y="4050268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  <a:sym typeface="Symbol"/>
              </a:rPr>
              <a:t>Fraction of photons in solid angle d=</a:t>
            </a:r>
            <a:r>
              <a:rPr lang="en-US" dirty="0" err="1" smtClean="0">
                <a:latin typeface="Comic Sans MS" pitchFamily="66" charset="0"/>
                <a:sym typeface="Symbol"/>
              </a:rPr>
              <a:t>sindd</a:t>
            </a:r>
            <a:r>
              <a:rPr lang="en-US" dirty="0" smtClean="0">
                <a:latin typeface="Comic Sans MS" pitchFamily="66" charset="0"/>
                <a:sym typeface="Symbol"/>
              </a:rPr>
              <a:t> is   </a:t>
            </a:r>
          </a:p>
        </p:txBody>
      </p:sp>
      <p:graphicFrame>
        <p:nvGraphicFramePr>
          <p:cNvPr id="25608" name="Object 8"/>
          <p:cNvGraphicFramePr>
            <a:graphicFrameLocks noChangeAspect="1"/>
          </p:cNvGraphicFramePr>
          <p:nvPr/>
        </p:nvGraphicFramePr>
        <p:xfrm>
          <a:off x="5791200" y="4059715"/>
          <a:ext cx="960438" cy="319088"/>
        </p:xfrm>
        <a:graphic>
          <a:graphicData uri="http://schemas.openxmlformats.org/presentationml/2006/ole">
            <p:oleObj spid="_x0000_s25608" name="Equation" r:id="rId11" imgW="533160" imgH="177480" progId="Equation.DSMT4">
              <p:embed/>
            </p:oleObj>
          </a:graphicData>
        </a:graphic>
      </p:graphicFrame>
      <p:sp>
        <p:nvSpPr>
          <p:cNvPr id="47" name="AutoShape 61"/>
          <p:cNvSpPr>
            <a:spLocks noChangeArrowheads="1"/>
          </p:cNvSpPr>
          <p:nvPr/>
        </p:nvSpPr>
        <p:spPr bwMode="auto">
          <a:xfrm>
            <a:off x="457200" y="46482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838200" y="4583668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  <a:sym typeface="Symbol"/>
              </a:rPr>
              <a:t>Energy emitted into hemisphere in time t </a:t>
            </a:r>
          </a:p>
        </p:txBody>
      </p:sp>
      <p:graphicFrame>
        <p:nvGraphicFramePr>
          <p:cNvPr id="25609" name="Object 9"/>
          <p:cNvGraphicFramePr>
            <a:graphicFrameLocks noChangeAspect="1"/>
          </p:cNvGraphicFramePr>
          <p:nvPr/>
        </p:nvGraphicFramePr>
        <p:xfrm>
          <a:off x="609600" y="5029200"/>
          <a:ext cx="6550025" cy="833438"/>
        </p:xfrm>
        <a:graphic>
          <a:graphicData uri="http://schemas.openxmlformats.org/presentationml/2006/ole">
            <p:oleObj spid="_x0000_s25609" name="Equation" r:id="rId12" imgW="3695400" imgH="469800" progId="Equation.DSMT4">
              <p:embed/>
            </p:oleObj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228600" y="57912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  <a:sym typeface="Symbol"/>
              </a:rPr>
              <a:t>With sin=x </a:t>
            </a:r>
          </a:p>
        </p:txBody>
      </p:sp>
      <p:sp>
        <p:nvSpPr>
          <p:cNvPr id="51" name="AutoShape 61"/>
          <p:cNvSpPr>
            <a:spLocks noChangeArrowheads="1"/>
          </p:cNvSpPr>
          <p:nvPr/>
        </p:nvSpPr>
        <p:spPr bwMode="auto">
          <a:xfrm>
            <a:off x="533400" y="64770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5610" name="Object 10"/>
          <p:cNvGraphicFramePr>
            <a:graphicFrameLocks noChangeAspect="1"/>
          </p:cNvGraphicFramePr>
          <p:nvPr/>
        </p:nvGraphicFramePr>
        <p:xfrm>
          <a:off x="1981200" y="6024563"/>
          <a:ext cx="3871913" cy="833437"/>
        </p:xfrm>
        <a:graphic>
          <a:graphicData uri="http://schemas.openxmlformats.org/presentationml/2006/ole">
            <p:oleObj spid="_x0000_s25610" name="Equation" r:id="rId13" imgW="2184120" imgH="469800" progId="Equation.DSMT4">
              <p:embed/>
            </p:oleObj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7543800" y="36576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Lambert’s </a:t>
            </a:r>
          </a:p>
          <a:p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cosine law* </a:t>
            </a:r>
            <a:endParaRPr lang="en-US" sz="1400" dirty="0">
              <a:solidFill>
                <a:srgbClr val="00B05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500"/>
                            </p:stCondLst>
                            <p:childTnLst>
                              <p:par>
                                <p:cTn id="7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000"/>
                            </p:stCondLst>
                            <p:childTnLst>
                              <p:par>
                                <p:cTn id="7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3500"/>
                            </p:stCondLst>
                            <p:childTnLst>
                              <p:par>
                                <p:cTn id="7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000"/>
                            </p:stCondLst>
                            <p:childTnLst>
                              <p:par>
                                <p:cTn id="8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4500"/>
                            </p:stCondLst>
                            <p:childTnLst>
                              <p:par>
                                <p:cTn id="8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0"/>
                            </p:stCondLst>
                            <p:childTnLst>
                              <p:par>
                                <p:cTn id="9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500"/>
                            </p:stCondLst>
                            <p:childTnLst>
                              <p:par>
                                <p:cTn id="9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"/>
                            </p:stCondLst>
                            <p:childTnLst>
                              <p:par>
                                <p:cTn id="1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"/>
                            </p:stCondLst>
                            <p:childTnLst>
                              <p:par>
                                <p:cTn id="13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6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" grpId="0"/>
      <p:bldP spid="6" grpId="0" animBg="1"/>
      <p:bldP spid="7" grpId="0" animBg="1"/>
      <p:bldP spid="8" grpId="0" animBg="1"/>
      <p:bldP spid="13" grpId="0" animBg="1"/>
      <p:bldP spid="16" grpId="0"/>
      <p:bldP spid="21" grpId="0"/>
      <p:bldP spid="28" grpId="0"/>
      <p:bldP spid="42" grpId="0"/>
      <p:bldP spid="44" grpId="0"/>
      <p:bldP spid="45" grpId="0"/>
      <p:bldP spid="47" grpId="0" animBg="1"/>
      <p:bldP spid="48" grpId="0"/>
      <p:bldP spid="50" grpId="0"/>
      <p:bldP spid="51" grpId="0" animBg="1"/>
      <p:bldP spid="38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30" name="Object 6"/>
          <p:cNvGraphicFramePr>
            <a:graphicFrameLocks noChangeAspect="1"/>
          </p:cNvGraphicFramePr>
          <p:nvPr/>
        </p:nvGraphicFramePr>
        <p:xfrm>
          <a:off x="1398587" y="4648200"/>
          <a:ext cx="6069013" cy="835025"/>
        </p:xfrm>
        <a:graphic>
          <a:graphicData uri="http://schemas.openxmlformats.org/presentationml/2006/ole">
            <p:oleObj spid="_x0000_s26630" name="Equation" r:id="rId4" imgW="3429000" imgH="469800" progId="Equation.DSMT4">
              <p:embed/>
            </p:oleObj>
          </a:graphicData>
        </a:graphic>
      </p:graphicFrame>
      <p:sp>
        <p:nvSpPr>
          <p:cNvPr id="10" name="AutoShape 14"/>
          <p:cNvSpPr>
            <a:spLocks noChangeArrowheads="1"/>
          </p:cNvSpPr>
          <p:nvPr/>
        </p:nvSpPr>
        <p:spPr bwMode="auto">
          <a:xfrm>
            <a:off x="3352800" y="1447800"/>
            <a:ext cx="4191000" cy="17526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76200" y="228600"/>
            <a:ext cx="861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  <a:sym typeface="Symbol"/>
              </a:rPr>
              <a:t>The emitted intensity is defined emitted energy per area A and time t</a:t>
            </a:r>
          </a:p>
        </p:txBody>
      </p:sp>
      <p:sp>
        <p:nvSpPr>
          <p:cNvPr id="3" name="AutoShape 61"/>
          <p:cNvSpPr>
            <a:spLocks noChangeArrowheads="1"/>
          </p:cNvSpPr>
          <p:nvPr/>
        </p:nvSpPr>
        <p:spPr bwMode="auto">
          <a:xfrm>
            <a:off x="228600" y="11430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762000" y="914400"/>
          <a:ext cx="1890713" cy="698500"/>
        </p:xfrm>
        <a:graphic>
          <a:graphicData uri="http://schemas.openxmlformats.org/presentationml/2006/ole">
            <p:oleObj spid="_x0000_s26626" name="Equation" r:id="rId5" imgW="1066680" imgH="393480" progId="Equation.DSMT4">
              <p:embed/>
            </p:oleObj>
          </a:graphicData>
        </a:graphic>
      </p:graphicFrame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838200" y="1981200"/>
          <a:ext cx="1552575" cy="742950"/>
        </p:xfrm>
        <a:graphic>
          <a:graphicData uri="http://schemas.openxmlformats.org/presentationml/2006/ole">
            <p:oleObj spid="_x0000_s26627" name="Equation" r:id="rId6" imgW="876240" imgH="419040" progId="Equation.DSMT4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2400" y="16764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  <a:sym typeface="Symbol"/>
              </a:rPr>
              <a:t>With  </a:t>
            </a:r>
          </a:p>
        </p:txBody>
      </p:sp>
      <p:sp>
        <p:nvSpPr>
          <p:cNvPr id="7" name="AutoShape 61"/>
          <p:cNvSpPr>
            <a:spLocks noChangeArrowheads="1"/>
          </p:cNvSpPr>
          <p:nvPr/>
        </p:nvSpPr>
        <p:spPr bwMode="auto">
          <a:xfrm>
            <a:off x="2667000" y="23622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6629" name="Object 5"/>
          <p:cNvGraphicFramePr>
            <a:graphicFrameLocks noChangeAspect="1"/>
          </p:cNvGraphicFramePr>
          <p:nvPr/>
        </p:nvGraphicFramePr>
        <p:xfrm>
          <a:off x="4190999" y="1676400"/>
          <a:ext cx="2614897" cy="838200"/>
        </p:xfrm>
        <a:graphic>
          <a:graphicData uri="http://schemas.openxmlformats.org/presentationml/2006/ole">
            <p:oleObj spid="_x0000_s26629" name="Equation" r:id="rId7" imgW="1307880" imgH="419040" progId="Equation.DSMT4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657600" y="2514600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Celebrated Stefan-Boltzmann law</a:t>
            </a:r>
          </a:p>
        </p:txBody>
      </p:sp>
      <p:sp>
        <p:nvSpPr>
          <p:cNvPr id="12" name="Rectangle 26"/>
          <p:cNvSpPr>
            <a:spLocks noChangeArrowheads="1"/>
          </p:cNvSpPr>
          <p:nvPr/>
        </p:nvSpPr>
        <p:spPr bwMode="auto">
          <a:xfrm>
            <a:off x="1219200" y="3538537"/>
            <a:ext cx="6781800" cy="5762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>
              <a:latin typeface="Comic Sans MS" pitchFamily="66" charset="0"/>
            </a:endParaRPr>
          </a:p>
        </p:txBody>
      </p:sp>
      <p:sp>
        <p:nvSpPr>
          <p:cNvPr id="13" name="Text Box 33"/>
          <p:cNvSpPr txBox="1">
            <a:spLocks noChangeArrowheads="1"/>
          </p:cNvSpPr>
          <p:nvPr/>
        </p:nvSpPr>
        <p:spPr bwMode="auto">
          <a:xfrm>
            <a:off x="1524000" y="3665059"/>
            <a:ext cx="61446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Comic Sans MS" pitchFamily="66" charset="0"/>
              </a:rPr>
              <a:t>A second look at the derivation of Planck’s law </a:t>
            </a:r>
            <a:endParaRPr lang="en-US" sz="2000" b="1" baseline="-250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rot="5400000" flipH="1" flipV="1">
            <a:off x="5235766" y="5802342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0800000">
            <a:off x="1654366" y="6107936"/>
            <a:ext cx="388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882966" y="5726936"/>
            <a:ext cx="3962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B050"/>
                </a:solidFill>
                <a:latin typeface="Comic Sans MS" pitchFamily="66" charset="0"/>
                <a:sym typeface="Symbol"/>
              </a:rPr>
              <a:t># of modes with frequency [,+d ]</a:t>
            </a:r>
          </a:p>
        </p:txBody>
      </p:sp>
      <p:sp>
        <p:nvSpPr>
          <p:cNvPr id="19" name="Right Brace 18"/>
          <p:cNvSpPr/>
          <p:nvPr/>
        </p:nvSpPr>
        <p:spPr>
          <a:xfrm rot="5400000">
            <a:off x="5372100" y="4991100"/>
            <a:ext cx="304800" cy="838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Brace 19"/>
          <p:cNvSpPr/>
          <p:nvPr/>
        </p:nvSpPr>
        <p:spPr>
          <a:xfrm rot="5400000">
            <a:off x="6406768" y="5034249"/>
            <a:ext cx="304800" cy="838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648200" y="6246778"/>
            <a:ext cx="3962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B050"/>
                </a:solidFill>
                <a:latin typeface="Comic Sans MS" pitchFamily="66" charset="0"/>
                <a:sym typeface="Symbol"/>
              </a:rPr>
              <a:t># of photons excited in each mode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rot="5400000" flipH="1" flipV="1">
            <a:off x="6258623" y="588864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ight Brace 22"/>
          <p:cNvSpPr/>
          <p:nvPr/>
        </p:nvSpPr>
        <p:spPr>
          <a:xfrm rot="5400000">
            <a:off x="7200900" y="5219700"/>
            <a:ext cx="304800" cy="533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/>
          <p:nvPr/>
        </p:nvCxnSpPr>
        <p:spPr>
          <a:xfrm rot="5400000" flipH="1" flipV="1">
            <a:off x="7255860" y="5817489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781800" y="5943600"/>
            <a:ext cx="152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B050"/>
                </a:solidFill>
                <a:latin typeface="Comic Sans MS" pitchFamily="66" charset="0"/>
                <a:sym typeface="Symbol"/>
              </a:rPr>
              <a:t>Photon energy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"/>
                            </p:stCondLst>
                            <p:childTnLst>
                              <p:par>
                                <p:cTn id="7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/>
      <p:bldP spid="3" grpId="0" animBg="1"/>
      <p:bldP spid="6" grpId="0"/>
      <p:bldP spid="7" grpId="0" animBg="1"/>
      <p:bldP spid="11" grpId="0"/>
      <p:bldP spid="12" grpId="0" animBg="1"/>
      <p:bldP spid="13" grpId="0"/>
      <p:bldP spid="18" grpId="0"/>
      <p:bldP spid="19" grpId="0" animBg="1"/>
      <p:bldP spid="20" grpId="0" animBg="1"/>
      <p:bldP spid="21" grpId="0"/>
      <p:bldP spid="23" grpId="0" animBg="1"/>
      <p:bldP spid="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Callout 6"/>
          <p:cNvSpPr/>
          <p:nvPr/>
        </p:nvSpPr>
        <p:spPr>
          <a:xfrm>
            <a:off x="1414749" y="1154017"/>
            <a:ext cx="762000" cy="1143000"/>
          </a:xfrm>
          <a:prstGeom prst="wedgeEllipseCallout">
            <a:avLst>
              <a:gd name="adj1" fmla="val 93384"/>
              <a:gd name="adj2" fmla="val 4129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Callout 4"/>
          <p:cNvSpPr/>
          <p:nvPr/>
        </p:nvSpPr>
        <p:spPr>
          <a:xfrm>
            <a:off x="2286000" y="1447800"/>
            <a:ext cx="1066800" cy="457200"/>
          </a:xfrm>
          <a:prstGeom prst="wedgeEllipseCallout">
            <a:avLst>
              <a:gd name="adj1" fmla="val 84915"/>
              <a:gd name="adj2" fmla="val -907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838200" y="30480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  <a:sym typeface="Symbol"/>
              </a:rPr>
              <a:t>The concept of density of states</a:t>
            </a:r>
          </a:p>
        </p:txBody>
      </p:sp>
      <p:sp>
        <p:nvSpPr>
          <p:cNvPr id="3" name="Oval 2"/>
          <p:cNvSpPr/>
          <p:nvPr/>
        </p:nvSpPr>
        <p:spPr>
          <a:xfrm>
            <a:off x="304800" y="381000"/>
            <a:ext cx="228600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304800" y="1295400"/>
          <a:ext cx="2968625" cy="836613"/>
        </p:xfrm>
        <a:graphic>
          <a:graphicData uri="http://schemas.openxmlformats.org/presentationml/2006/ole">
            <p:oleObj spid="_x0000_s29698" name="Equation" r:id="rId4" imgW="1676160" imgH="469800" progId="Equation.DSMT4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33800" y="914400"/>
            <a:ext cx="541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Comic Sans MS" pitchFamily="66" charset="0"/>
                <a:sym typeface="Symbol"/>
              </a:rPr>
              <a:t>Continuous volume element in isotropic k-space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90800" y="1992868"/>
            <a:ext cx="617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Comic Sans MS" pitchFamily="66" charset="0"/>
                <a:sym typeface="Symbol"/>
              </a:rPr>
              <a:t>Region in k-space occupied by a quantized state:</a:t>
            </a:r>
          </a:p>
        </p:txBody>
      </p:sp>
      <p:pic>
        <p:nvPicPr>
          <p:cNvPr id="11" name="Picture 108" descr="Phase spac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" y="2971800"/>
            <a:ext cx="3619500" cy="3657600"/>
          </a:xfrm>
          <a:prstGeom prst="rect">
            <a:avLst/>
          </a:prstGeom>
          <a:noFill/>
        </p:spPr>
      </p:pic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2699132" y="2318132"/>
          <a:ext cx="2655887" cy="742950"/>
        </p:xfrm>
        <a:graphic>
          <a:graphicData uri="http://schemas.openxmlformats.org/presentationml/2006/ole">
            <p:oleObj spid="_x0000_s29699" name="Equation" r:id="rId6" imgW="1498320" imgH="419040" progId="Equation.DSMT4">
              <p:embed/>
            </p:oleObj>
          </a:graphicData>
        </a:graphic>
      </p:graphicFrame>
      <p:grpSp>
        <p:nvGrpSpPr>
          <p:cNvPr id="12" name="Group 12"/>
          <p:cNvGrpSpPr>
            <a:grpSpLocks/>
          </p:cNvGrpSpPr>
          <p:nvPr/>
        </p:nvGrpSpPr>
        <p:grpSpPr bwMode="auto">
          <a:xfrm>
            <a:off x="4975225" y="3810000"/>
            <a:ext cx="2743200" cy="2743200"/>
            <a:chOff x="624" y="864"/>
            <a:chExt cx="1728" cy="1728"/>
          </a:xfrm>
        </p:grpSpPr>
        <p:sp>
          <p:nvSpPr>
            <p:cNvPr id="13" name="Oval 13"/>
            <p:cNvSpPr>
              <a:spLocks noChangeArrowheads="1"/>
            </p:cNvSpPr>
            <p:nvPr/>
          </p:nvSpPr>
          <p:spPr bwMode="auto">
            <a:xfrm>
              <a:off x="2064" y="206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Oval 14"/>
            <p:cNvSpPr>
              <a:spLocks noChangeArrowheads="1"/>
            </p:cNvSpPr>
            <p:nvPr/>
          </p:nvSpPr>
          <p:spPr bwMode="auto">
            <a:xfrm>
              <a:off x="2304" y="158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Oval 15"/>
            <p:cNvSpPr>
              <a:spLocks noChangeArrowheads="1"/>
            </p:cNvSpPr>
            <p:nvPr/>
          </p:nvSpPr>
          <p:spPr bwMode="auto">
            <a:xfrm>
              <a:off x="1824" y="182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Oval 16"/>
            <p:cNvSpPr>
              <a:spLocks noChangeArrowheads="1"/>
            </p:cNvSpPr>
            <p:nvPr/>
          </p:nvSpPr>
          <p:spPr bwMode="auto">
            <a:xfrm>
              <a:off x="1824" y="110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Oval 17"/>
            <p:cNvSpPr>
              <a:spLocks noChangeArrowheads="1"/>
            </p:cNvSpPr>
            <p:nvPr/>
          </p:nvSpPr>
          <p:spPr bwMode="auto">
            <a:xfrm>
              <a:off x="1824" y="134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Oval 18"/>
            <p:cNvSpPr>
              <a:spLocks noChangeArrowheads="1"/>
            </p:cNvSpPr>
            <p:nvPr/>
          </p:nvSpPr>
          <p:spPr bwMode="auto">
            <a:xfrm>
              <a:off x="1824" y="158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Oval 19"/>
            <p:cNvSpPr>
              <a:spLocks noChangeArrowheads="1"/>
            </p:cNvSpPr>
            <p:nvPr/>
          </p:nvSpPr>
          <p:spPr bwMode="auto">
            <a:xfrm>
              <a:off x="624" y="182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Oval 20"/>
            <p:cNvSpPr>
              <a:spLocks noChangeArrowheads="1"/>
            </p:cNvSpPr>
            <p:nvPr/>
          </p:nvSpPr>
          <p:spPr bwMode="auto">
            <a:xfrm>
              <a:off x="864" y="182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Oval 21"/>
            <p:cNvSpPr>
              <a:spLocks noChangeArrowheads="1"/>
            </p:cNvSpPr>
            <p:nvPr/>
          </p:nvSpPr>
          <p:spPr bwMode="auto">
            <a:xfrm>
              <a:off x="1104" y="182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Oval 22"/>
            <p:cNvSpPr>
              <a:spLocks noChangeArrowheads="1"/>
            </p:cNvSpPr>
            <p:nvPr/>
          </p:nvSpPr>
          <p:spPr bwMode="auto">
            <a:xfrm>
              <a:off x="1344" y="182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Oval 23"/>
            <p:cNvSpPr>
              <a:spLocks noChangeArrowheads="1"/>
            </p:cNvSpPr>
            <p:nvPr/>
          </p:nvSpPr>
          <p:spPr bwMode="auto">
            <a:xfrm>
              <a:off x="624" y="206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Oval 24"/>
            <p:cNvSpPr>
              <a:spLocks noChangeArrowheads="1"/>
            </p:cNvSpPr>
            <p:nvPr/>
          </p:nvSpPr>
          <p:spPr bwMode="auto">
            <a:xfrm>
              <a:off x="864" y="206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Oval 25"/>
            <p:cNvSpPr>
              <a:spLocks noChangeArrowheads="1"/>
            </p:cNvSpPr>
            <p:nvPr/>
          </p:nvSpPr>
          <p:spPr bwMode="auto">
            <a:xfrm>
              <a:off x="1104" y="206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26"/>
            <p:cNvSpPr>
              <a:spLocks noChangeArrowheads="1"/>
            </p:cNvSpPr>
            <p:nvPr/>
          </p:nvSpPr>
          <p:spPr bwMode="auto">
            <a:xfrm>
              <a:off x="1344" y="206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Oval 27"/>
            <p:cNvSpPr>
              <a:spLocks noChangeArrowheads="1"/>
            </p:cNvSpPr>
            <p:nvPr/>
          </p:nvSpPr>
          <p:spPr bwMode="auto">
            <a:xfrm>
              <a:off x="1584" y="182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Oval 28"/>
            <p:cNvSpPr>
              <a:spLocks noChangeArrowheads="1"/>
            </p:cNvSpPr>
            <p:nvPr/>
          </p:nvSpPr>
          <p:spPr bwMode="auto">
            <a:xfrm>
              <a:off x="2064" y="182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Oval 29"/>
            <p:cNvSpPr>
              <a:spLocks noChangeArrowheads="1"/>
            </p:cNvSpPr>
            <p:nvPr/>
          </p:nvSpPr>
          <p:spPr bwMode="auto">
            <a:xfrm>
              <a:off x="2304" y="182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Oval 30"/>
            <p:cNvSpPr>
              <a:spLocks noChangeArrowheads="1"/>
            </p:cNvSpPr>
            <p:nvPr/>
          </p:nvSpPr>
          <p:spPr bwMode="auto">
            <a:xfrm>
              <a:off x="1584" y="206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Oval 31"/>
            <p:cNvSpPr>
              <a:spLocks noChangeArrowheads="1"/>
            </p:cNvSpPr>
            <p:nvPr/>
          </p:nvSpPr>
          <p:spPr bwMode="auto">
            <a:xfrm>
              <a:off x="1824" y="206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Oval 32"/>
            <p:cNvSpPr>
              <a:spLocks noChangeArrowheads="1"/>
            </p:cNvSpPr>
            <p:nvPr/>
          </p:nvSpPr>
          <p:spPr bwMode="auto">
            <a:xfrm>
              <a:off x="2304" y="206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Oval 33"/>
            <p:cNvSpPr>
              <a:spLocks noChangeArrowheads="1"/>
            </p:cNvSpPr>
            <p:nvPr/>
          </p:nvSpPr>
          <p:spPr bwMode="auto">
            <a:xfrm>
              <a:off x="624" y="230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Oval 34"/>
            <p:cNvSpPr>
              <a:spLocks noChangeArrowheads="1"/>
            </p:cNvSpPr>
            <p:nvPr/>
          </p:nvSpPr>
          <p:spPr bwMode="auto">
            <a:xfrm>
              <a:off x="864" y="230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Oval 35"/>
            <p:cNvSpPr>
              <a:spLocks noChangeArrowheads="1"/>
            </p:cNvSpPr>
            <p:nvPr/>
          </p:nvSpPr>
          <p:spPr bwMode="auto">
            <a:xfrm>
              <a:off x="1104" y="230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Oval 36"/>
            <p:cNvSpPr>
              <a:spLocks noChangeArrowheads="1"/>
            </p:cNvSpPr>
            <p:nvPr/>
          </p:nvSpPr>
          <p:spPr bwMode="auto">
            <a:xfrm>
              <a:off x="1344" y="230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Oval 37"/>
            <p:cNvSpPr>
              <a:spLocks noChangeArrowheads="1"/>
            </p:cNvSpPr>
            <p:nvPr/>
          </p:nvSpPr>
          <p:spPr bwMode="auto">
            <a:xfrm>
              <a:off x="624" y="254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Oval 38"/>
            <p:cNvSpPr>
              <a:spLocks noChangeArrowheads="1"/>
            </p:cNvSpPr>
            <p:nvPr/>
          </p:nvSpPr>
          <p:spPr bwMode="auto">
            <a:xfrm>
              <a:off x="864" y="254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Oval 39"/>
            <p:cNvSpPr>
              <a:spLocks noChangeArrowheads="1"/>
            </p:cNvSpPr>
            <p:nvPr/>
          </p:nvSpPr>
          <p:spPr bwMode="auto">
            <a:xfrm>
              <a:off x="1104" y="254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Oval 40"/>
            <p:cNvSpPr>
              <a:spLocks noChangeArrowheads="1"/>
            </p:cNvSpPr>
            <p:nvPr/>
          </p:nvSpPr>
          <p:spPr bwMode="auto">
            <a:xfrm>
              <a:off x="1344" y="254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Oval 41"/>
            <p:cNvSpPr>
              <a:spLocks noChangeArrowheads="1"/>
            </p:cNvSpPr>
            <p:nvPr/>
          </p:nvSpPr>
          <p:spPr bwMode="auto">
            <a:xfrm>
              <a:off x="1584" y="230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Oval 42"/>
            <p:cNvSpPr>
              <a:spLocks noChangeArrowheads="1"/>
            </p:cNvSpPr>
            <p:nvPr/>
          </p:nvSpPr>
          <p:spPr bwMode="auto">
            <a:xfrm>
              <a:off x="1824" y="230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Oval 43"/>
            <p:cNvSpPr>
              <a:spLocks noChangeArrowheads="1"/>
            </p:cNvSpPr>
            <p:nvPr/>
          </p:nvSpPr>
          <p:spPr bwMode="auto">
            <a:xfrm>
              <a:off x="2064" y="230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Oval 44"/>
            <p:cNvSpPr>
              <a:spLocks noChangeArrowheads="1"/>
            </p:cNvSpPr>
            <p:nvPr/>
          </p:nvSpPr>
          <p:spPr bwMode="auto">
            <a:xfrm>
              <a:off x="2304" y="230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Oval 45"/>
            <p:cNvSpPr>
              <a:spLocks noChangeArrowheads="1"/>
            </p:cNvSpPr>
            <p:nvPr/>
          </p:nvSpPr>
          <p:spPr bwMode="auto">
            <a:xfrm>
              <a:off x="1584" y="254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Oval 46"/>
            <p:cNvSpPr>
              <a:spLocks noChangeArrowheads="1"/>
            </p:cNvSpPr>
            <p:nvPr/>
          </p:nvSpPr>
          <p:spPr bwMode="auto">
            <a:xfrm>
              <a:off x="1824" y="254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Oval 47"/>
            <p:cNvSpPr>
              <a:spLocks noChangeArrowheads="1"/>
            </p:cNvSpPr>
            <p:nvPr/>
          </p:nvSpPr>
          <p:spPr bwMode="auto">
            <a:xfrm>
              <a:off x="2064" y="254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Oval 48"/>
            <p:cNvSpPr>
              <a:spLocks noChangeArrowheads="1"/>
            </p:cNvSpPr>
            <p:nvPr/>
          </p:nvSpPr>
          <p:spPr bwMode="auto">
            <a:xfrm>
              <a:off x="2304" y="254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Oval 49"/>
            <p:cNvSpPr>
              <a:spLocks noChangeArrowheads="1"/>
            </p:cNvSpPr>
            <p:nvPr/>
          </p:nvSpPr>
          <p:spPr bwMode="auto">
            <a:xfrm>
              <a:off x="624" y="86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Oval 50"/>
            <p:cNvSpPr>
              <a:spLocks noChangeArrowheads="1"/>
            </p:cNvSpPr>
            <p:nvPr/>
          </p:nvSpPr>
          <p:spPr bwMode="auto">
            <a:xfrm>
              <a:off x="864" y="86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Oval 51"/>
            <p:cNvSpPr>
              <a:spLocks noChangeArrowheads="1"/>
            </p:cNvSpPr>
            <p:nvPr/>
          </p:nvSpPr>
          <p:spPr bwMode="auto">
            <a:xfrm>
              <a:off x="1104" y="86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Oval 52"/>
            <p:cNvSpPr>
              <a:spLocks noChangeArrowheads="1"/>
            </p:cNvSpPr>
            <p:nvPr/>
          </p:nvSpPr>
          <p:spPr bwMode="auto">
            <a:xfrm>
              <a:off x="1344" y="86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Oval 53"/>
            <p:cNvSpPr>
              <a:spLocks noChangeArrowheads="1"/>
            </p:cNvSpPr>
            <p:nvPr/>
          </p:nvSpPr>
          <p:spPr bwMode="auto">
            <a:xfrm>
              <a:off x="624" y="110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Oval 54"/>
            <p:cNvSpPr>
              <a:spLocks noChangeArrowheads="1"/>
            </p:cNvSpPr>
            <p:nvPr/>
          </p:nvSpPr>
          <p:spPr bwMode="auto">
            <a:xfrm>
              <a:off x="864" y="110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Oval 55"/>
            <p:cNvSpPr>
              <a:spLocks noChangeArrowheads="1"/>
            </p:cNvSpPr>
            <p:nvPr/>
          </p:nvSpPr>
          <p:spPr bwMode="auto">
            <a:xfrm>
              <a:off x="1104" y="110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Oval 56"/>
            <p:cNvSpPr>
              <a:spLocks noChangeArrowheads="1"/>
            </p:cNvSpPr>
            <p:nvPr/>
          </p:nvSpPr>
          <p:spPr bwMode="auto">
            <a:xfrm>
              <a:off x="1344" y="110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Oval 57"/>
            <p:cNvSpPr>
              <a:spLocks noChangeArrowheads="1"/>
            </p:cNvSpPr>
            <p:nvPr/>
          </p:nvSpPr>
          <p:spPr bwMode="auto">
            <a:xfrm>
              <a:off x="1584" y="86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Oval 58"/>
            <p:cNvSpPr>
              <a:spLocks noChangeArrowheads="1"/>
            </p:cNvSpPr>
            <p:nvPr/>
          </p:nvSpPr>
          <p:spPr bwMode="auto">
            <a:xfrm>
              <a:off x="1824" y="86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Oval 59"/>
            <p:cNvSpPr>
              <a:spLocks noChangeArrowheads="1"/>
            </p:cNvSpPr>
            <p:nvPr/>
          </p:nvSpPr>
          <p:spPr bwMode="auto">
            <a:xfrm>
              <a:off x="2064" y="86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Oval 60"/>
            <p:cNvSpPr>
              <a:spLocks noChangeArrowheads="1"/>
            </p:cNvSpPr>
            <p:nvPr/>
          </p:nvSpPr>
          <p:spPr bwMode="auto">
            <a:xfrm>
              <a:off x="2304" y="86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Oval 61"/>
            <p:cNvSpPr>
              <a:spLocks noChangeArrowheads="1"/>
            </p:cNvSpPr>
            <p:nvPr/>
          </p:nvSpPr>
          <p:spPr bwMode="auto">
            <a:xfrm>
              <a:off x="1584" y="110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Oval 62"/>
            <p:cNvSpPr>
              <a:spLocks noChangeArrowheads="1"/>
            </p:cNvSpPr>
            <p:nvPr/>
          </p:nvSpPr>
          <p:spPr bwMode="auto">
            <a:xfrm>
              <a:off x="2064" y="110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Oval 63"/>
            <p:cNvSpPr>
              <a:spLocks noChangeArrowheads="1"/>
            </p:cNvSpPr>
            <p:nvPr/>
          </p:nvSpPr>
          <p:spPr bwMode="auto">
            <a:xfrm>
              <a:off x="2304" y="110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Oval 64"/>
            <p:cNvSpPr>
              <a:spLocks noChangeArrowheads="1"/>
            </p:cNvSpPr>
            <p:nvPr/>
          </p:nvSpPr>
          <p:spPr bwMode="auto">
            <a:xfrm>
              <a:off x="624" y="134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Oval 65"/>
            <p:cNvSpPr>
              <a:spLocks noChangeArrowheads="1"/>
            </p:cNvSpPr>
            <p:nvPr/>
          </p:nvSpPr>
          <p:spPr bwMode="auto">
            <a:xfrm>
              <a:off x="864" y="134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Oval 66"/>
            <p:cNvSpPr>
              <a:spLocks noChangeArrowheads="1"/>
            </p:cNvSpPr>
            <p:nvPr/>
          </p:nvSpPr>
          <p:spPr bwMode="auto">
            <a:xfrm>
              <a:off x="1104" y="134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Oval 67"/>
            <p:cNvSpPr>
              <a:spLocks noChangeArrowheads="1"/>
            </p:cNvSpPr>
            <p:nvPr/>
          </p:nvSpPr>
          <p:spPr bwMode="auto">
            <a:xfrm>
              <a:off x="1344" y="134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Oval 68"/>
            <p:cNvSpPr>
              <a:spLocks noChangeArrowheads="1"/>
            </p:cNvSpPr>
            <p:nvPr/>
          </p:nvSpPr>
          <p:spPr bwMode="auto">
            <a:xfrm>
              <a:off x="624" y="158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Oval 69"/>
            <p:cNvSpPr>
              <a:spLocks noChangeArrowheads="1"/>
            </p:cNvSpPr>
            <p:nvPr/>
          </p:nvSpPr>
          <p:spPr bwMode="auto">
            <a:xfrm>
              <a:off x="864" y="158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Oval 70"/>
            <p:cNvSpPr>
              <a:spLocks noChangeArrowheads="1"/>
            </p:cNvSpPr>
            <p:nvPr/>
          </p:nvSpPr>
          <p:spPr bwMode="auto">
            <a:xfrm>
              <a:off x="1104" y="158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Oval 71"/>
            <p:cNvSpPr>
              <a:spLocks noChangeArrowheads="1"/>
            </p:cNvSpPr>
            <p:nvPr/>
          </p:nvSpPr>
          <p:spPr bwMode="auto">
            <a:xfrm>
              <a:off x="1344" y="158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Oval 72"/>
            <p:cNvSpPr>
              <a:spLocks noChangeArrowheads="1"/>
            </p:cNvSpPr>
            <p:nvPr/>
          </p:nvSpPr>
          <p:spPr bwMode="auto">
            <a:xfrm>
              <a:off x="1584" y="134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Oval 73"/>
            <p:cNvSpPr>
              <a:spLocks noChangeArrowheads="1"/>
            </p:cNvSpPr>
            <p:nvPr/>
          </p:nvSpPr>
          <p:spPr bwMode="auto">
            <a:xfrm>
              <a:off x="2064" y="134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Oval 74"/>
            <p:cNvSpPr>
              <a:spLocks noChangeArrowheads="1"/>
            </p:cNvSpPr>
            <p:nvPr/>
          </p:nvSpPr>
          <p:spPr bwMode="auto">
            <a:xfrm>
              <a:off x="2304" y="134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Oval 75"/>
            <p:cNvSpPr>
              <a:spLocks noChangeArrowheads="1"/>
            </p:cNvSpPr>
            <p:nvPr/>
          </p:nvSpPr>
          <p:spPr bwMode="auto">
            <a:xfrm>
              <a:off x="1584" y="158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Oval 76"/>
            <p:cNvSpPr>
              <a:spLocks noChangeArrowheads="1"/>
            </p:cNvSpPr>
            <p:nvPr/>
          </p:nvSpPr>
          <p:spPr bwMode="auto">
            <a:xfrm>
              <a:off x="2064" y="158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7" name="Group 109"/>
          <p:cNvGrpSpPr>
            <a:grpSpLocks/>
          </p:cNvGrpSpPr>
          <p:nvPr/>
        </p:nvGrpSpPr>
        <p:grpSpPr bwMode="auto">
          <a:xfrm>
            <a:off x="4213225" y="5181600"/>
            <a:ext cx="4625975" cy="479425"/>
            <a:chOff x="1152" y="2064"/>
            <a:chExt cx="2914" cy="302"/>
          </a:xfrm>
        </p:grpSpPr>
        <p:sp>
          <p:nvSpPr>
            <p:cNvPr id="78" name="Line 11"/>
            <p:cNvSpPr>
              <a:spLocks noChangeShapeType="1"/>
            </p:cNvSpPr>
            <p:nvPr/>
          </p:nvSpPr>
          <p:spPr bwMode="auto">
            <a:xfrm>
              <a:off x="1152" y="2064"/>
              <a:ext cx="27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Text Box 77"/>
            <p:cNvSpPr txBox="1">
              <a:spLocks noChangeArrowheads="1"/>
            </p:cNvSpPr>
            <p:nvPr/>
          </p:nvSpPr>
          <p:spPr bwMode="auto">
            <a:xfrm>
              <a:off x="3830" y="2135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baseline="0"/>
                <a:t>k</a:t>
              </a:r>
              <a:r>
                <a:rPr lang="en-US"/>
                <a:t>x</a:t>
              </a:r>
              <a:endParaRPr lang="en-US" baseline="0"/>
            </a:p>
          </p:txBody>
        </p:sp>
      </p:grpSp>
      <p:grpSp>
        <p:nvGrpSpPr>
          <p:cNvPr id="80" name="Group 112"/>
          <p:cNvGrpSpPr>
            <a:grpSpLocks/>
          </p:cNvGrpSpPr>
          <p:nvPr/>
        </p:nvGrpSpPr>
        <p:grpSpPr bwMode="auto">
          <a:xfrm>
            <a:off x="6346825" y="3429000"/>
            <a:ext cx="527050" cy="3276600"/>
            <a:chOff x="1440" y="864"/>
            <a:chExt cx="332" cy="2064"/>
          </a:xfrm>
        </p:grpSpPr>
        <p:sp>
          <p:nvSpPr>
            <p:cNvPr id="81" name="Line 10"/>
            <p:cNvSpPr>
              <a:spLocks noChangeShapeType="1"/>
            </p:cNvSpPr>
            <p:nvPr/>
          </p:nvSpPr>
          <p:spPr bwMode="auto">
            <a:xfrm>
              <a:off x="1440" y="1008"/>
              <a:ext cx="0" cy="19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Text Box 78"/>
            <p:cNvSpPr txBox="1">
              <a:spLocks noChangeArrowheads="1"/>
            </p:cNvSpPr>
            <p:nvPr/>
          </p:nvSpPr>
          <p:spPr bwMode="auto">
            <a:xfrm>
              <a:off x="1536" y="864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baseline="0"/>
                <a:t>k</a:t>
              </a:r>
              <a:r>
                <a:rPr lang="en-US"/>
                <a:t>y</a:t>
              </a:r>
              <a:endParaRPr lang="en-US" baseline="0"/>
            </a:p>
          </p:txBody>
        </p:sp>
      </p:grpSp>
      <p:sp>
        <p:nvSpPr>
          <p:cNvPr id="83" name="Oval 79"/>
          <p:cNvSpPr>
            <a:spLocks noChangeArrowheads="1"/>
          </p:cNvSpPr>
          <p:nvPr/>
        </p:nvSpPr>
        <p:spPr bwMode="auto">
          <a:xfrm>
            <a:off x="5175250" y="4000500"/>
            <a:ext cx="2362200" cy="2371725"/>
          </a:xfrm>
          <a:prstGeom prst="ellips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" name="Oval 80"/>
          <p:cNvSpPr>
            <a:spLocks noChangeArrowheads="1"/>
          </p:cNvSpPr>
          <p:nvPr/>
        </p:nvSpPr>
        <p:spPr bwMode="auto">
          <a:xfrm>
            <a:off x="5603875" y="4476750"/>
            <a:ext cx="1485900" cy="1447800"/>
          </a:xfrm>
          <a:prstGeom prst="ellips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5" name="Object 83"/>
          <p:cNvGraphicFramePr>
            <a:graphicFrameLocks noChangeAspect="1"/>
          </p:cNvGraphicFramePr>
          <p:nvPr/>
        </p:nvGraphicFramePr>
        <p:xfrm>
          <a:off x="7004050" y="4543425"/>
          <a:ext cx="228600" cy="393700"/>
        </p:xfrm>
        <a:graphic>
          <a:graphicData uri="http://schemas.openxmlformats.org/presentationml/2006/ole">
            <p:oleObj spid="_x0000_s29700" name="Equation" r:id="rId7" imgW="228600" imgH="393480" progId="Equation.3">
              <p:embed/>
            </p:oleObj>
          </a:graphicData>
        </a:graphic>
      </p:graphicFrame>
      <p:sp>
        <p:nvSpPr>
          <p:cNvPr id="86" name="Line 84"/>
          <p:cNvSpPr>
            <a:spLocks noChangeShapeType="1"/>
          </p:cNvSpPr>
          <p:nvPr/>
        </p:nvSpPr>
        <p:spPr bwMode="auto">
          <a:xfrm>
            <a:off x="6918325" y="4495800"/>
            <a:ext cx="0" cy="228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7" name="Line 85"/>
          <p:cNvSpPr>
            <a:spLocks noChangeShapeType="1"/>
          </p:cNvSpPr>
          <p:nvPr/>
        </p:nvSpPr>
        <p:spPr bwMode="auto">
          <a:xfrm>
            <a:off x="7299325" y="4505325"/>
            <a:ext cx="0" cy="228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8" name="Line 86"/>
          <p:cNvSpPr>
            <a:spLocks noChangeShapeType="1"/>
          </p:cNvSpPr>
          <p:nvPr/>
        </p:nvSpPr>
        <p:spPr bwMode="auto">
          <a:xfrm>
            <a:off x="6946900" y="4467225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90" name="Straight Arrow Connector 89"/>
          <p:cNvCxnSpPr/>
          <p:nvPr/>
        </p:nvCxnSpPr>
        <p:spPr>
          <a:xfrm rot="5400000">
            <a:off x="571500" y="3314700"/>
            <a:ext cx="2743200" cy="16002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  <p:bldP spid="2" grpId="0"/>
      <p:bldP spid="6" grpId="0"/>
      <p:bldP spid="8" grpId="0"/>
      <p:bldP spid="83" grpId="0" animBg="1"/>
      <p:bldP spid="84" grpId="0" animBg="1"/>
      <p:bldP spid="86" grpId="0" animBg="1"/>
      <p:bldP spid="87" grpId="0" animBg="1"/>
      <p:bldP spid="8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6829</TotalTime>
  <Words>574</Words>
  <Application>Microsoft Office PowerPoint</Application>
  <PresentationFormat>On-screen Show (4:3)</PresentationFormat>
  <Paragraphs>97</Paragraphs>
  <Slides>10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 Binek</dc:creator>
  <cp:lastModifiedBy>Christian Binek</cp:lastModifiedBy>
  <cp:revision>247</cp:revision>
  <dcterms:created xsi:type="dcterms:W3CDTF">2010-08-30T23:12:30Z</dcterms:created>
  <dcterms:modified xsi:type="dcterms:W3CDTF">2010-11-02T00:42:02Z</dcterms:modified>
</cp:coreProperties>
</file>