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6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DE516-4A9D-4D06-A59C-5593AA93DDC9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63517-B087-4D71-81FA-552CA209C7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93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47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288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77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27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381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85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690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783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763517-B087-4D71-81FA-552CA209C71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44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1342C-86AA-4C70-B379-953A66AE878A}" type="datetimeFigureOut">
              <a:rPr lang="en-US" smtClean="0"/>
              <a:pPr/>
              <a:t>10/11/2011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07B49-4829-4361-8F00-35E11A5ACF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13" Type="http://schemas.openxmlformats.org/officeDocument/2006/relationships/image" Target="../media/image47.wmf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7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0" Type="http://schemas.openxmlformats.org/officeDocument/2006/relationships/oleObject" Target="../embeddings/oleObject49.bin"/><Relationship Id="rId4" Type="http://schemas.openxmlformats.org/officeDocument/2006/relationships/oleObject" Target="../embeddings/oleObject46.bin"/><Relationship Id="rId9" Type="http://schemas.openxmlformats.org/officeDocument/2006/relationships/image" Target="../media/image4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23.wmf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5" Type="http://schemas.openxmlformats.org/officeDocument/2006/relationships/image" Target="../media/image24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50.wmf"/><Relationship Id="rId14" Type="http://schemas.openxmlformats.org/officeDocument/2006/relationships/oleObject" Target="../embeddings/oleObject56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1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jpeg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5" Type="http://schemas.openxmlformats.org/officeDocument/2006/relationships/image" Target="../media/image13.jpeg"/><Relationship Id="rId10" Type="http://schemas.openxmlformats.org/officeDocument/2006/relationships/oleObject" Target="../embeddings/oleObject10.bin"/><Relationship Id="rId19" Type="http://schemas.openxmlformats.org/officeDocument/2006/relationships/oleObject" Target="../embeddings/oleObject14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wmf"/><Relationship Id="rId1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9.wmf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30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1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26.wmf"/><Relationship Id="rId24" Type="http://schemas.openxmlformats.org/officeDocument/2006/relationships/oleObject" Target="../embeddings/oleObject33.bin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23" Type="http://schemas.openxmlformats.org/officeDocument/2006/relationships/image" Target="../media/image32.wmf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28.bin"/><Relationship Id="rId22" Type="http://schemas.openxmlformats.org/officeDocument/2006/relationships/oleObject" Target="../embeddings/oleObject3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24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23.wmf"/><Relationship Id="rId5" Type="http://schemas.openxmlformats.org/officeDocument/2006/relationships/image" Target="../media/image33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4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2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1828800" y="5943600"/>
            <a:ext cx="6400800" cy="838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000125"/>
          </a:xfrm>
          <a:prstGeom prst="rect">
            <a:avLst/>
          </a:prstGeom>
          <a:gradFill rotWithShape="0">
            <a:gsLst>
              <a:gs pos="0">
                <a:srgbClr val="182F76"/>
              </a:gs>
              <a:gs pos="50000">
                <a:srgbClr val="3366FF"/>
              </a:gs>
              <a:gs pos="100000">
                <a:srgbClr val="182F76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   </a:t>
            </a:r>
            <a:b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en-US" sz="800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endParaRPr lang="en-US" sz="800" b="1" kern="0" baseline="0" dirty="0" smtClean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endParaRPr lang="en-US" sz="800" b="1" kern="0" dirty="0">
              <a:solidFill>
                <a:schemeClr val="bg1"/>
              </a:solidFill>
              <a:latin typeface="Comic Sans MS" pitchFamily="66" charset="0"/>
              <a:ea typeface="+mj-ea"/>
              <a:cs typeface="+mj-cs"/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omic Sans MS" pitchFamily="66" charset="0"/>
              </a:rPr>
              <a:t>Quantum </a:t>
            </a:r>
            <a:r>
              <a:rPr lang="en-US" sz="3200" b="1" dirty="0">
                <a:solidFill>
                  <a:schemeClr val="bg1"/>
                </a:solidFill>
                <a:latin typeface="Comic Sans MS" pitchFamily="66" charset="0"/>
              </a:rPr>
              <a:t>statistics of free particles</a:t>
            </a:r>
          </a:p>
          <a:p>
            <a:pPr algn="ctr">
              <a:defRPr/>
            </a:pPr>
            <a: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en-US" b="1" kern="0" baseline="0" dirty="0">
                <a:solidFill>
                  <a:schemeClr val="bg1"/>
                </a:solidFill>
                <a:latin typeface="Comic Sans MS" pitchFamily="66" charset="0"/>
                <a:ea typeface="+mj-ea"/>
                <a:cs typeface="+mj-cs"/>
              </a:rPr>
            </a:br>
            <a:endParaRPr lang="en-US" i="1" kern="0" baseline="0" dirty="0">
              <a:solidFill>
                <a:srgbClr val="FF00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219200"/>
            <a:ext cx="838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Comic Sans MS" pitchFamily="66" charset="0"/>
              </a:rPr>
              <a:t>Identical particles</a:t>
            </a:r>
            <a:endParaRPr lang="en-US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Two </a:t>
            </a:r>
            <a:r>
              <a:rPr lang="en-US" sz="2000" dirty="0">
                <a:latin typeface="Comic Sans MS" pitchFamily="66" charset="0"/>
              </a:rPr>
              <a:t>particles are said to </a:t>
            </a:r>
            <a:r>
              <a:rPr lang="en-US" sz="2000" dirty="0" smtClean="0">
                <a:latin typeface="Comic Sans MS" pitchFamily="66" charset="0"/>
              </a:rPr>
              <a:t>be identical </a:t>
            </a:r>
            <a:r>
              <a:rPr lang="en-US" sz="2000" dirty="0">
                <a:latin typeface="Comic Sans MS" pitchFamily="66" charset="0"/>
              </a:rPr>
              <a:t>if all their intrinsic properties (e.g. </a:t>
            </a:r>
            <a:r>
              <a:rPr lang="en-US" sz="2000" dirty="0" smtClean="0">
                <a:latin typeface="Comic Sans MS" pitchFamily="66" charset="0"/>
              </a:rPr>
              <a:t>mass, electrical </a:t>
            </a:r>
            <a:r>
              <a:rPr lang="en-US" sz="2000" dirty="0">
                <a:latin typeface="Comic Sans MS" pitchFamily="66" charset="0"/>
              </a:rPr>
              <a:t>charge, spin, </a:t>
            </a:r>
            <a:r>
              <a:rPr lang="en-US" sz="2000" dirty="0" smtClean="0">
                <a:latin typeface="Comic Sans MS" pitchFamily="66" charset="0"/>
              </a:rPr>
              <a:t>color</a:t>
            </a:r>
            <a:r>
              <a:rPr lang="en-US" sz="2000" dirty="0">
                <a:latin typeface="Comic Sans MS" pitchFamily="66" charset="0"/>
              </a:rPr>
              <a:t>, . . . ) are exactly </a:t>
            </a:r>
            <a:r>
              <a:rPr lang="en-US" sz="2000" dirty="0" smtClean="0">
                <a:latin typeface="Comic Sans MS" pitchFamily="66" charset="0"/>
              </a:rPr>
              <a:t>the same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381000" y="2590800"/>
            <a:ext cx="44534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Imagine: 2 identical classical objects 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371600" y="373380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71600" y="4507468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45722" y="3669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096" y="4431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524000" y="2971800"/>
            <a:ext cx="3365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Comic Sans MS" pitchFamily="66" charset="0"/>
              </a:rPr>
              <a:t>We can label them because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8200" y="2971800"/>
            <a:ext cx="4583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w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 can keep track of the t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r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j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c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o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e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s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581510" y="3190336"/>
            <a:ext cx="6478438" cy="2409645"/>
          </a:xfrm>
          <a:custGeom>
            <a:avLst/>
            <a:gdLst>
              <a:gd name="connsiteX0" fmla="*/ 0 w 6478438"/>
              <a:gd name="connsiteY0" fmla="*/ 475890 h 2409645"/>
              <a:gd name="connsiteX1" fmla="*/ 181155 w 6478438"/>
              <a:gd name="connsiteY1" fmla="*/ 199845 h 2409645"/>
              <a:gd name="connsiteX2" fmla="*/ 474453 w 6478438"/>
              <a:gd name="connsiteY2" fmla="*/ 346494 h 2409645"/>
              <a:gd name="connsiteX3" fmla="*/ 1500996 w 6478438"/>
              <a:gd name="connsiteY3" fmla="*/ 2278811 h 2409645"/>
              <a:gd name="connsiteX4" fmla="*/ 2242868 w 6478438"/>
              <a:gd name="connsiteY4" fmla="*/ 1131498 h 2409645"/>
              <a:gd name="connsiteX5" fmla="*/ 3027872 w 6478438"/>
              <a:gd name="connsiteY5" fmla="*/ 1140124 h 2409645"/>
              <a:gd name="connsiteX6" fmla="*/ 3700732 w 6478438"/>
              <a:gd name="connsiteY6" fmla="*/ 562155 h 2409645"/>
              <a:gd name="connsiteX7" fmla="*/ 4615132 w 6478438"/>
              <a:gd name="connsiteY7" fmla="*/ 1114245 h 2409645"/>
              <a:gd name="connsiteX8" fmla="*/ 5055079 w 6478438"/>
              <a:gd name="connsiteY8" fmla="*/ 544902 h 2409645"/>
              <a:gd name="connsiteX9" fmla="*/ 5374256 w 6478438"/>
              <a:gd name="connsiteY9" fmla="*/ 570781 h 2409645"/>
              <a:gd name="connsiteX10" fmla="*/ 6478438 w 6478438"/>
              <a:gd name="connsiteY10" fmla="*/ 613913 h 2409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78438" h="2409645">
                <a:moveTo>
                  <a:pt x="0" y="475890"/>
                </a:moveTo>
                <a:cubicBezTo>
                  <a:pt x="51040" y="348650"/>
                  <a:pt x="102080" y="221411"/>
                  <a:pt x="181155" y="199845"/>
                </a:cubicBezTo>
                <a:cubicBezTo>
                  <a:pt x="260231" y="178279"/>
                  <a:pt x="254480" y="0"/>
                  <a:pt x="474453" y="346494"/>
                </a:cubicBezTo>
                <a:cubicBezTo>
                  <a:pt x="694426" y="692988"/>
                  <a:pt x="1206260" y="2147977"/>
                  <a:pt x="1500996" y="2278811"/>
                </a:cubicBezTo>
                <a:cubicBezTo>
                  <a:pt x="1795732" y="2409645"/>
                  <a:pt x="1988389" y="1321279"/>
                  <a:pt x="2242868" y="1131498"/>
                </a:cubicBezTo>
                <a:cubicBezTo>
                  <a:pt x="2497347" y="941717"/>
                  <a:pt x="2784895" y="1235015"/>
                  <a:pt x="3027872" y="1140124"/>
                </a:cubicBezTo>
                <a:cubicBezTo>
                  <a:pt x="3270849" y="1045234"/>
                  <a:pt x="3436189" y="566468"/>
                  <a:pt x="3700732" y="562155"/>
                </a:cubicBezTo>
                <a:cubicBezTo>
                  <a:pt x="3965275" y="557842"/>
                  <a:pt x="4389408" y="1117120"/>
                  <a:pt x="4615132" y="1114245"/>
                </a:cubicBezTo>
                <a:cubicBezTo>
                  <a:pt x="4840856" y="1111370"/>
                  <a:pt x="4928558" y="635479"/>
                  <a:pt x="5055079" y="544902"/>
                </a:cubicBezTo>
                <a:cubicBezTo>
                  <a:pt x="5181600" y="454325"/>
                  <a:pt x="5374256" y="570781"/>
                  <a:pt x="5374256" y="570781"/>
                </a:cubicBezTo>
                <a:lnTo>
                  <a:pt x="6478438" y="613913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595887" y="3574211"/>
            <a:ext cx="6452558" cy="1475117"/>
          </a:xfrm>
          <a:custGeom>
            <a:avLst/>
            <a:gdLst>
              <a:gd name="connsiteX0" fmla="*/ 0 w 6452558"/>
              <a:gd name="connsiteY0" fmla="*/ 1161691 h 1475117"/>
              <a:gd name="connsiteX1" fmla="*/ 241539 w 6452558"/>
              <a:gd name="connsiteY1" fmla="*/ 1075427 h 1475117"/>
              <a:gd name="connsiteX2" fmla="*/ 638355 w 6452558"/>
              <a:gd name="connsiteY2" fmla="*/ 428446 h 1475117"/>
              <a:gd name="connsiteX3" fmla="*/ 1725283 w 6452558"/>
              <a:gd name="connsiteY3" fmla="*/ 1049547 h 1475117"/>
              <a:gd name="connsiteX4" fmla="*/ 2596551 w 6452558"/>
              <a:gd name="connsiteY4" fmla="*/ 1463615 h 1475117"/>
              <a:gd name="connsiteX5" fmla="*/ 3295290 w 6452558"/>
              <a:gd name="connsiteY5" fmla="*/ 980536 h 1475117"/>
              <a:gd name="connsiteX6" fmla="*/ 3804249 w 6452558"/>
              <a:gd name="connsiteY6" fmla="*/ 126521 h 1475117"/>
              <a:gd name="connsiteX7" fmla="*/ 4183811 w 6452558"/>
              <a:gd name="connsiteY7" fmla="*/ 221412 h 1475117"/>
              <a:gd name="connsiteX8" fmla="*/ 4770407 w 6452558"/>
              <a:gd name="connsiteY8" fmla="*/ 954657 h 1475117"/>
              <a:gd name="connsiteX9" fmla="*/ 5486400 w 6452558"/>
              <a:gd name="connsiteY9" fmla="*/ 1178944 h 1475117"/>
              <a:gd name="connsiteX10" fmla="*/ 6452558 w 6452558"/>
              <a:gd name="connsiteY10" fmla="*/ 1230702 h 1475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452558" h="1475117">
                <a:moveTo>
                  <a:pt x="0" y="1161691"/>
                </a:moveTo>
                <a:cubicBezTo>
                  <a:pt x="67573" y="1179662"/>
                  <a:pt x="135147" y="1197634"/>
                  <a:pt x="241539" y="1075427"/>
                </a:cubicBezTo>
                <a:cubicBezTo>
                  <a:pt x="347931" y="953220"/>
                  <a:pt x="391064" y="432759"/>
                  <a:pt x="638355" y="428446"/>
                </a:cubicBezTo>
                <a:cubicBezTo>
                  <a:pt x="885646" y="424133"/>
                  <a:pt x="1398917" y="877019"/>
                  <a:pt x="1725283" y="1049547"/>
                </a:cubicBezTo>
                <a:cubicBezTo>
                  <a:pt x="2051649" y="1222075"/>
                  <a:pt x="2334883" y="1475117"/>
                  <a:pt x="2596551" y="1463615"/>
                </a:cubicBezTo>
                <a:cubicBezTo>
                  <a:pt x="2858219" y="1452113"/>
                  <a:pt x="3094007" y="1203385"/>
                  <a:pt x="3295290" y="980536"/>
                </a:cubicBezTo>
                <a:cubicBezTo>
                  <a:pt x="3496573" y="757687"/>
                  <a:pt x="3656162" y="253042"/>
                  <a:pt x="3804249" y="126521"/>
                </a:cubicBezTo>
                <a:cubicBezTo>
                  <a:pt x="3952336" y="0"/>
                  <a:pt x="4022785" y="83389"/>
                  <a:pt x="4183811" y="221412"/>
                </a:cubicBezTo>
                <a:cubicBezTo>
                  <a:pt x="4344837" y="359435"/>
                  <a:pt x="4553309" y="795068"/>
                  <a:pt x="4770407" y="954657"/>
                </a:cubicBezTo>
                <a:cubicBezTo>
                  <a:pt x="4987505" y="1114246"/>
                  <a:pt x="5206042" y="1132937"/>
                  <a:pt x="5486400" y="1178944"/>
                </a:cubicBezTo>
                <a:cubicBezTo>
                  <a:pt x="5766759" y="1224952"/>
                  <a:pt x="6109658" y="1227827"/>
                  <a:pt x="6452558" y="1230702"/>
                </a:cubicBezTo>
              </a:path>
            </a:pathLst>
          </a:cu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04800" y="5562600"/>
            <a:ext cx="8250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Comic Sans MS" pitchFamily="66" charset="0"/>
              </a:rPr>
              <a:t>Heisenberg’s uncertainty principle prevents us from keeping track in </a:t>
            </a:r>
            <a:r>
              <a:rPr lang="en-US" b="1" dirty="0" err="1" smtClean="0">
                <a:latin typeface="Comic Sans MS" pitchFamily="66" charset="0"/>
              </a:rPr>
              <a:t>qm</a:t>
            </a:r>
            <a:endParaRPr lang="en-US" dirty="0"/>
          </a:p>
        </p:txBody>
      </p:sp>
      <p:sp>
        <p:nvSpPr>
          <p:cNvPr id="17" name="AutoShape 61"/>
          <p:cNvSpPr>
            <a:spLocks noChangeArrowheads="1"/>
          </p:cNvSpPr>
          <p:nvPr/>
        </p:nvSpPr>
        <p:spPr bwMode="auto">
          <a:xfrm>
            <a:off x="381000" y="630734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057400" y="6172200"/>
            <a:ext cx="6138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Comic Sans MS" pitchFamily="66" charset="0"/>
              </a:rPr>
              <a:t>i</a:t>
            </a:r>
            <a:r>
              <a:rPr lang="en-US" sz="2000" b="1" dirty="0" smtClean="0">
                <a:latin typeface="Comic Sans MS" pitchFamily="66" charset="0"/>
              </a:rPr>
              <a:t>dentical quantum particles </a:t>
            </a:r>
            <a:r>
              <a:rPr lang="en-US" sz="2000" b="1" dirty="0">
                <a:latin typeface="Comic Sans MS" pitchFamily="66" charset="0"/>
              </a:rPr>
              <a:t>are indistinguishable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2 -0.04143 0.01857 -0.08287 0.04635 -0.04282 C 0.07413 -0.00278 0.13316 0.22315 0.16701 0.24005 C 0.20086 0.25695 0.22048 0.08773 0.24913 0.05787 C 0.27777 0.02801 0.31198 0.07292 0.33871 0.06019 C 0.36545 0.04745 0.38142 -0.01898 0.40955 -0.01898 C 0.43767 -0.01898 0.48368 0.06111 0.50764 0.06019 C 0.53159 0.05926 0.5368 -0.0118 0.55382 -0.02407 C 0.57083 -0.03634 0.58038 -0.01551 0.60955 -0.01389 C 0.63871 -0.01227 0.68402 -0.01319 0.72934 -0.01389 " pathEditMode="relative" ptsTypes="aaaaaaaaaA"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2 -0.04143 0.01857 -0.08287 0.04635 -0.04282 C 0.07413 -0.00278 0.13316 0.22315 0.16701 0.24005 C 0.20086 0.25695 0.22048 0.08773 0.24913 0.05787 C 0.27777 0.02801 0.31198 0.07292 0.33871 0.06019 C 0.36545 0.04745 0.38142 -0.01898 0.40955 -0.01898 C 0.43767 -0.01898 0.48368 0.06111 0.50764 0.06019 C 0.53159 0.05926 0.5368 -0.0118 0.55382 -0.02407 C 0.57083 -0.03634 0.58038 -0.01551 0.60955 -0.01389 C 0.63871 -0.01227 0.68402 -0.01319 0.72934 -0.01389 " pathEditMode="relative" ptsTypes="aaaaaaaaaA">
                                      <p:cBhvr>
                                        <p:cTn id="6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11 0.00718 0.01441 0.01458 0.0302 -0.00255 C 0.046 -0.01968 0.05885 -0.10949 0.09531 -0.10324 C 0.13177 -0.09699 0.20798 0.0118 0.24913 0.03518 C 0.29027 0.05856 0.31059 0.06805 0.34253 0.03773 C 0.37448 0.00741 0.40625 -0.14005 0.44062 -0.14607 C 0.475 -0.15208 0.50034 -0.02824 0.54913 0.00116 C 0.59791 0.03055 0.66545 0.03032 0.73316 0.03009 " pathEditMode="relative" ptsTypes="aaaaaaaA">
                                      <p:cBhvr>
                                        <p:cTn id="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11 0.00718 0.01441 0.01458 0.0302 -0.00255 C 0.046 -0.01968 0.05885 -0.10949 0.09531 -0.10324 C 0.13177 -0.09699 0.20798 0.0118 0.24913 0.03518 C 0.29027 0.05856 0.31059 0.06805 0.34253 0.03773 C 0.37448 0.00741 0.40625 -0.14005 0.44062 -0.14607 C 0.475 -0.15208 0.50034 -0.02824 0.54913 0.00116 C 0.59791 0.03055 0.66545 0.03032 0.73316 0.03009 " pathEditMode="relative" ptsTypes="aaaaaaaA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5" grpId="0"/>
      <p:bldP spid="6" grpId="0"/>
      <p:bldP spid="7" grpId="0" animBg="1"/>
      <p:bldP spid="7" grpId="1" animBg="1"/>
      <p:bldP spid="8" grpId="0" animBg="1"/>
      <p:bldP spid="8" grpId="1" animBg="1"/>
      <p:bldP spid="9" grpId="0"/>
      <p:bldP spid="9" grpId="1"/>
      <p:bldP spid="10" grpId="0"/>
      <p:bldP spid="10" grpId="1"/>
      <p:bldP spid="11" grpId="0"/>
      <p:bldP spid="12" grpId="0"/>
      <p:bldP spid="14" grpId="0" animBg="1"/>
      <p:bldP spid="15" grpId="0" animBg="1"/>
      <p:bldP spid="16" grpId="0"/>
      <p:bldP spid="17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52400"/>
            <a:ext cx="3581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Now summation over n</a:t>
            </a:r>
            <a:r>
              <a:rPr lang="en-US" b="1" baseline="-25000" dirty="0" smtClean="0">
                <a:solidFill>
                  <a:srgbClr val="0070C0"/>
                </a:solidFill>
                <a:latin typeface="Comic Sans MS" pitchFamily="66" charset="0"/>
              </a:rPr>
              <a:t>1 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and n</a:t>
            </a:r>
            <a:r>
              <a:rPr lang="en-US" b="1" baseline="-25000" dirty="0" smtClean="0">
                <a:solidFill>
                  <a:srgbClr val="0070C0"/>
                </a:solidFill>
                <a:latin typeface="Comic Sans MS" pitchFamily="66" charset="0"/>
              </a:rPr>
              <a:t>2</a:t>
            </a:r>
          </a:p>
          <a:p>
            <a:endParaRPr lang="en-US" b="1" baseline="-25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28600" y="762000"/>
          <a:ext cx="7812088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4" imgW="4089240" imgH="545760" progId="Equation.DSMT4">
                  <p:embed/>
                </p:oleObj>
              </mc:Choice>
              <mc:Fallback>
                <p:oleObj name="Equation" r:id="rId4" imgW="4089240" imgH="5457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62000"/>
                        <a:ext cx="7812088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94886" y="1877801"/>
          <a:ext cx="8991600" cy="898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8" name="Equation" r:id="rId6" imgW="5079960" imgH="507960" progId="Equation.DSMT4">
                  <p:embed/>
                </p:oleObj>
              </mc:Choice>
              <mc:Fallback>
                <p:oleObj name="Equation" r:id="rId6" imgW="5079960" imgH="5079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86" y="1877801"/>
                        <a:ext cx="8991600" cy="8987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3027402"/>
            <a:ext cx="563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And finally summation over n</a:t>
            </a:r>
            <a:r>
              <a:rPr lang="en-US" b="1" baseline="-25000" dirty="0" smtClean="0">
                <a:solidFill>
                  <a:srgbClr val="0070C0"/>
                </a:solidFill>
                <a:latin typeface="Comic Sans MS" pitchFamily="66" charset="0"/>
              </a:rPr>
              <a:t>1 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, n</a:t>
            </a:r>
            <a:r>
              <a:rPr lang="en-US" b="1" baseline="-25000" dirty="0" smtClean="0">
                <a:solidFill>
                  <a:srgbClr val="0070C0"/>
                </a:solidFill>
                <a:latin typeface="Comic Sans MS" pitchFamily="66" charset="0"/>
              </a:rPr>
              <a:t>2</a:t>
            </a:r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 and n</a:t>
            </a:r>
            <a:r>
              <a:rPr lang="en-US" b="1" baseline="-25000" dirty="0" smtClean="0">
                <a:solidFill>
                  <a:srgbClr val="0070C0"/>
                </a:solidFill>
                <a:latin typeface="Comic Sans MS" pitchFamily="66" charset="0"/>
              </a:rPr>
              <a:t>3</a:t>
            </a:r>
          </a:p>
          <a:p>
            <a:endParaRPr lang="en-US" b="1" baseline="-25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52401" y="3352800"/>
          <a:ext cx="9002978" cy="838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9" name="Equation" r:id="rId8" imgW="5854680" imgH="545760" progId="Equation.DSMT4">
                  <p:embed/>
                </p:oleObj>
              </mc:Choice>
              <mc:Fallback>
                <p:oleObj name="Equation" r:id="rId8" imgW="5854680" imgH="54576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1" y="3352800"/>
                        <a:ext cx="9002978" cy="8381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2064592" y="4191000"/>
          <a:ext cx="7010400" cy="908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10" imgW="4114800" imgH="533160" progId="Equation.DSMT4">
                  <p:embed/>
                </p:oleObj>
              </mc:Choice>
              <mc:Fallback>
                <p:oleObj name="Equation" r:id="rId10" imgW="4114800" imgH="5331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4592" y="4191000"/>
                        <a:ext cx="7010400" cy="9087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800600"/>
            <a:ext cx="563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Compare with</a:t>
            </a:r>
            <a:endParaRPr lang="en-US" b="1" baseline="-25000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endParaRPr lang="en-US" b="1" baseline="-25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522271"/>
              </p:ext>
            </p:extLst>
          </p:nvPr>
        </p:nvGraphicFramePr>
        <p:xfrm>
          <a:off x="116633" y="5013959"/>
          <a:ext cx="8874967" cy="1811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12" imgW="5600520" imgH="1143000" progId="Equation.DSMT4">
                  <p:embed/>
                </p:oleObj>
              </mc:Choice>
              <mc:Fallback>
                <p:oleObj name="Equation" r:id="rId12" imgW="560052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6633" y="5013959"/>
                        <a:ext cx="8874967" cy="18112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14"/>
          <p:cNvSpPr>
            <a:spLocks noChangeArrowheads="1"/>
          </p:cNvSpPr>
          <p:nvPr/>
        </p:nvSpPr>
        <p:spPr bwMode="auto">
          <a:xfrm>
            <a:off x="2209800" y="4343400"/>
            <a:ext cx="3276600" cy="1143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" name="AutoShape 61"/>
          <p:cNvSpPr>
            <a:spLocks noChangeArrowheads="1"/>
          </p:cNvSpPr>
          <p:nvPr/>
        </p:nvSpPr>
        <p:spPr bwMode="auto">
          <a:xfrm>
            <a:off x="228600" y="228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838200" y="609600"/>
          <a:ext cx="3729037" cy="155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2" name="Equation" r:id="rId4" imgW="2133360" imgH="888840" progId="Equation.DSMT4">
                  <p:embed/>
                </p:oleObj>
              </mc:Choice>
              <mc:Fallback>
                <p:oleObj name="Equation" r:id="rId4" imgW="2133360" imgH="8888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609600"/>
                        <a:ext cx="3729037" cy="155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876800" y="914400"/>
          <a:ext cx="26416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6" imgW="1511280" imgH="545760" progId="Equation.DSMT4">
                  <p:embed/>
                </p:oleObj>
              </mc:Choice>
              <mc:Fallback>
                <p:oleObj name="Equation" r:id="rId6" imgW="1511280" imgH="5457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914400"/>
                        <a:ext cx="2641600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371600" y="2438400"/>
          <a:ext cx="5370512" cy="1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Equation" r:id="rId8" imgW="3073320" imgH="888840" progId="Equation.DSMT4">
                  <p:embed/>
                </p:oleObj>
              </mc:Choice>
              <mc:Fallback>
                <p:oleObj name="Equation" r:id="rId8" imgW="3073320" imgH="8888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438400"/>
                        <a:ext cx="5370512" cy="155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2666999" y="4572000"/>
          <a:ext cx="259115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Equation" r:id="rId10" imgW="1295280" imgH="380880" progId="Equation.DSMT4">
                  <p:embed/>
                </p:oleObj>
              </mc:Choice>
              <mc:Fallback>
                <p:oleObj name="Equation" r:id="rId10" imgW="1295280" imgH="3808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6999" y="4572000"/>
                        <a:ext cx="259115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61"/>
          <p:cNvSpPr>
            <a:spLocks noChangeArrowheads="1"/>
          </p:cNvSpPr>
          <p:nvPr/>
        </p:nvSpPr>
        <p:spPr bwMode="auto">
          <a:xfrm>
            <a:off x="1524000" y="4876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381000" y="5449669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Holds for fermions and bosons with the only obvious difference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424130" y="64008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bosons</a:t>
            </a:r>
            <a:endParaRPr lang="en-US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1000" y="5867400"/>
            <a:ext cx="1286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fermions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1676400" y="5867400"/>
          <a:ext cx="79851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Equation" r:id="rId12" imgW="495000" imgH="228600" progId="Equation.DSMT4">
                  <p:embed/>
                </p:oleObj>
              </mc:Choice>
              <mc:Fallback>
                <p:oleObj name="Equation" r:id="rId12" imgW="4950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867400"/>
                        <a:ext cx="798513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1665288" y="6411913"/>
          <a:ext cx="1535112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7" name="Equation" r:id="rId14" imgW="952200" imgH="228600" progId="Equation.DSMT4">
                  <p:embed/>
                </p:oleObj>
              </mc:Choice>
              <mc:Fallback>
                <p:oleObj name="Equation" r:id="rId14" imgW="9522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6411913"/>
                        <a:ext cx="1535112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3384436" y="3555522"/>
            <a:ext cx="6400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Comic Sans MS" pitchFamily="66" charset="0"/>
              </a:rPr>
              <a:t>i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labels set of quantum numbers of particular single particle</a:t>
            </a:r>
          </a:p>
          <a:p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US" sz="1400" dirty="0" err="1" smtClean="0">
                <a:solidFill>
                  <a:srgbClr val="00B050"/>
                </a:solidFill>
                <a:latin typeface="Comic Sans MS" pitchFamily="66" charset="0"/>
              </a:rPr>
              <a:t>eigenfunction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 (do not confuse with particle label)</a:t>
            </a:r>
            <a:endParaRPr lang="en-US" sz="14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9" name="AutoShape 14"/>
          <p:cNvSpPr>
            <a:spLocks noChangeArrowheads="1"/>
          </p:cNvSpPr>
          <p:nvPr/>
        </p:nvSpPr>
        <p:spPr bwMode="auto">
          <a:xfrm>
            <a:off x="609600" y="5410200"/>
            <a:ext cx="8077200" cy="12192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" name="Oval 14"/>
          <p:cNvSpPr>
            <a:spLocks noChangeArrowheads="1"/>
          </p:cNvSpPr>
          <p:nvPr/>
        </p:nvSpPr>
        <p:spPr bwMode="auto">
          <a:xfrm rot="-2632602">
            <a:off x="352114" y="375071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628339" y="304800"/>
            <a:ext cx="4326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Implications from </a:t>
            </a:r>
            <a:r>
              <a:rPr lang="en-US" dirty="0" err="1" smtClean="0">
                <a:latin typeface="Comic Sans MS" pitchFamily="66" charset="0"/>
              </a:rPr>
              <a:t>indistinguishability</a:t>
            </a:r>
            <a:r>
              <a:rPr lang="en-US" dirty="0" smtClean="0">
                <a:latin typeface="Comic Sans MS" pitchFamily="66" charset="0"/>
              </a:rPr>
              <a:t>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685800" y="838200"/>
            <a:ext cx="315022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Consider Hamilton operator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33800" y="838200"/>
          <a:ext cx="110289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698400" imgH="241200" progId="Equation.DSMT4">
                  <p:embed/>
                </p:oleObj>
              </mc:Choice>
              <mc:Fallback>
                <p:oleObj name="Equation" r:id="rId4" imgW="69840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838200"/>
                        <a:ext cx="110289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4876800" y="838200"/>
            <a:ext cx="762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,e.g.,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638800" y="661356"/>
          <a:ext cx="2308225" cy="66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6" imgW="1460160" imgH="419040" progId="Equation.DSMT4">
                  <p:embed/>
                </p:oleObj>
              </mc:Choice>
              <mc:Fallback>
                <p:oleObj name="Equation" r:id="rId6" imgW="146016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661356"/>
                        <a:ext cx="2308225" cy="661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4876800" y="1447800"/>
            <a:ext cx="4191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 corresponding </a:t>
            </a:r>
            <a:r>
              <a:rPr lang="en-US" dirty="0" err="1" smtClean="0">
                <a:latin typeface="Comic Sans MS" pitchFamily="66" charset="0"/>
              </a:rPr>
              <a:t>Schroedinger</a:t>
            </a:r>
            <a:r>
              <a:rPr lang="en-US" dirty="0" smtClean="0">
                <a:latin typeface="Comic Sans MS" pitchFamily="66" charset="0"/>
              </a:rPr>
              <a:t> eq.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4848225" y="1752600"/>
          <a:ext cx="42957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8" imgW="2717640" imgH="482400" progId="Equation.DSMT4">
                  <p:embed/>
                </p:oleObj>
              </mc:Choice>
              <mc:Fallback>
                <p:oleObj name="Equation" r:id="rId8" imgW="271764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8225" y="1752600"/>
                        <a:ext cx="42957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609600" y="2590800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the interaction free situation considered here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61"/>
          <p:cNvSpPr>
            <a:spLocks noChangeArrowheads="1"/>
          </p:cNvSpPr>
          <p:nvPr/>
        </p:nvSpPr>
        <p:spPr bwMode="auto">
          <a:xfrm>
            <a:off x="152400" y="3276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3200400"/>
            <a:ext cx="243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l</a:t>
            </a:r>
            <a:r>
              <a:rPr lang="en-US" dirty="0" smtClean="0">
                <a:latin typeface="Comic Sans MS" pitchFamily="66" charset="0"/>
              </a:rPr>
              <a:t>ook at solutions of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048000" y="3158704"/>
          <a:ext cx="232727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10" imgW="1473120" imgH="266400" progId="Equation.DSMT4">
                  <p:embed/>
                </p:oleObj>
              </mc:Choice>
              <mc:Fallback>
                <p:oleObj name="Equation" r:id="rId10" imgW="1473120" imgH="266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158704"/>
                        <a:ext cx="2327275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685800" y="4343400"/>
            <a:ext cx="6053138" cy="381000"/>
            <a:chOff x="762000" y="4343400"/>
            <a:chExt cx="6053138" cy="381000"/>
          </a:xfrm>
        </p:grpSpPr>
        <p:sp>
          <p:nvSpPr>
            <p:cNvPr id="16" name="Rectangle 15"/>
            <p:cNvSpPr/>
            <p:nvPr/>
          </p:nvSpPr>
          <p:spPr>
            <a:xfrm>
              <a:off x="762000" y="4343400"/>
              <a:ext cx="54864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omic Sans MS" pitchFamily="66" charset="0"/>
                </a:rPr>
                <a:t>f</a:t>
              </a:r>
              <a:r>
                <a:rPr lang="en-US" dirty="0" smtClean="0">
                  <a:latin typeface="Comic Sans MS" pitchFamily="66" charset="0"/>
                </a:rPr>
                <a:t>or basis functions appropriate to build up  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5410200" y="4343400"/>
            <a:ext cx="1404938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6" name="Equation" r:id="rId12" imgW="888840" imgH="241200" progId="Equation.DSMT4">
                    <p:embed/>
                  </p:oleObj>
                </mc:Choice>
                <mc:Fallback>
                  <p:oleObj name="Equation" r:id="rId12" imgW="888840" imgH="24120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10200" y="4343400"/>
                          <a:ext cx="1404938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20" name="Straight Arrow Connector 19"/>
          <p:cNvCxnSpPr/>
          <p:nvPr/>
        </p:nvCxnSpPr>
        <p:spPr>
          <a:xfrm rot="5400000" flipH="1" flipV="1">
            <a:off x="3276600" y="3657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429000" y="3810000"/>
            <a:ext cx="5029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5063704" y="3200400"/>
            <a:ext cx="152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148530" y="3124200"/>
            <a:ext cx="11760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13"/>
          <p:cNvSpPr>
            <a:spLocks noChangeArrowheads="1"/>
          </p:cNvSpPr>
          <p:nvPr/>
        </p:nvSpPr>
        <p:spPr bwMode="auto">
          <a:xfrm>
            <a:off x="5105400" y="2895600"/>
            <a:ext cx="1524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Comic Sans MS" pitchFamily="66" charset="0"/>
              </a:rPr>
              <a:t>s</a:t>
            </a:r>
            <a:r>
              <a:rPr lang="en-US" sz="1400" dirty="0" smtClean="0">
                <a:solidFill>
                  <a:srgbClr val="00B050"/>
                </a:solidFill>
                <a:latin typeface="Comic Sans MS" pitchFamily="66" charset="0"/>
              </a:rPr>
              <a:t>pin variable</a:t>
            </a:r>
            <a:endParaRPr lang="en-US" sz="14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32" name="Oval 14"/>
          <p:cNvSpPr>
            <a:spLocks noChangeArrowheads="1"/>
          </p:cNvSpPr>
          <p:nvPr/>
        </p:nvSpPr>
        <p:spPr bwMode="auto">
          <a:xfrm rot="-2632602">
            <a:off x="199714" y="4947071"/>
            <a:ext cx="228600" cy="2286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36" name="Group 35"/>
          <p:cNvGrpSpPr/>
          <p:nvPr/>
        </p:nvGrpSpPr>
        <p:grpSpPr>
          <a:xfrm>
            <a:off x="475939" y="4876800"/>
            <a:ext cx="8489825" cy="374353"/>
            <a:chOff x="628339" y="4876800"/>
            <a:chExt cx="8489825" cy="374353"/>
          </a:xfrm>
        </p:grpSpPr>
        <p:sp>
          <p:nvSpPr>
            <p:cNvPr id="33" name="Rectangle 13"/>
            <p:cNvSpPr>
              <a:spLocks noChangeArrowheads="1"/>
            </p:cNvSpPr>
            <p:nvPr/>
          </p:nvSpPr>
          <p:spPr bwMode="auto">
            <a:xfrm>
              <a:off x="628339" y="4876800"/>
              <a:ext cx="848982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Why is a simple product </a:t>
              </a:r>
              <a:r>
                <a:rPr lang="en-US" dirty="0" err="1" smtClean="0">
                  <a:latin typeface="Comic Sans MS" pitchFamily="66" charset="0"/>
                </a:rPr>
                <a:t>ansatz</a:t>
              </a:r>
              <a:r>
                <a:rPr lang="en-US" dirty="0" smtClean="0">
                  <a:latin typeface="Comic Sans MS" pitchFamily="66" charset="0"/>
                </a:rPr>
                <a:t>                                              not appropriate?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34" name="Object 6"/>
            <p:cNvGraphicFramePr>
              <a:graphicFrameLocks noChangeAspect="1"/>
            </p:cNvGraphicFramePr>
            <p:nvPr/>
          </p:nvGraphicFramePr>
          <p:xfrm>
            <a:off x="4038600" y="4876800"/>
            <a:ext cx="3114675" cy="3743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Equation" r:id="rId14" imgW="2323800" imgH="279360" progId="Equation.DSMT4">
                    <p:embed/>
                  </p:oleObj>
                </mc:Choice>
                <mc:Fallback>
                  <p:oleObj name="Equation" r:id="rId14" imgW="2323800" imgH="27936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38600" y="4876800"/>
                          <a:ext cx="3114675" cy="3743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Rectangle 36"/>
          <p:cNvSpPr/>
          <p:nvPr/>
        </p:nvSpPr>
        <p:spPr>
          <a:xfrm>
            <a:off x="838200" y="5678269"/>
            <a:ext cx="800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If we conduct an </a:t>
            </a:r>
            <a:r>
              <a:rPr lang="en-US" b="1" dirty="0" smtClean="0">
                <a:solidFill>
                  <a:srgbClr val="FF0000"/>
                </a:solidFill>
              </a:rPr>
              <a:t>experiment with </a:t>
            </a:r>
            <a:r>
              <a:rPr lang="en-US" b="1" dirty="0">
                <a:solidFill>
                  <a:srgbClr val="FF0000"/>
                </a:solidFill>
              </a:rPr>
              <a:t>indistinguishable particles a correct quantum description cannot allow anything which </a:t>
            </a:r>
            <a:r>
              <a:rPr lang="en-US" b="1" dirty="0" smtClean="0">
                <a:solidFill>
                  <a:srgbClr val="FF0000"/>
                </a:solidFill>
              </a:rPr>
              <a:t>distinguishes between </a:t>
            </a:r>
            <a:r>
              <a:rPr lang="en-US" b="1" dirty="0">
                <a:solidFill>
                  <a:srgbClr val="FF0000"/>
                </a:solidFill>
              </a:rPr>
              <a:t>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9" grpId="0" animBg="1"/>
      <p:bldP spid="4" grpId="0" animBg="1"/>
      <p:bldP spid="5" grpId="0"/>
      <p:bldP spid="6" grpId="0"/>
      <p:bldP spid="8" grpId="0"/>
      <p:bldP spid="10" grpId="0"/>
      <p:bldP spid="12" grpId="0"/>
      <p:bldP spid="13" grpId="0" animBg="1"/>
      <p:bldP spid="14" grpId="0"/>
      <p:bldP spid="30" grpId="0"/>
      <p:bldP spid="32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46046" y="339304"/>
          <a:ext cx="3748671" cy="450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4" imgW="2323800" imgH="279360" progId="Equation.DSMT4">
                  <p:embed/>
                </p:oleObj>
              </mc:Choice>
              <mc:Fallback>
                <p:oleObj name="Equation" r:id="rId4" imgW="232380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46" y="339304"/>
                        <a:ext cx="3748671" cy="450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3810000" y="381000"/>
            <a:ext cx="541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a</a:t>
            </a:r>
            <a:r>
              <a:rPr lang="en-US" dirty="0" smtClean="0">
                <a:latin typeface="Comic Sans MS" pitchFamily="66" charset="0"/>
              </a:rPr>
              <a:t>rtificially distinguishes between the 2 particles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481644" y="2362200"/>
            <a:ext cx="906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mic Sans MS" pitchFamily="66" charset="0"/>
              </a:rPr>
              <a:t>S</a:t>
            </a:r>
            <a:r>
              <a:rPr lang="en-US" dirty="0" smtClean="0">
                <a:latin typeface="Comic Sans MS" pitchFamily="66" charset="0"/>
              </a:rPr>
              <a:t>imple product </a:t>
            </a:r>
            <a:r>
              <a:rPr lang="en-US" dirty="0" err="1" smtClean="0">
                <a:latin typeface="Comic Sans MS" pitchFamily="66" charset="0"/>
              </a:rPr>
              <a:t>ansatz</a:t>
            </a:r>
            <a:r>
              <a:rPr lang="en-US" dirty="0" smtClean="0">
                <a:latin typeface="Comic Sans MS" pitchFamily="66" charset="0"/>
              </a:rPr>
              <a:t> introduces unphysical labels to indistinguishable particles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0" y="990600"/>
            <a:ext cx="541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because </a:t>
            </a:r>
            <a:r>
              <a:rPr lang="en-US" dirty="0" err="1" smtClean="0">
                <a:latin typeface="Comic Sans MS" pitchFamily="66" charset="0"/>
              </a:rPr>
              <a:t>indistinguishability</a:t>
            </a:r>
            <a:r>
              <a:rPr lang="en-US" dirty="0" smtClean="0">
                <a:latin typeface="Comic Sans MS" pitchFamily="66" charset="0"/>
              </a:rPr>
              <a:t> requires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191000" y="914400"/>
          <a:ext cx="33782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6" imgW="2095200" imgH="304560" progId="Equation.DSMT4">
                  <p:embed/>
                </p:oleObj>
              </mc:Choice>
              <mc:Fallback>
                <p:oleObj name="Equation" r:id="rId6" imgW="2095200" imgH="304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914400"/>
                        <a:ext cx="33782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1611868"/>
            <a:ext cx="541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however in general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2286000" y="1513940"/>
          <a:ext cx="47926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8" imgW="2971800" imgH="330120" progId="Equation.DSMT4">
                  <p:embed/>
                </p:oleObj>
              </mc:Choice>
              <mc:Fallback>
                <p:oleObj name="Equation" r:id="rId8" imgW="2971800" imgH="33012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513940"/>
                        <a:ext cx="4792663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utoShape 61"/>
          <p:cNvSpPr>
            <a:spLocks noChangeArrowheads="1"/>
          </p:cNvSpPr>
          <p:nvPr/>
        </p:nvSpPr>
        <p:spPr bwMode="auto">
          <a:xfrm>
            <a:off x="99210" y="24384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76200" y="3048000"/>
            <a:ext cx="441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What we need is a property like this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52400" y="3562293"/>
          <a:ext cx="32956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10" imgW="2044440" imgH="253800" progId="Equation.DSMT4">
                  <p:embed/>
                </p:oleObj>
              </mc:Choice>
              <mc:Fallback>
                <p:oleObj name="Equation" r:id="rId10" imgW="2044440" imgH="253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562293"/>
                        <a:ext cx="329565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3387725" y="3584863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to fulfill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532637" y="3487948"/>
          <a:ext cx="33782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12" imgW="2095200" imgH="304560" progId="Equation.DSMT4">
                  <p:embed/>
                </p:oleObj>
              </mc:Choice>
              <mc:Fallback>
                <p:oleObj name="Equation" r:id="rId12" imgW="2095200" imgH="3045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637" y="3487948"/>
                        <a:ext cx="33782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06375" y="4830762"/>
          <a:ext cx="3549650" cy="164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13" imgW="2082600" imgH="965160" progId="Equation.DSMT4">
                  <p:embed/>
                </p:oleObj>
              </mc:Choice>
              <mc:Fallback>
                <p:oleObj name="Equation" r:id="rId13" imgW="2082600" imgH="96516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4830762"/>
                        <a:ext cx="3549650" cy="164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0800000">
            <a:off x="3886200" y="5057794"/>
            <a:ext cx="609600" cy="1588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>
            <a:off x="3902018" y="6254003"/>
            <a:ext cx="609600" cy="1588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4556182" y="4326148"/>
            <a:ext cx="3124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0" dirty="0" smtClean="0">
                <a:latin typeface="Bodoni MT" pitchFamily="18" charset="0"/>
              </a:rPr>
              <a:t>bosons</a:t>
            </a:r>
            <a:endParaRPr lang="en-US" sz="8000" dirty="0">
              <a:latin typeface="Bodoni MT" pitchFamily="18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4495800" y="5430494"/>
            <a:ext cx="426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8000" dirty="0" smtClean="0">
                <a:latin typeface="Bodoni MT" pitchFamily="18" charset="0"/>
              </a:rPr>
              <a:t>fermions</a:t>
            </a:r>
            <a:endParaRPr lang="en-US" sz="8000" dirty="0">
              <a:latin typeface="Bodoni MT" pitchFamily="18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6131938" y="4912738"/>
            <a:ext cx="381000" cy="381000"/>
          </a:xfrm>
          <a:prstGeom prst="ellipse">
            <a:avLst/>
          </a:prstGeom>
          <a:blipFill>
            <a:blip r:embed="rId15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264992" y="4909870"/>
            <a:ext cx="381000" cy="381000"/>
          </a:xfrm>
          <a:prstGeom prst="ellipse">
            <a:avLst/>
          </a:prstGeom>
          <a:blipFill>
            <a:blip r:embed="rId15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915514" y="6019800"/>
            <a:ext cx="381000" cy="381000"/>
          </a:xfrm>
          <a:prstGeom prst="ellipse">
            <a:avLst/>
          </a:prstGeom>
          <a:blipFill>
            <a:blip r:embed="rId16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410494" y="62095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228600" y="6629400"/>
            <a:ext cx="16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228600" y="6324600"/>
          <a:ext cx="1523999" cy="2435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17" imgW="1434960" imgH="228600" progId="Equation.DSMT4">
                  <p:embed/>
                </p:oleObj>
              </mc:Choice>
              <mc:Fallback>
                <p:oleObj name="Equation" r:id="rId17" imgW="143496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324600"/>
                        <a:ext cx="1523999" cy="2435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152400" y="4161316"/>
            <a:ext cx="4611688" cy="399016"/>
            <a:chOff x="152400" y="4161316"/>
            <a:chExt cx="4611688" cy="399016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52400" y="4191000"/>
              <a:ext cx="4419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omic Sans MS" pitchFamily="66" charset="0"/>
                </a:rPr>
                <a:t>Nature picks to simple realizations for </a:t>
              </a:r>
              <a:endParaRPr lang="en-US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  <p:graphicFrame>
          <p:nvGraphicFramePr>
            <p:cNvPr id="2057" name="Object 9"/>
            <p:cNvGraphicFramePr>
              <a:graphicFrameLocks noChangeAspect="1"/>
            </p:cNvGraphicFramePr>
            <p:nvPr/>
          </p:nvGraphicFramePr>
          <p:xfrm>
            <a:off x="4419600" y="4161316"/>
            <a:ext cx="344488" cy="3460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5" name="Equation" r:id="rId19" imgW="203040" imgH="203040" progId="Equation.DSMT4">
                    <p:embed/>
                  </p:oleObj>
                </mc:Choice>
                <mc:Fallback>
                  <p:oleObj name="Equation" r:id="rId19" imgW="203040" imgH="20304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4161316"/>
                          <a:ext cx="344488" cy="3460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10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6" presetClass="emph" presetSubtype="0" autoRev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1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8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2" grpId="0"/>
      <p:bldP spid="19" grpId="0"/>
      <p:bldP spid="20" grpId="0"/>
      <p:bldP spid="23" grpId="1" animBg="1"/>
      <p:bldP spid="23" grpId="2" animBg="1"/>
      <p:bldP spid="24" grpId="1" animBg="1"/>
      <p:bldP spid="24" grpId="2" animBg="1"/>
      <p:bldP spid="26" grpId="0" animBg="1"/>
      <p:bldP spid="26" grpId="1" animBg="1"/>
      <p:bldP spid="26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76200" y="228600"/>
            <a:ext cx="906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These symmetry requirements regarding particle exchange are fulfilled by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1447800"/>
          <a:ext cx="663575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4" imgW="4114800" imgH="457200" progId="Equation.DSMT4">
                  <p:embed/>
                </p:oleObj>
              </mc:Choice>
              <mc:Fallback>
                <p:oleObj name="Equation" r:id="rId4" imgW="4114800" imgH="457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6635750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5400000">
            <a:off x="5063704" y="1371600"/>
            <a:ext cx="3048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216104" y="12192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155722" y="9144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bosons</a:t>
            </a:r>
            <a:endParaRPr lang="en-US" dirty="0">
              <a:solidFill>
                <a:srgbClr val="0070C0"/>
              </a:solidFill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5041422" y="2256526"/>
            <a:ext cx="3810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231922" y="2447026"/>
            <a:ext cx="1066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5190226" y="2145268"/>
            <a:ext cx="1286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fermions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76200" y="2831068"/>
            <a:ext cx="906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summarize properties of </a:t>
            </a:r>
            <a:r>
              <a:rPr lang="en-US" dirty="0" err="1" smtClean="0">
                <a:latin typeface="Comic Sans MS" pitchFamily="66" charset="0"/>
              </a:rPr>
              <a:t>antisymmetry</a:t>
            </a:r>
            <a:r>
              <a:rPr lang="en-US" dirty="0" smtClean="0">
                <a:latin typeface="Comic Sans MS" pitchFamily="66" charset="0"/>
              </a:rPr>
              <a:t> product </a:t>
            </a:r>
            <a:r>
              <a:rPr lang="en-US" dirty="0" err="1" smtClean="0">
                <a:latin typeface="Comic Sans MS" pitchFamily="66" charset="0"/>
              </a:rPr>
              <a:t>ansatz</a:t>
            </a:r>
            <a:r>
              <a:rPr lang="en-US" dirty="0" smtClean="0">
                <a:latin typeface="Comic Sans MS" pitchFamily="66" charset="0"/>
              </a:rPr>
              <a:t> for fermions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381000" y="3276600"/>
          <a:ext cx="65944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6" imgW="4089240" imgH="419040" progId="Equation.DSMT4">
                  <p:embed/>
                </p:oleObj>
              </mc:Choice>
              <mc:Fallback>
                <p:oleObj name="Equation" r:id="rId6" imgW="4089240" imgH="419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76600"/>
                        <a:ext cx="6594475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/>
          <p:nvPr/>
        </p:nvSpPr>
        <p:spPr>
          <a:xfrm>
            <a:off x="457200" y="411480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685800" y="4050268"/>
            <a:ext cx="906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Solves </a:t>
            </a:r>
            <a:r>
              <a:rPr lang="en-US" dirty="0" err="1" smtClean="0">
                <a:latin typeface="Comic Sans MS" pitchFamily="66" charset="0"/>
              </a:rPr>
              <a:t>Schroedinger</a:t>
            </a:r>
            <a:r>
              <a:rPr lang="en-US" dirty="0" smtClean="0">
                <a:latin typeface="Comic Sans MS" pitchFamily="66" charset="0"/>
              </a:rPr>
              <a:t> equations for non-interacting particles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457200" y="472440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685800" y="4659868"/>
            <a:ext cx="9067800" cy="421987"/>
            <a:chOff x="685800" y="4659868"/>
            <a:chExt cx="9067800" cy="421987"/>
          </a:xfrm>
        </p:grpSpPr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685800" y="4659868"/>
              <a:ext cx="906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err="1" smtClean="0">
                  <a:latin typeface="Comic Sans MS" pitchFamily="66" charset="0"/>
                </a:rPr>
                <a:t>Eigenenergies</a:t>
              </a:r>
              <a:r>
                <a:rPr lang="en-US" dirty="0" smtClean="0">
                  <a:latin typeface="Comic Sans MS" pitchFamily="66" charset="0"/>
                </a:rPr>
                <a:t> E</a:t>
              </a:r>
              <a:r>
                <a:rPr lang="en-US" baseline="-25000" dirty="0" smtClean="0">
                  <a:latin typeface="Comic Sans MS" pitchFamily="66" charset="0"/>
                  <a:sym typeface="Symbol"/>
                </a:rPr>
                <a:t></a:t>
              </a:r>
              <a:r>
                <a:rPr lang="en-US" dirty="0" smtClean="0">
                  <a:latin typeface="Comic Sans MS" pitchFamily="66" charset="0"/>
                </a:rPr>
                <a:t> are given by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18436" name="Object 4"/>
            <p:cNvGraphicFramePr>
              <a:graphicFrameLocks noChangeAspect="1"/>
            </p:cNvGraphicFramePr>
            <p:nvPr/>
          </p:nvGraphicFramePr>
          <p:xfrm>
            <a:off x="3962400" y="4691330"/>
            <a:ext cx="1270000" cy="390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2" name="Equation" r:id="rId8" imgW="787320" imgH="241200" progId="Equation.DSMT4">
                    <p:embed/>
                  </p:oleObj>
                </mc:Choice>
                <mc:Fallback>
                  <p:oleObj name="Equation" r:id="rId8" imgW="787320" imgH="241200" progId="Equation.DSMT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2400" y="4691330"/>
                          <a:ext cx="1270000" cy="3905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4" name="Oval 23"/>
          <p:cNvSpPr/>
          <p:nvPr/>
        </p:nvSpPr>
        <p:spPr>
          <a:xfrm>
            <a:off x="457200" y="525780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685800" y="5173663"/>
            <a:ext cx="9067800" cy="388937"/>
            <a:chOff x="685800" y="5173663"/>
            <a:chExt cx="9067800" cy="388937"/>
          </a:xfrm>
        </p:grpSpPr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685800" y="5193268"/>
              <a:ext cx="9067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err="1" smtClean="0">
                  <a:latin typeface="Comic Sans MS" pitchFamily="66" charset="0"/>
                </a:rPr>
                <a:t>Antisymmetry</a:t>
              </a:r>
              <a:r>
                <a:rPr lang="en-US" dirty="0" smtClean="0">
                  <a:latin typeface="Comic Sans MS" pitchFamily="66" charset="0"/>
                </a:rPr>
                <a:t> of wave function 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18437" name="Object 5"/>
            <p:cNvGraphicFramePr>
              <a:graphicFrameLocks noChangeAspect="1"/>
            </p:cNvGraphicFramePr>
            <p:nvPr/>
          </p:nvGraphicFramePr>
          <p:xfrm>
            <a:off x="4202113" y="5173663"/>
            <a:ext cx="3233737" cy="388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3" name="Equation" r:id="rId10" imgW="2006280" imgH="241200" progId="Equation.DSMT4">
                    <p:embed/>
                  </p:oleObj>
                </mc:Choice>
                <mc:Fallback>
                  <p:oleObj name="Equation" r:id="rId10" imgW="2006280" imgH="241200" progId="Equation.DSMT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02113" y="5173663"/>
                          <a:ext cx="3233737" cy="388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" name="AutoShape 61"/>
          <p:cNvSpPr>
            <a:spLocks noChangeArrowheads="1"/>
          </p:cNvSpPr>
          <p:nvPr/>
        </p:nvSpPr>
        <p:spPr bwMode="auto">
          <a:xfrm>
            <a:off x="914400" y="5791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4452" y="6104626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703052" y="6040094"/>
            <a:ext cx="8023435" cy="369332"/>
            <a:chOff x="703052" y="6065972"/>
            <a:chExt cx="8023435" cy="369332"/>
          </a:xfrm>
        </p:grpSpPr>
        <p:sp>
          <p:nvSpPr>
            <p:cNvPr id="29" name="Rectangle 13"/>
            <p:cNvSpPr>
              <a:spLocks noChangeArrowheads="1"/>
            </p:cNvSpPr>
            <p:nvPr/>
          </p:nvSpPr>
          <p:spPr bwMode="auto">
            <a:xfrm>
              <a:off x="703052" y="6065972"/>
              <a:ext cx="790754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Pauli principle fulfilled: for identical single particle quantum numbers </a:t>
              </a:r>
              <a:endParaRPr lang="en-US" dirty="0">
                <a:latin typeface="Comic Sans MS" pitchFamily="66" charset="0"/>
              </a:endParaRPr>
            </a:p>
          </p:txBody>
        </p:sp>
        <p:graphicFrame>
          <p:nvGraphicFramePr>
            <p:cNvPr id="18438" name="Object 6"/>
            <p:cNvGraphicFramePr>
              <a:graphicFrameLocks noChangeAspect="1"/>
            </p:cNvGraphicFramePr>
            <p:nvPr/>
          </p:nvGraphicFramePr>
          <p:xfrm>
            <a:off x="8153400" y="6078748"/>
            <a:ext cx="573087" cy="349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4" name="Equation" r:id="rId12" imgW="355320" imgH="215640" progId="Equation.DSMT4">
                    <p:embed/>
                  </p:oleObj>
                </mc:Choice>
                <mc:Fallback>
                  <p:oleObj name="Equation" r:id="rId12" imgW="355320" imgH="215640" progId="Equation.DSMT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53400" y="6078748"/>
                          <a:ext cx="573087" cy="3492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866775" y="6469063"/>
          <a:ext cx="23336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Equation" r:id="rId14" imgW="1447560" imgH="241200" progId="Equation.DSMT4">
                  <p:embed/>
                </p:oleObj>
              </mc:Choice>
              <mc:Fallback>
                <p:oleObj name="Equation" r:id="rId14" imgW="1447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6469063"/>
                        <a:ext cx="23336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Group 34"/>
          <p:cNvGrpSpPr/>
          <p:nvPr/>
        </p:nvGrpSpPr>
        <p:grpSpPr>
          <a:xfrm>
            <a:off x="3157270" y="6324600"/>
            <a:ext cx="5994808" cy="533400"/>
            <a:chOff x="2971800" y="6324600"/>
            <a:chExt cx="5994808" cy="533400"/>
          </a:xfrm>
        </p:grpSpPr>
        <p:sp>
          <p:nvSpPr>
            <p:cNvPr id="33" name="AutoShape 14"/>
            <p:cNvSpPr>
              <a:spLocks noChangeArrowheads="1"/>
            </p:cNvSpPr>
            <p:nvPr/>
          </p:nvSpPr>
          <p:spPr bwMode="auto">
            <a:xfrm>
              <a:off x="2971800" y="6324600"/>
              <a:ext cx="5943600" cy="533400"/>
            </a:xfrm>
            <a:prstGeom prst="horizontalScroll">
              <a:avLst>
                <a:gd name="adj" fmla="val 125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048000" y="6443930"/>
              <a:ext cx="591860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b="1" dirty="0" smtClean="0">
                  <a:solidFill>
                    <a:srgbClr val="FF0000"/>
                  </a:solidFill>
                  <a:latin typeface="Comic Sans MS" pitchFamily="66" charset="0"/>
                </a:rPr>
                <a:t>2 identical fermions cannot occupy the same single particle state</a:t>
              </a:r>
              <a:endParaRPr lang="en-US" sz="1400" b="1" dirty="0">
                <a:solidFill>
                  <a:srgbClr val="FF0000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6" grpId="0"/>
      <p:bldP spid="19" grpId="0" animBg="1"/>
      <p:bldP spid="20" grpId="0"/>
      <p:bldP spid="21" grpId="0" animBg="1"/>
      <p:bldP spid="24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76200" y="228600"/>
            <a:ext cx="9067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Antisymmetric</a:t>
            </a:r>
            <a:r>
              <a:rPr lang="en-US" dirty="0" smtClean="0">
                <a:latin typeface="Comic Sans MS" pitchFamily="66" charset="0"/>
              </a:rPr>
              <a:t> wave function for N identical fermions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AutoShape 61"/>
          <p:cNvSpPr>
            <a:spLocks noChangeArrowheads="1"/>
          </p:cNvSpPr>
          <p:nvPr/>
        </p:nvSpPr>
        <p:spPr bwMode="auto">
          <a:xfrm>
            <a:off x="228600" y="838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685800" y="762000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Slater determinant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81000" y="1600200"/>
          <a:ext cx="7986713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4" imgW="4952880" imgH="1117440" progId="Equation.DSMT4">
                  <p:embed/>
                </p:oleObj>
              </mc:Choice>
              <mc:Fallback>
                <p:oleObj name="Equation" r:id="rId4" imgW="4952880" imgH="11174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7986713" cy="180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381000" y="3810000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Check N=2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882650" y="4143375"/>
          <a:ext cx="6983413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6" imgW="4330440" imgH="1257120" progId="Equation.DSMT4">
                  <p:embed/>
                </p:oleObj>
              </mc:Choice>
              <mc:Fallback>
                <p:oleObj name="Equation" r:id="rId6" imgW="4330440" imgH="1257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4143375"/>
                        <a:ext cx="6983413" cy="202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09600" y="338137"/>
            <a:ext cx="7848600" cy="576263"/>
            <a:chOff x="838200" y="228600"/>
            <a:chExt cx="7848600" cy="576263"/>
          </a:xfrm>
        </p:grpSpPr>
        <p:sp>
          <p:nvSpPr>
            <p:cNvPr id="5" name="Rectangle 26"/>
            <p:cNvSpPr>
              <a:spLocks noChangeArrowheads="1"/>
            </p:cNvSpPr>
            <p:nvPr/>
          </p:nvSpPr>
          <p:spPr bwMode="auto">
            <a:xfrm>
              <a:off x="838200" y="228600"/>
              <a:ext cx="78486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6" name="Text Box 33"/>
            <p:cNvSpPr txBox="1">
              <a:spLocks noChangeArrowheads="1"/>
            </p:cNvSpPr>
            <p:nvPr/>
          </p:nvSpPr>
          <p:spPr bwMode="auto">
            <a:xfrm>
              <a:off x="977283" y="355122"/>
              <a:ext cx="768351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Comic Sans MS" pitchFamily="66" charset="0"/>
                </a:rPr>
                <a:t>Using occupation numbers to characterize N-particle states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28600" y="1219200"/>
            <a:ext cx="906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 </a:t>
            </a:r>
            <a:r>
              <a:rPr lang="en-US" dirty="0" err="1" smtClean="0">
                <a:latin typeface="Comic Sans MS" pitchFamily="66" charset="0"/>
              </a:rPr>
              <a:t>n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be the # indicating how often the single particle state </a:t>
            </a:r>
            <a:r>
              <a:rPr lang="en-US" dirty="0" smtClean="0">
                <a:latin typeface="Comic Sans MS" pitchFamily="66" charset="0"/>
                <a:sym typeface="Symbol"/>
              </a:rPr>
              <a:t></a:t>
            </a:r>
            <a:r>
              <a:rPr lang="en-US" baseline="-25000" dirty="0" err="1" smtClean="0">
                <a:latin typeface="Comic Sans MS" pitchFamily="66" charset="0"/>
                <a:sym typeface="Symbol"/>
              </a:rPr>
              <a:t>i</a:t>
            </a:r>
            <a:r>
              <a:rPr lang="en-US" dirty="0" smtClean="0">
                <a:latin typeface="Comic Sans MS" pitchFamily="66" charset="0"/>
                <a:sym typeface="Symbol"/>
              </a:rPr>
              <a:t> is occupied </a:t>
            </a:r>
          </a:p>
          <a:p>
            <a:r>
              <a:rPr lang="en-US" dirty="0" smtClean="0">
                <a:latin typeface="Comic Sans MS" pitchFamily="66" charset="0"/>
                <a:sym typeface="Symbol"/>
              </a:rPr>
              <a:t>within the N-particle state described by 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347930" y="25146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bosons</a:t>
            </a:r>
            <a:endParaRPr lang="en-US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304800" y="1981200"/>
            <a:ext cx="1286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fermions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600200" y="1981200"/>
          <a:ext cx="79851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4" imgW="495000" imgH="228600" progId="Equation.DSMT4">
                  <p:embed/>
                </p:oleObj>
              </mc:Choice>
              <mc:Fallback>
                <p:oleObj name="Equation" r:id="rId4" imgW="49500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81200"/>
                        <a:ext cx="798513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2514600" y="1972574"/>
            <a:ext cx="571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only possibility in accordance  with Pauli principle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589088" y="2525713"/>
          <a:ext cx="1535112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8" name="Equation" r:id="rId6" imgW="952200" imgH="228600" progId="Equation.DSMT4">
                  <p:embed/>
                </p:oleObj>
              </mc:Choice>
              <mc:Fallback>
                <p:oleObj name="Equation" r:id="rId6" imgW="9522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2525713"/>
                        <a:ext cx="1535112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4800" y="3059668"/>
            <a:ext cx="205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 few examples: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39804" y="3276600"/>
            <a:ext cx="16417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  <a:sym typeface="Symbol"/>
              </a:rPr>
              <a:t>N=2 particles</a:t>
            </a:r>
            <a:endParaRPr lang="en-US" dirty="0"/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228600" y="38862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bosons</a:t>
            </a:r>
            <a:endParaRPr lang="en-US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04801" y="4267201"/>
          <a:ext cx="3809999" cy="478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Equation" r:id="rId8" imgW="3340080" imgH="419040" progId="Equation.DSMT4">
                  <p:embed/>
                </p:oleObj>
              </mc:Choice>
              <mc:Fallback>
                <p:oleObj name="Equation" r:id="rId8" imgW="334008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1" y="4267201"/>
                        <a:ext cx="3809999" cy="478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utoShape 61"/>
          <p:cNvSpPr>
            <a:spLocks noChangeArrowheads="1"/>
          </p:cNvSpPr>
          <p:nvPr/>
        </p:nvSpPr>
        <p:spPr bwMode="auto">
          <a:xfrm>
            <a:off x="381000" y="4876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838200" y="4800600"/>
          <a:ext cx="288766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10" imgW="1790640" imgH="228600" progId="Equation.DSMT4">
                  <p:embed/>
                </p:oleObj>
              </mc:Choice>
              <mc:Fallback>
                <p:oleObj name="Equation" r:id="rId10" imgW="17906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00600"/>
                        <a:ext cx="2887663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/>
          <p:nvPr/>
        </p:nvCxnSpPr>
        <p:spPr>
          <a:xfrm rot="5400000">
            <a:off x="3048000" y="5308122"/>
            <a:ext cx="3048000" cy="0"/>
          </a:xfrm>
          <a:prstGeom prst="line">
            <a:avLst/>
          </a:prstGeom>
          <a:ln>
            <a:prstDash val="dash"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4876800" y="3897868"/>
            <a:ext cx="1286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fermions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311150" y="5618163"/>
          <a:ext cx="3795713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12" imgW="3327120" imgH="419040" progId="Equation.DSMT4">
                  <p:embed/>
                </p:oleObj>
              </mc:Choice>
              <mc:Fallback>
                <p:oleObj name="Equation" r:id="rId12" imgW="3327120" imgH="419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" y="5618163"/>
                        <a:ext cx="3795713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AutoShape 61"/>
          <p:cNvSpPr>
            <a:spLocks noChangeArrowheads="1"/>
          </p:cNvSpPr>
          <p:nvPr/>
        </p:nvSpPr>
        <p:spPr bwMode="auto">
          <a:xfrm>
            <a:off x="381000" y="618331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1" name="Object 5"/>
          <p:cNvGraphicFramePr>
            <a:graphicFrameLocks noChangeAspect="1"/>
          </p:cNvGraphicFramePr>
          <p:nvPr/>
        </p:nvGraphicFramePr>
        <p:xfrm>
          <a:off x="796925" y="6107113"/>
          <a:ext cx="2970213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Equation" r:id="rId14" imgW="1841400" imgH="228600" progId="Equation.DSMT4">
                  <p:embed/>
                </p:oleObj>
              </mc:Choice>
              <mc:Fallback>
                <p:oleObj name="Equation" r:id="rId14" imgW="18414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6107113"/>
                        <a:ext cx="2970213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762000" y="5181600"/>
          <a:ext cx="1106487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Equation" r:id="rId16" imgW="685800" imgH="228600" progId="Equation.DSMT4">
                  <p:embed/>
                </p:oleObj>
              </mc:Choice>
              <mc:Fallback>
                <p:oleObj name="Equation" r:id="rId16" imgW="68580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181600"/>
                        <a:ext cx="1106487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762000" y="6488113"/>
          <a:ext cx="798512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18" imgW="495000" imgH="228600" progId="Equation.DSMT4">
                  <p:embed/>
                </p:oleObj>
              </mc:Choice>
              <mc:Fallback>
                <p:oleObj name="Equation" r:id="rId18" imgW="49500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488113"/>
                        <a:ext cx="798512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4953000" y="4267200"/>
          <a:ext cx="3810000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20" imgW="3340080" imgH="419040" progId="Equation.DSMT4">
                  <p:embed/>
                </p:oleObj>
              </mc:Choice>
              <mc:Fallback>
                <p:oleObj name="Equation" r:id="rId20" imgW="3340080" imgH="4190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267200"/>
                        <a:ext cx="3810000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5570537" y="4800600"/>
          <a:ext cx="288766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Equation" r:id="rId22" imgW="1790640" imgH="228600" progId="Equation.DSMT4">
                  <p:embed/>
                </p:oleObj>
              </mc:Choice>
              <mc:Fallback>
                <p:oleObj name="Equation" r:id="rId22" imgW="179064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0537" y="4800600"/>
                        <a:ext cx="2887663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AutoShape 61"/>
          <p:cNvSpPr>
            <a:spLocks noChangeArrowheads="1"/>
          </p:cNvSpPr>
          <p:nvPr/>
        </p:nvSpPr>
        <p:spPr bwMode="auto">
          <a:xfrm>
            <a:off x="5105400" y="48768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5638800" y="5181600"/>
          <a:ext cx="110648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Equation" r:id="rId24" imgW="685800" imgH="228600" progId="Equation.DSMT4">
                  <p:embed/>
                </p:oleObj>
              </mc:Choice>
              <mc:Fallback>
                <p:oleObj name="Equation" r:id="rId24" imgW="68580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181600"/>
                        <a:ext cx="1106488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4" grpId="0"/>
      <p:bldP spid="19" grpId="0"/>
      <p:bldP spid="20" grpId="0"/>
      <p:bldP spid="22" grpId="0" animBg="1"/>
      <p:bldP spid="28" grpId="0"/>
      <p:bldP spid="30" grpId="0" animBg="1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533400" y="304800"/>
            <a:ext cx="571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Summary occupation number representation: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1000" y="905774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81000" y="1667774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81000" y="243840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98252" y="3276600"/>
            <a:ext cx="228600" cy="2286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831008"/>
          <a:ext cx="100330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4" imgW="622080" imgH="342720" progId="Equation.DSMT4">
                  <p:embed/>
                </p:oleObj>
              </mc:Choice>
              <mc:Fallback>
                <p:oleObj name="Equation" r:id="rId4" imgW="622080" imgH="3427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1008"/>
                        <a:ext cx="100330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928687" y="1581150"/>
          <a:ext cx="303371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6" imgW="1879560" imgH="342720" progId="Equation.DSMT4">
                  <p:embed/>
                </p:oleObj>
              </mc:Choice>
              <mc:Fallback>
                <p:oleObj name="Equation" r:id="rId6" imgW="1879560" imgH="3427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7" y="1581150"/>
                        <a:ext cx="3033713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157912" y="2435225"/>
          <a:ext cx="153828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8" imgW="952200" imgH="228600" progId="Equation.DSMT4">
                  <p:embed/>
                </p:oleObj>
              </mc:Choice>
              <mc:Fallback>
                <p:oleObj name="Equation" r:id="rId8" imgW="9522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7912" y="2435225"/>
                        <a:ext cx="1538288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685800" y="2286000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N-particle state characterized by set of occupation numbers of single particle states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805130" y="3505200"/>
            <a:ext cx="1143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Comic Sans MS" pitchFamily="66" charset="0"/>
              </a:rPr>
              <a:t>bosons</a:t>
            </a:r>
            <a:endParaRPr lang="en-US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62000" y="2971800"/>
            <a:ext cx="12867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fermions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2057400" y="2971800"/>
          <a:ext cx="798513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10" imgW="495000" imgH="228600" progId="Equation.DSMT4">
                  <p:embed/>
                </p:oleObj>
              </mc:Choice>
              <mc:Fallback>
                <p:oleObj name="Equation" r:id="rId10" imgW="49500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71800"/>
                        <a:ext cx="798513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2046288" y="3516313"/>
          <a:ext cx="1535112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0" name="Equation" r:id="rId12" imgW="952200" imgH="228600" progId="Equation.DSMT4">
                  <p:embed/>
                </p:oleObj>
              </mc:Choice>
              <mc:Fallback>
                <p:oleObj name="Equation" r:id="rId12" imgW="9522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6288" y="3516313"/>
                        <a:ext cx="1535112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3886200" y="3234904"/>
            <a:ext cx="571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 labels set of single particle quantum numbers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524000" y="4148137"/>
            <a:ext cx="6019800" cy="576263"/>
            <a:chOff x="838200" y="228600"/>
            <a:chExt cx="7848600" cy="576263"/>
          </a:xfrm>
        </p:grpSpPr>
        <p:sp>
          <p:nvSpPr>
            <p:cNvPr id="19" name="Rectangle 26"/>
            <p:cNvSpPr>
              <a:spLocks noChangeArrowheads="1"/>
            </p:cNvSpPr>
            <p:nvPr/>
          </p:nvSpPr>
          <p:spPr bwMode="auto">
            <a:xfrm>
              <a:off x="838200" y="228600"/>
              <a:ext cx="7848600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20" name="Text Box 33"/>
            <p:cNvSpPr txBox="1">
              <a:spLocks noChangeArrowheads="1"/>
            </p:cNvSpPr>
            <p:nvPr/>
          </p:nvSpPr>
          <p:spPr bwMode="auto">
            <a:xfrm>
              <a:off x="977283" y="355122"/>
              <a:ext cx="559640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Comic Sans MS" pitchFamily="66" charset="0"/>
                </a:rPr>
                <a:t>Partition functions with occupation numbers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1905000" y="5715000"/>
          <a:ext cx="4479926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Equation" r:id="rId14" imgW="2311200" imgH="368280" progId="Equation.DSMT4">
                  <p:embed/>
                </p:oleObj>
              </mc:Choice>
              <mc:Fallback>
                <p:oleObj name="Equation" r:id="rId14" imgW="2311200" imgH="3682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715000"/>
                        <a:ext cx="4479926" cy="71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381000" y="4888468"/>
            <a:ext cx="571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Partition function of the canonical ensemble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9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12" grpId="0"/>
      <p:bldP spid="13" grpId="0"/>
      <p:bldP spid="14" grpId="0"/>
      <p:bldP spid="17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381000" y="228600"/>
            <a:ext cx="571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Partition function of the </a:t>
            </a:r>
            <a:r>
              <a:rPr lang="en-US" dirty="0" err="1" smtClean="0">
                <a:latin typeface="Comic Sans MS" pitchFamily="66" charset="0"/>
              </a:rPr>
              <a:t>grandcanonical</a:t>
            </a:r>
            <a:r>
              <a:rPr lang="en-US" dirty="0" smtClean="0">
                <a:latin typeface="Comic Sans MS" pitchFamily="66" charset="0"/>
              </a:rPr>
              <a:t> ensemble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1" y="685800"/>
          <a:ext cx="9144000" cy="15513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4" imgW="5232240" imgH="888840" progId="Equation.DSMT4">
                  <p:embed/>
                </p:oleObj>
              </mc:Choice>
              <mc:Fallback>
                <p:oleObj name="Equation" r:id="rId4" imgW="5232240" imgH="8888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685800"/>
                        <a:ext cx="9144000" cy="155135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381000" y="2831068"/>
            <a:ext cx="8382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use the </a:t>
            </a:r>
            <a:r>
              <a:rPr lang="en-US" dirty="0" err="1" smtClean="0">
                <a:latin typeface="Comic Sans MS" pitchFamily="66" charset="0"/>
              </a:rPr>
              <a:t>grandcanonical</a:t>
            </a:r>
            <a:r>
              <a:rPr lang="en-US" dirty="0" smtClean="0">
                <a:latin typeface="Comic Sans MS" pitchFamily="66" charset="0"/>
              </a:rPr>
              <a:t> ensemble to derive &lt;</a:t>
            </a:r>
            <a:r>
              <a:rPr lang="en-US" dirty="0" err="1" smtClean="0">
                <a:latin typeface="Comic Sans MS" pitchFamily="66" charset="0"/>
              </a:rPr>
              <a:t>n</a:t>
            </a:r>
            <a:r>
              <a:rPr lang="en-US" baseline="-25000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&gt; </a:t>
            </a:r>
          </a:p>
          <a:p>
            <a:r>
              <a:rPr lang="en-US" dirty="0" smtClean="0">
                <a:latin typeface="Comic Sans MS" pitchFamily="66" charset="0"/>
              </a:rPr>
              <a:t>the average occupation of the single particle state </a:t>
            </a:r>
            <a:r>
              <a:rPr lang="en-US" dirty="0" err="1" smtClean="0">
                <a:latin typeface="Comic Sans MS" pitchFamily="66" charset="0"/>
              </a:rPr>
              <a:t>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35814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Let’s consider how the summation works for an example of N=0,1,2,3 fermions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3974068"/>
            <a:ext cx="83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N=0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0" name="AutoShape 61"/>
          <p:cNvSpPr>
            <a:spLocks noChangeArrowheads="1"/>
          </p:cNvSpPr>
          <p:nvPr/>
        </p:nvSpPr>
        <p:spPr bwMode="auto">
          <a:xfrm>
            <a:off x="914400" y="4038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295400" y="3962400"/>
            <a:ext cx="6705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(0,0,0) meaning all single particle states are unoccupied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4507468"/>
            <a:ext cx="83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N=1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3" name="AutoShape 61"/>
          <p:cNvSpPr>
            <a:spLocks noChangeArrowheads="1"/>
          </p:cNvSpPr>
          <p:nvPr/>
        </p:nvSpPr>
        <p:spPr bwMode="auto">
          <a:xfrm>
            <a:off x="914400" y="45720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295400" y="44958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(1,0,0) (0,1,0) (0,0,1)    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5878" y="4964668"/>
            <a:ext cx="83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N=2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7" name="AutoShape 61"/>
          <p:cNvSpPr>
            <a:spLocks noChangeArrowheads="1"/>
          </p:cNvSpPr>
          <p:nvPr/>
        </p:nvSpPr>
        <p:spPr bwMode="auto">
          <a:xfrm>
            <a:off x="940278" y="50292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321278" y="49530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(1,1,0) (0,1,1) (1,0,1)    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50322" y="5498068"/>
            <a:ext cx="83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N=3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22" name="AutoShape 61"/>
          <p:cNvSpPr>
            <a:spLocks noChangeArrowheads="1"/>
          </p:cNvSpPr>
          <p:nvPr/>
        </p:nvSpPr>
        <p:spPr bwMode="auto">
          <a:xfrm>
            <a:off x="964722" y="5562600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345722" y="5486400"/>
            <a:ext cx="2971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(1,1,1)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 animBg="1"/>
      <p:bldP spid="11" grpId="0"/>
      <p:bldP spid="12" grpId="0"/>
      <p:bldP spid="13" grpId="0" animBg="1"/>
      <p:bldP spid="14" grpId="0"/>
      <p:bldP spid="16" grpId="0"/>
      <p:bldP spid="17" grpId="0" animBg="1"/>
      <p:bldP spid="18" grpId="0"/>
      <p:bldP spid="21" grpId="0"/>
      <p:bldP spid="22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228600" y="304800"/>
          <a:ext cx="3905250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3" name="Equation" r:id="rId4" imgW="2044440" imgH="888840" progId="Equation.DSMT4">
                  <p:embed/>
                </p:oleObj>
              </mc:Choice>
              <mc:Fallback>
                <p:oleObj name="Equation" r:id="rId4" imgW="2044440" imgH="8888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3905250" cy="169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3886200" y="838200"/>
          <a:ext cx="5167313" cy="1477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name="Equation" r:id="rId6" imgW="2705040" imgH="774360" progId="Equation.DSMT4">
                  <p:embed/>
                </p:oleObj>
              </mc:Choice>
              <mc:Fallback>
                <p:oleObj name="Equation" r:id="rId6" imgW="2705040" imgH="7743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838200"/>
                        <a:ext cx="5167313" cy="1477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2514600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Next we show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2057400" y="2362200"/>
          <a:ext cx="6427788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5" name="Equation" r:id="rId8" imgW="3365280" imgH="888840" progId="Equation.DSMT4">
                  <p:embed/>
                </p:oleObj>
              </mc:Choice>
              <mc:Fallback>
                <p:oleObj name="Equation" r:id="rId8" imgW="3365280" imgH="8888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2200"/>
                        <a:ext cx="6427788" cy="1697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4431268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Let’s first look at</a:t>
            </a:r>
            <a:endParaRPr lang="en-US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2438400" y="4114800"/>
          <a:ext cx="4730750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Equation" r:id="rId10" imgW="2476440" imgH="380880" progId="Equation.DSMT4">
                  <p:embed/>
                </p:oleObj>
              </mc:Choice>
              <mc:Fallback>
                <p:oleObj name="Equation" r:id="rId10" imgW="2476440" imgH="3808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114800"/>
                        <a:ext cx="4730750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888468"/>
            <a:ext cx="3581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and do a summation over n</a:t>
            </a:r>
            <a:r>
              <a:rPr lang="en-US" b="1" baseline="-25000" dirty="0" smtClean="0">
                <a:solidFill>
                  <a:srgbClr val="0070C0"/>
                </a:solidFill>
                <a:latin typeface="Comic Sans MS" pitchFamily="66" charset="0"/>
              </a:rPr>
              <a:t>1</a:t>
            </a:r>
            <a:endParaRPr lang="en-US" b="1" baseline="-25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228600" y="5154613"/>
          <a:ext cx="7861300" cy="15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7" name="Equation" r:id="rId12" imgW="4114800" imgH="812520" progId="Equation.DSMT4">
                  <p:embed/>
                </p:oleObj>
              </mc:Choice>
              <mc:Fallback>
                <p:oleObj name="Equation" r:id="rId12" imgW="4114800" imgH="8125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154613"/>
                        <a:ext cx="7861300" cy="1550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5400000" flipH="1" flipV="1">
            <a:off x="6057900" y="38481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248400" y="4038600"/>
            <a:ext cx="1828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98385" y="3751052"/>
            <a:ext cx="1989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B050"/>
                </a:solidFill>
              </a:rPr>
              <a:t>independent summation</a:t>
            </a:r>
          </a:p>
          <a:p>
            <a:r>
              <a:rPr lang="en-US" sz="1400" dirty="0" smtClean="0">
                <a:solidFill>
                  <a:srgbClr val="00B050"/>
                </a:solidFill>
              </a:rPr>
              <a:t>over the </a:t>
            </a:r>
            <a:r>
              <a:rPr lang="en-US" sz="1400" dirty="0" err="1" smtClean="0">
                <a:solidFill>
                  <a:srgbClr val="00B050"/>
                </a:solidFill>
              </a:rPr>
              <a:t>n</a:t>
            </a:r>
            <a:r>
              <a:rPr lang="en-US" sz="1400" baseline="-25000" dirty="0" err="1" smtClean="0">
                <a:solidFill>
                  <a:srgbClr val="00B050"/>
                </a:solidFill>
              </a:rPr>
              <a:t>i</a:t>
            </a:r>
            <a:endParaRPr lang="en-US" sz="1400" baseline="-25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13498</TotalTime>
  <Words>483</Words>
  <Application>Microsoft Office PowerPoint</Application>
  <PresentationFormat>On-screen Show (4:3)</PresentationFormat>
  <Paragraphs>105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Christian Binek</cp:lastModifiedBy>
  <cp:revision>374</cp:revision>
  <dcterms:created xsi:type="dcterms:W3CDTF">2010-08-05T22:51:31Z</dcterms:created>
  <dcterms:modified xsi:type="dcterms:W3CDTF">2011-10-11T18:09:53Z</dcterms:modified>
</cp:coreProperties>
</file>