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FF66"/>
    <a:srgbClr val="0033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1" autoAdjust="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6.wmf"/><Relationship Id="rId7" Type="http://schemas.openxmlformats.org/officeDocument/2006/relationships/image" Target="../media/image19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.wmf"/><Relationship Id="rId10" Type="http://schemas.openxmlformats.org/officeDocument/2006/relationships/image" Target="../media/image22.wmf"/><Relationship Id="rId4" Type="http://schemas.openxmlformats.org/officeDocument/2006/relationships/image" Target="../media/image17.wmf"/><Relationship Id="rId9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png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image" Target="../media/image51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12" Type="http://schemas.openxmlformats.org/officeDocument/2006/relationships/image" Target="../media/image50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11" Type="http://schemas.openxmlformats.org/officeDocument/2006/relationships/image" Target="../media/image49.wmf"/><Relationship Id="rId5" Type="http://schemas.openxmlformats.org/officeDocument/2006/relationships/image" Target="../media/image43.wmf"/><Relationship Id="rId10" Type="http://schemas.openxmlformats.org/officeDocument/2006/relationships/image" Target="../media/image48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Relationship Id="rId14" Type="http://schemas.openxmlformats.org/officeDocument/2006/relationships/image" Target="../media/image5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image" Target="../media/image55.wmf"/><Relationship Id="rId7" Type="http://schemas.openxmlformats.org/officeDocument/2006/relationships/image" Target="../media/image59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10" Type="http://schemas.openxmlformats.org/officeDocument/2006/relationships/image" Target="../media/image62.wmf"/><Relationship Id="rId4" Type="http://schemas.openxmlformats.org/officeDocument/2006/relationships/image" Target="../media/image56.wmf"/><Relationship Id="rId9" Type="http://schemas.openxmlformats.org/officeDocument/2006/relationships/image" Target="../media/image6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55C4F1-D191-4BC8-8DB7-C05418A9DA0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1CC384-9A76-4071-B00B-70931C55566B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39FF52-AFC1-421A-9506-63AE6241681F}" type="slidenum">
              <a:rPr lang="en-US"/>
              <a:pPr/>
              <a:t>2</a:t>
            </a:fld>
            <a:endParaRPr lang="en-US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9306D2-4D4B-4A59-9080-A49342937A69}" type="slidenum">
              <a:rPr lang="en-US"/>
              <a:pPr/>
              <a:t>3</a:t>
            </a:fld>
            <a:endParaRPr lang="en-US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056C14-351D-45CF-B328-86E437F5D55B}" type="slidenum">
              <a:rPr lang="en-US"/>
              <a:pPr/>
              <a:t>4</a:t>
            </a:fld>
            <a:endParaRPr lang="en-US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BB5652-29DD-4AB0-A8C3-AE3906F364BA}" type="slidenum">
              <a:rPr lang="en-US"/>
              <a:pPr/>
              <a:t>5</a:t>
            </a:fld>
            <a:endParaRPr lang="en-US"/>
          </a:p>
        </p:txBody>
      </p:sp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DF47E6-89E5-4C85-B451-09B854AB0642}" type="slidenum">
              <a:rPr lang="en-US"/>
              <a:pPr/>
              <a:t>6</a:t>
            </a:fld>
            <a:endParaRPr lang="en-US"/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3761BA-C621-42AF-BB6B-AB1B67CEBEDA}" type="slidenum">
              <a:rPr lang="en-US"/>
              <a:pPr/>
              <a:t>7</a:t>
            </a:fld>
            <a:endParaRPr lang="en-US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C0CC3-128C-402C-9C0C-6541BB449B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0520B-3E4A-4E5E-B080-A115EC30B0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82B2E-4011-4DE3-A21D-D35A13E099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43442-CBEB-474A-A4D9-944B7C2F6E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E1C8F-A4A9-42AA-BF7A-AC17C5FE3F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59336-DFFD-46BD-ABC9-1A9C97372B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3A552-9A19-4FDC-B3C3-176908C5C8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F31984-C5B6-4A18-8B48-438F8E6DFD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8100A-14DD-4636-9171-F1BF4122D3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30C5E7-B8EB-4DA0-9D30-3CCA51BE0B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D16B8-2023-46A5-9656-3C2F6E6A63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Textmasterformate durch Klicken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BA246E5-7B3C-4237-B4F4-24D4DF6B9C6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oleObject" Target="../embeddings/oleObject23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7.bin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Relationship Id="rId14" Type="http://schemas.openxmlformats.org/officeDocument/2006/relationships/oleObject" Target="../embeddings/oleObject2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oleObject" Target="../embeddings/oleObject34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8.bin"/><Relationship Id="rId12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7.bin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6.bin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4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oleObject" Target="../embeddings/oleObject50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44.bin"/><Relationship Id="rId12" Type="http://schemas.openxmlformats.org/officeDocument/2006/relationships/oleObject" Target="../embeddings/oleObject49.bin"/><Relationship Id="rId17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3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3.bin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52.bin"/><Relationship Id="rId10" Type="http://schemas.openxmlformats.org/officeDocument/2006/relationships/oleObject" Target="../embeddings/oleObject47.bin"/><Relationship Id="rId4" Type="http://schemas.openxmlformats.org/officeDocument/2006/relationships/oleObject" Target="../embeddings/oleObject41.bin"/><Relationship Id="rId9" Type="http://schemas.openxmlformats.org/officeDocument/2006/relationships/oleObject" Target="../embeddings/oleObject46.bin"/><Relationship Id="rId14" Type="http://schemas.openxmlformats.org/officeDocument/2006/relationships/oleObject" Target="../embeddings/oleObject5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13" Type="http://schemas.openxmlformats.org/officeDocument/2006/relationships/oleObject" Target="../embeddings/oleObject64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58.bin"/><Relationship Id="rId12" Type="http://schemas.openxmlformats.org/officeDocument/2006/relationships/oleObject" Target="../embeddings/oleObject6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7.bin"/><Relationship Id="rId11" Type="http://schemas.openxmlformats.org/officeDocument/2006/relationships/oleObject" Target="../embeddings/oleObject62.bin"/><Relationship Id="rId5" Type="http://schemas.openxmlformats.org/officeDocument/2006/relationships/oleObject" Target="../embeddings/oleObject56.bin"/><Relationship Id="rId10" Type="http://schemas.openxmlformats.org/officeDocument/2006/relationships/oleObject" Target="../embeddings/oleObject61.bin"/><Relationship Id="rId4" Type="http://schemas.openxmlformats.org/officeDocument/2006/relationships/oleObject" Target="../embeddings/oleObject55.bin"/><Relationship Id="rId9" Type="http://schemas.openxmlformats.org/officeDocument/2006/relationships/oleObject" Target="../embeddings/oleObject6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1" name="Group 93"/>
          <p:cNvGrpSpPr>
            <a:grpSpLocks/>
          </p:cNvGrpSpPr>
          <p:nvPr/>
        </p:nvGrpSpPr>
        <p:grpSpPr bwMode="auto">
          <a:xfrm>
            <a:off x="315913" y="188913"/>
            <a:ext cx="8648700" cy="647700"/>
            <a:chOff x="199" y="255"/>
            <a:chExt cx="5448" cy="408"/>
          </a:xfrm>
        </p:grpSpPr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199" y="255"/>
              <a:ext cx="5448" cy="40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385" y="297"/>
              <a:ext cx="5054" cy="28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</a:rPr>
                <a:t>Thermodynamics in static electric and magnetic fields</a:t>
              </a:r>
            </a:p>
          </p:txBody>
        </p:sp>
      </p:grp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85800" y="1149350"/>
            <a:ext cx="1387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1</a:t>
            </a:r>
            <a:r>
              <a:rPr lang="en-US" sz="1600" baseline="30000"/>
              <a:t>st</a:t>
            </a:r>
            <a:r>
              <a:rPr lang="en-US" sz="1600"/>
              <a:t> law reads:</a:t>
            </a:r>
          </a:p>
        </p:txBody>
      </p:sp>
      <p:sp>
        <p:nvSpPr>
          <p:cNvPr id="2057" name="Oval 9"/>
          <p:cNvSpPr>
            <a:spLocks noChangeArrowheads="1"/>
          </p:cNvSpPr>
          <p:nvPr/>
        </p:nvSpPr>
        <p:spPr bwMode="auto">
          <a:xfrm rot="-2632602">
            <a:off x="304800" y="1201738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42" name="Object 94"/>
          <p:cNvGraphicFramePr>
            <a:graphicFrameLocks noChangeAspect="1"/>
          </p:cNvGraphicFramePr>
          <p:nvPr/>
        </p:nvGraphicFramePr>
        <p:xfrm>
          <a:off x="1979613" y="1158875"/>
          <a:ext cx="1574800" cy="322263"/>
        </p:xfrm>
        <a:graphic>
          <a:graphicData uri="http://schemas.openxmlformats.org/presentationml/2006/ole">
            <p:oleObj spid="_x0000_s2142" name="Equation" r:id="rId4" imgW="990360" imgH="203040" progId="Equation.DSMT4">
              <p:embed/>
            </p:oleObj>
          </a:graphicData>
        </a:graphic>
      </p:graphicFrame>
      <p:sp>
        <p:nvSpPr>
          <p:cNvPr id="2143" name="Text Box 95"/>
          <p:cNvSpPr txBox="1">
            <a:spLocks noChangeArrowheads="1"/>
          </p:cNvSpPr>
          <p:nvPr/>
        </p:nvSpPr>
        <p:spPr bwMode="auto">
          <a:xfrm>
            <a:off x="323850" y="1647825"/>
            <a:ext cx="3867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-so far focus on PVT-systems where</a:t>
            </a:r>
          </a:p>
        </p:txBody>
      </p:sp>
      <p:graphicFrame>
        <p:nvGraphicFramePr>
          <p:cNvPr id="2144" name="Object 96"/>
          <p:cNvGraphicFramePr>
            <a:graphicFrameLocks noChangeAspect="1"/>
          </p:cNvGraphicFramePr>
          <p:nvPr/>
        </p:nvGraphicFramePr>
        <p:xfrm>
          <a:off x="4160838" y="1681163"/>
          <a:ext cx="1169987" cy="282575"/>
        </p:xfrm>
        <a:graphic>
          <a:graphicData uri="http://schemas.openxmlformats.org/presentationml/2006/ole">
            <p:oleObj spid="_x0000_s2144" name="Equation" r:id="rId5" imgW="736560" imgH="177480" progId="Equation.DSMT4">
              <p:embed/>
            </p:oleObj>
          </a:graphicData>
        </a:graphic>
      </p:graphicFrame>
      <p:sp>
        <p:nvSpPr>
          <p:cNvPr id="2145" name="Text Box 97"/>
          <p:cNvSpPr txBox="1">
            <a:spLocks noChangeArrowheads="1"/>
          </p:cNvSpPr>
          <p:nvPr/>
        </p:nvSpPr>
        <p:spPr bwMode="auto">
          <a:xfrm>
            <a:off x="5324475" y="1638300"/>
            <a:ext cx="346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originates from mechanical work</a:t>
            </a:r>
          </a:p>
        </p:txBody>
      </p:sp>
      <p:sp>
        <p:nvSpPr>
          <p:cNvPr id="2146" name="Text Box 98"/>
          <p:cNvSpPr txBox="1">
            <a:spLocks noChangeArrowheads="1"/>
          </p:cNvSpPr>
          <p:nvPr/>
        </p:nvSpPr>
        <p:spPr bwMode="auto">
          <a:xfrm>
            <a:off x="447675" y="2081213"/>
            <a:ext cx="704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Now:</a:t>
            </a:r>
          </a:p>
        </p:txBody>
      </p:sp>
      <p:sp>
        <p:nvSpPr>
          <p:cNvPr id="2147" name="Text Box 99"/>
          <p:cNvSpPr txBox="1">
            <a:spLocks noChangeArrowheads="1"/>
          </p:cNvSpPr>
          <p:nvPr/>
        </p:nvSpPr>
        <p:spPr bwMode="auto">
          <a:xfrm>
            <a:off x="417513" y="2414588"/>
            <a:ext cx="429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-additional work terms for matter in fields</a:t>
            </a:r>
          </a:p>
        </p:txBody>
      </p:sp>
      <p:sp>
        <p:nvSpPr>
          <p:cNvPr id="2148" name="Text Box 100"/>
          <p:cNvSpPr txBox="1">
            <a:spLocks noChangeArrowheads="1"/>
          </p:cNvSpPr>
          <p:nvPr/>
        </p:nvSpPr>
        <p:spPr bwMode="auto">
          <a:xfrm>
            <a:off x="755650" y="3068638"/>
            <a:ext cx="211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Dielectric Materials</a:t>
            </a:r>
          </a:p>
        </p:txBody>
      </p:sp>
      <p:sp>
        <p:nvSpPr>
          <p:cNvPr id="2149" name="Oval 101"/>
          <p:cNvSpPr>
            <a:spLocks noChangeArrowheads="1"/>
          </p:cNvSpPr>
          <p:nvPr/>
        </p:nvSpPr>
        <p:spPr bwMode="auto">
          <a:xfrm>
            <a:off x="323850" y="3132138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2175" name="Text Box 127"/>
          <p:cNvSpPr txBox="1">
            <a:spLocks noChangeArrowheads="1"/>
          </p:cNvSpPr>
          <p:nvPr/>
        </p:nvSpPr>
        <p:spPr bwMode="auto">
          <a:xfrm>
            <a:off x="468313" y="5445125"/>
            <a:ext cx="356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-electric field inside the capacitor:</a:t>
            </a:r>
          </a:p>
        </p:txBody>
      </p:sp>
      <p:graphicFrame>
        <p:nvGraphicFramePr>
          <p:cNvPr id="2176" name="Object 128"/>
          <p:cNvGraphicFramePr>
            <a:graphicFrameLocks noChangeAspect="1"/>
          </p:cNvGraphicFramePr>
          <p:nvPr/>
        </p:nvGraphicFramePr>
        <p:xfrm>
          <a:off x="4083050" y="5340350"/>
          <a:ext cx="687388" cy="593725"/>
        </p:xfrm>
        <a:graphic>
          <a:graphicData uri="http://schemas.openxmlformats.org/presentationml/2006/ole">
            <p:oleObj spid="_x0000_s2176" name="Equation" r:id="rId6" imgW="457200" imgH="393480" progId="Equation.DSMT4">
              <p:embed/>
            </p:oleObj>
          </a:graphicData>
        </a:graphic>
      </p:graphicFrame>
      <p:grpSp>
        <p:nvGrpSpPr>
          <p:cNvPr id="2181" name="Group 133"/>
          <p:cNvGrpSpPr>
            <a:grpSpLocks/>
          </p:cNvGrpSpPr>
          <p:nvPr/>
        </p:nvGrpSpPr>
        <p:grpSpPr bwMode="auto">
          <a:xfrm>
            <a:off x="592138" y="3376613"/>
            <a:ext cx="5332412" cy="1735137"/>
            <a:chOff x="373" y="2127"/>
            <a:chExt cx="3359" cy="1093"/>
          </a:xfrm>
        </p:grpSpPr>
        <p:sp>
          <p:nvSpPr>
            <p:cNvPr id="2171" name="Text Box 123"/>
            <p:cNvSpPr txBox="1">
              <a:spLocks noChangeArrowheads="1"/>
            </p:cNvSpPr>
            <p:nvPr/>
          </p:nvSpPr>
          <p:spPr bwMode="auto">
            <a:xfrm>
              <a:off x="3502" y="2127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grpSp>
          <p:nvGrpSpPr>
            <p:cNvPr id="2174" name="Group 126"/>
            <p:cNvGrpSpPr>
              <a:grpSpLocks/>
            </p:cNvGrpSpPr>
            <p:nvPr/>
          </p:nvGrpSpPr>
          <p:grpSpPr bwMode="auto">
            <a:xfrm>
              <a:off x="373" y="2296"/>
              <a:ext cx="3359" cy="817"/>
              <a:chOff x="373" y="2296"/>
              <a:chExt cx="3359" cy="817"/>
            </a:xfrm>
          </p:grpSpPr>
          <p:sp>
            <p:nvSpPr>
              <p:cNvPr id="2150" name="Rectangle 102"/>
              <p:cNvSpPr>
                <a:spLocks noChangeArrowheads="1"/>
              </p:cNvSpPr>
              <p:nvPr/>
            </p:nvSpPr>
            <p:spPr bwMode="auto">
              <a:xfrm>
                <a:off x="521" y="2523"/>
                <a:ext cx="1089" cy="5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" name="Line 103"/>
              <p:cNvSpPr>
                <a:spLocks noChangeShapeType="1"/>
              </p:cNvSpPr>
              <p:nvPr/>
            </p:nvSpPr>
            <p:spPr bwMode="auto">
              <a:xfrm>
                <a:off x="373" y="2892"/>
                <a:ext cx="31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" name="Rectangle 104"/>
              <p:cNvSpPr>
                <a:spLocks noChangeArrowheads="1"/>
              </p:cNvSpPr>
              <p:nvPr/>
            </p:nvSpPr>
            <p:spPr bwMode="auto">
              <a:xfrm>
                <a:off x="431" y="2750"/>
                <a:ext cx="272" cy="13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" name="Line 105"/>
              <p:cNvSpPr>
                <a:spLocks noChangeShapeType="1"/>
              </p:cNvSpPr>
              <p:nvPr/>
            </p:nvSpPr>
            <p:spPr bwMode="auto">
              <a:xfrm>
                <a:off x="434" y="2750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" name="Text Box 106"/>
              <p:cNvSpPr txBox="1">
                <a:spLocks noChangeArrowheads="1"/>
              </p:cNvSpPr>
              <p:nvPr/>
            </p:nvSpPr>
            <p:spPr bwMode="auto">
              <a:xfrm>
                <a:off x="606" y="2850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2155" name="Text Box 107"/>
              <p:cNvSpPr txBox="1">
                <a:spLocks noChangeArrowheads="1"/>
              </p:cNvSpPr>
              <p:nvPr/>
            </p:nvSpPr>
            <p:spPr bwMode="auto">
              <a:xfrm>
                <a:off x="612" y="2614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-</a:t>
                </a:r>
              </a:p>
            </p:txBody>
          </p:sp>
          <p:sp>
            <p:nvSpPr>
              <p:cNvPr id="2156" name="Line 108"/>
              <p:cNvSpPr>
                <a:spLocks noChangeShapeType="1"/>
              </p:cNvSpPr>
              <p:nvPr/>
            </p:nvSpPr>
            <p:spPr bwMode="auto">
              <a:xfrm>
                <a:off x="1066" y="2523"/>
                <a:ext cx="0" cy="5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" name="Text Box 109"/>
              <p:cNvSpPr txBox="1">
                <a:spLocks noChangeArrowheads="1"/>
              </p:cNvSpPr>
              <p:nvPr/>
            </p:nvSpPr>
            <p:spPr bwMode="auto">
              <a:xfrm>
                <a:off x="1111" y="2704"/>
                <a:ext cx="26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V</a:t>
                </a:r>
                <a:r>
                  <a:rPr lang="en-US" baseline="-25000"/>
                  <a:t>e</a:t>
                </a:r>
                <a:endParaRPr lang="en-US"/>
              </a:p>
            </p:txBody>
          </p:sp>
          <p:sp>
            <p:nvSpPr>
              <p:cNvPr id="2167" name="AutoShape 119"/>
              <p:cNvSpPr>
                <a:spLocks noChangeArrowheads="1"/>
              </p:cNvSpPr>
              <p:nvPr/>
            </p:nvSpPr>
            <p:spPr bwMode="auto">
              <a:xfrm>
                <a:off x="1474" y="2432"/>
                <a:ext cx="2222" cy="590"/>
              </a:xfrm>
              <a:prstGeom prst="cube">
                <a:avLst>
                  <a:gd name="adj" fmla="val 69972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/>
                  <a:t>dielectric material</a:t>
                </a:r>
              </a:p>
            </p:txBody>
          </p:sp>
          <p:sp>
            <p:nvSpPr>
              <p:cNvPr id="2169" name="AutoShape 121"/>
              <p:cNvSpPr>
                <a:spLocks noChangeArrowheads="1"/>
              </p:cNvSpPr>
              <p:nvPr/>
            </p:nvSpPr>
            <p:spPr bwMode="auto">
              <a:xfrm>
                <a:off x="1474" y="2432"/>
                <a:ext cx="2222" cy="409"/>
              </a:xfrm>
              <a:prstGeom prst="parallelogram">
                <a:avLst>
                  <a:gd name="adj" fmla="val 10231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8" name="Line 120"/>
              <p:cNvSpPr>
                <a:spLocks noChangeShapeType="1"/>
              </p:cNvSpPr>
              <p:nvPr/>
            </p:nvSpPr>
            <p:spPr bwMode="auto">
              <a:xfrm>
                <a:off x="1610" y="252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3" name="Line 115"/>
              <p:cNvSpPr>
                <a:spLocks noChangeShapeType="1"/>
              </p:cNvSpPr>
              <p:nvPr/>
            </p:nvSpPr>
            <p:spPr bwMode="auto">
              <a:xfrm>
                <a:off x="3573" y="2556"/>
                <a:ext cx="0" cy="1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4" name="Text Box 116"/>
              <p:cNvSpPr txBox="1">
                <a:spLocks noChangeArrowheads="1"/>
              </p:cNvSpPr>
              <p:nvPr/>
            </p:nvSpPr>
            <p:spPr bwMode="auto">
              <a:xfrm>
                <a:off x="3536" y="2469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L</a:t>
                </a:r>
              </a:p>
            </p:txBody>
          </p:sp>
          <p:sp>
            <p:nvSpPr>
              <p:cNvPr id="2170" name="Line 122"/>
              <p:cNvSpPr>
                <a:spLocks noChangeShapeType="1"/>
              </p:cNvSpPr>
              <p:nvPr/>
            </p:nvSpPr>
            <p:spPr bwMode="auto">
              <a:xfrm flipH="1">
                <a:off x="3379" y="2296"/>
                <a:ext cx="136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2" name="Line 124"/>
              <p:cNvSpPr>
                <a:spLocks noChangeShapeType="1"/>
              </p:cNvSpPr>
              <p:nvPr/>
            </p:nvSpPr>
            <p:spPr bwMode="auto">
              <a:xfrm>
                <a:off x="1474" y="3022"/>
                <a:ext cx="1814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77" name="Text Box 129"/>
            <p:cNvSpPr txBox="1">
              <a:spLocks noChangeArrowheads="1"/>
            </p:cNvSpPr>
            <p:nvPr/>
          </p:nvSpPr>
          <p:spPr bwMode="auto">
            <a:xfrm>
              <a:off x="1869" y="2989"/>
              <a:ext cx="2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+q</a:t>
              </a:r>
            </a:p>
          </p:txBody>
        </p:sp>
        <p:sp>
          <p:nvSpPr>
            <p:cNvPr id="2178" name="Text Box 130"/>
            <p:cNvSpPr txBox="1">
              <a:spLocks noChangeArrowheads="1"/>
            </p:cNvSpPr>
            <p:nvPr/>
          </p:nvSpPr>
          <p:spPr bwMode="auto">
            <a:xfrm>
              <a:off x="1791" y="2568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-q</a:t>
              </a:r>
            </a:p>
          </p:txBody>
        </p:sp>
      </p:grpSp>
      <p:sp>
        <p:nvSpPr>
          <p:cNvPr id="2179" name="Text Box 131"/>
          <p:cNvSpPr txBox="1">
            <a:spLocks noChangeArrowheads="1"/>
          </p:cNvSpPr>
          <p:nvPr/>
        </p:nvSpPr>
        <p:spPr bwMode="auto">
          <a:xfrm>
            <a:off x="506413" y="5870575"/>
            <a:ext cx="737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-displacement field D given by the free charges on the capacitor plates:</a:t>
            </a:r>
          </a:p>
        </p:txBody>
      </p:sp>
      <p:graphicFrame>
        <p:nvGraphicFramePr>
          <p:cNvPr id="2180" name="Object 132"/>
          <p:cNvGraphicFramePr>
            <a:graphicFrameLocks noChangeAspect="1"/>
          </p:cNvGraphicFramePr>
          <p:nvPr/>
        </p:nvGraphicFramePr>
        <p:xfrm>
          <a:off x="7899400" y="5800725"/>
          <a:ext cx="647700" cy="574675"/>
        </p:xfrm>
        <a:graphic>
          <a:graphicData uri="http://schemas.openxmlformats.org/presentationml/2006/ole">
            <p:oleObj spid="_x0000_s2180" name="Equation" r:id="rId7" imgW="444240" imgH="393480" progId="Equation.DSMT4">
              <p:embed/>
            </p:oleObj>
          </a:graphicData>
        </a:graphic>
      </p:graphicFrame>
      <p:sp>
        <p:nvSpPr>
          <p:cNvPr id="2183" name="AutoShape 135"/>
          <p:cNvSpPr>
            <a:spLocks noChangeArrowheads="1"/>
          </p:cNvSpPr>
          <p:nvPr/>
        </p:nvSpPr>
        <p:spPr bwMode="auto">
          <a:xfrm>
            <a:off x="2195513" y="3754438"/>
            <a:ext cx="3887787" cy="936625"/>
          </a:xfrm>
          <a:prstGeom prst="cube">
            <a:avLst>
              <a:gd name="adj" fmla="val 62949"/>
            </a:avLst>
          </a:prstGeom>
          <a:noFill/>
          <a:ln w="38100">
            <a:solidFill>
              <a:srgbClr val="FF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84" name="Object 136"/>
          <p:cNvGraphicFramePr>
            <a:graphicFrameLocks noChangeAspect="1"/>
          </p:cNvGraphicFramePr>
          <p:nvPr/>
        </p:nvGraphicFramePr>
        <p:xfrm>
          <a:off x="6300788" y="3141663"/>
          <a:ext cx="1008062" cy="390525"/>
        </p:xfrm>
        <a:graphic>
          <a:graphicData uri="http://schemas.openxmlformats.org/presentationml/2006/ole">
            <p:oleObj spid="_x0000_s2184" name="Equation" r:id="rId8" imgW="558720" imgH="215640" progId="Equation.DSMT4">
              <p:embed/>
            </p:oleObj>
          </a:graphicData>
        </a:graphic>
      </p:graphicFrame>
      <p:sp>
        <p:nvSpPr>
          <p:cNvPr id="2185" name="Line 137"/>
          <p:cNvSpPr>
            <a:spLocks noChangeShapeType="1"/>
          </p:cNvSpPr>
          <p:nvPr/>
        </p:nvSpPr>
        <p:spPr bwMode="auto">
          <a:xfrm>
            <a:off x="7216775" y="29972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86" name="Line 138"/>
          <p:cNvSpPr>
            <a:spLocks noChangeShapeType="1"/>
          </p:cNvSpPr>
          <p:nvPr/>
        </p:nvSpPr>
        <p:spPr bwMode="auto">
          <a:xfrm>
            <a:off x="7226300" y="2997200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87" name="Text Box 139"/>
          <p:cNvSpPr txBox="1">
            <a:spLocks noChangeArrowheads="1"/>
          </p:cNvSpPr>
          <p:nvPr/>
        </p:nvSpPr>
        <p:spPr bwMode="auto">
          <a:xfrm>
            <a:off x="7202488" y="2763838"/>
            <a:ext cx="18335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Source of D is density of</a:t>
            </a:r>
          </a:p>
        </p:txBody>
      </p:sp>
      <p:sp>
        <p:nvSpPr>
          <p:cNvPr id="2188" name="Text Box 140"/>
          <p:cNvSpPr txBox="1">
            <a:spLocks noChangeArrowheads="1"/>
          </p:cNvSpPr>
          <p:nvPr/>
        </p:nvSpPr>
        <p:spPr bwMode="auto">
          <a:xfrm>
            <a:off x="7205663" y="2997200"/>
            <a:ext cx="19748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free charges.</a:t>
            </a:r>
          </a:p>
          <a:p>
            <a:r>
              <a:rPr lang="en-US" sz="1200"/>
              <a:t> Here: charge q on </a:t>
            </a:r>
          </a:p>
          <a:p>
            <a:r>
              <a:rPr lang="en-US" sz="1200"/>
              <a:t>capacitor plate with area A</a:t>
            </a:r>
          </a:p>
        </p:txBody>
      </p:sp>
      <p:graphicFrame>
        <p:nvGraphicFramePr>
          <p:cNvPr id="2190" name="Object 142"/>
          <p:cNvGraphicFramePr>
            <a:graphicFrameLocks noChangeAspect="1"/>
          </p:cNvGraphicFramePr>
          <p:nvPr/>
        </p:nvGraphicFramePr>
        <p:xfrm>
          <a:off x="6373813" y="3916363"/>
          <a:ext cx="2806700" cy="1160462"/>
        </p:xfrm>
        <a:graphic>
          <a:graphicData uri="http://schemas.openxmlformats.org/presentationml/2006/ole">
            <p:oleObj spid="_x0000_s2190" name="Equation" r:id="rId9" imgW="1968480" imgH="812520" progId="Equation.DSMT4">
              <p:embed/>
            </p:oleObj>
          </a:graphicData>
        </a:graphic>
      </p:graphicFrame>
      <p:sp>
        <p:nvSpPr>
          <p:cNvPr id="2191" name="Freeform 143"/>
          <p:cNvSpPr>
            <a:spLocks/>
          </p:cNvSpPr>
          <p:nvPr/>
        </p:nvSpPr>
        <p:spPr bwMode="auto">
          <a:xfrm>
            <a:off x="5940425" y="4365625"/>
            <a:ext cx="431800" cy="153988"/>
          </a:xfrm>
          <a:custGeom>
            <a:avLst/>
            <a:gdLst/>
            <a:ahLst/>
            <a:cxnLst>
              <a:cxn ang="0">
                <a:pos x="272" y="45"/>
              </a:cxn>
              <a:cxn ang="0">
                <a:pos x="181" y="90"/>
              </a:cxn>
              <a:cxn ang="0">
                <a:pos x="0" y="0"/>
              </a:cxn>
            </a:cxnLst>
            <a:rect l="0" t="0" r="r" b="b"/>
            <a:pathLst>
              <a:path w="272" h="97">
                <a:moveTo>
                  <a:pt x="272" y="45"/>
                </a:moveTo>
                <a:cubicBezTo>
                  <a:pt x="249" y="71"/>
                  <a:pt x="226" y="97"/>
                  <a:pt x="181" y="90"/>
                </a:cubicBezTo>
                <a:cubicBezTo>
                  <a:pt x="136" y="83"/>
                  <a:pt x="68" y="41"/>
                  <a:pt x="0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4" dur="500"/>
                                        <p:tgtEl>
                                          <p:spTgt spid="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2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2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2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2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6" dur="500"/>
                                        <p:tgtEl>
                                          <p:spTgt spid="2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2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  <p:bldP spid="2057" grpId="0" animBg="1"/>
      <p:bldP spid="2143" grpId="0"/>
      <p:bldP spid="2145" grpId="0"/>
      <p:bldP spid="2146" grpId="0"/>
      <p:bldP spid="2147" grpId="0"/>
      <p:bldP spid="2148" grpId="0"/>
      <p:bldP spid="2175" grpId="0"/>
      <p:bldP spid="2179" grpId="0"/>
      <p:bldP spid="2183" grpId="0" animBg="1"/>
      <p:bldP spid="2185" grpId="0" animBg="1"/>
      <p:bldP spid="2186" grpId="0" animBg="1"/>
      <p:bldP spid="2187" grpId="0"/>
      <p:bldP spid="2188" grpId="0"/>
      <p:bldP spid="219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1" name="AutoShape 65"/>
          <p:cNvSpPr>
            <a:spLocks noChangeArrowheads="1"/>
          </p:cNvSpPr>
          <p:nvPr/>
        </p:nvSpPr>
        <p:spPr bwMode="auto">
          <a:xfrm>
            <a:off x="2124075" y="620713"/>
            <a:ext cx="215900" cy="144462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91" name="Text Box 75"/>
          <p:cNvSpPr txBox="1">
            <a:spLocks noChangeArrowheads="1"/>
          </p:cNvSpPr>
          <p:nvPr/>
        </p:nvSpPr>
        <p:spPr bwMode="auto">
          <a:xfrm>
            <a:off x="323850" y="476250"/>
            <a:ext cx="179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-Reduction of q </a:t>
            </a:r>
          </a:p>
        </p:txBody>
      </p:sp>
      <p:sp>
        <p:nvSpPr>
          <p:cNvPr id="9292" name="Text Box 76"/>
          <p:cNvSpPr txBox="1">
            <a:spLocks noChangeArrowheads="1"/>
          </p:cNvSpPr>
          <p:nvPr/>
        </p:nvSpPr>
        <p:spPr bwMode="auto">
          <a:xfrm>
            <a:off x="2484438" y="476250"/>
            <a:ext cx="6569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Energy content in capacitor reduced which means work W</a:t>
            </a:r>
            <a:r>
              <a:rPr lang="en-US" baseline="-25000">
                <a:sym typeface="Symbol" pitchFamily="18" charset="2"/>
              </a:rPr>
              <a:t>cap</a:t>
            </a:r>
            <a:r>
              <a:rPr lang="en-US">
                <a:sym typeface="Symbol" pitchFamily="18" charset="2"/>
              </a:rPr>
              <a:t>&gt;0</a:t>
            </a:r>
          </a:p>
          <a:p>
            <a:r>
              <a:rPr lang="en-US">
                <a:sym typeface="Symbol" pitchFamily="18" charset="2"/>
              </a:rPr>
              <a:t>done by the capacitor (</a:t>
            </a:r>
            <a:r>
              <a:rPr lang="en-US" sz="1200">
                <a:sym typeface="Symbol" pitchFamily="18" charset="2"/>
              </a:rPr>
              <a:t>in accordance with our sign convention for PVT systems</a:t>
            </a:r>
            <a:r>
              <a:rPr lang="en-US">
                <a:sym typeface="Symbol" pitchFamily="18" charset="2"/>
              </a:rPr>
              <a:t>)</a:t>
            </a:r>
          </a:p>
        </p:txBody>
      </p:sp>
      <p:graphicFrame>
        <p:nvGraphicFramePr>
          <p:cNvPr id="9293" name="Object 77"/>
          <p:cNvGraphicFramePr>
            <a:graphicFrameLocks noChangeAspect="1"/>
          </p:cNvGraphicFramePr>
          <p:nvPr/>
        </p:nvGraphicFramePr>
        <p:xfrm>
          <a:off x="539750" y="1557338"/>
          <a:ext cx="1511300" cy="444500"/>
        </p:xfrm>
        <a:graphic>
          <a:graphicData uri="http://schemas.openxmlformats.org/presentationml/2006/ole">
            <p:oleObj spid="_x0000_s9293" name="Equation" r:id="rId4" imgW="952200" imgH="279360" progId="Equation.DSMT4">
              <p:embed/>
            </p:oleObj>
          </a:graphicData>
        </a:graphic>
      </p:graphicFrame>
      <p:sp>
        <p:nvSpPr>
          <p:cNvPr id="9294" name="Text Box 78"/>
          <p:cNvSpPr txBox="1">
            <a:spLocks noChangeArrowheads="1"/>
          </p:cNvSpPr>
          <p:nvPr/>
        </p:nvSpPr>
        <p:spPr bwMode="auto">
          <a:xfrm>
            <a:off x="2484438" y="1628775"/>
            <a:ext cx="328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(dq&lt;0 and V</a:t>
            </a:r>
            <a:r>
              <a:rPr lang="en-US" baseline="-25000"/>
              <a:t>e</a:t>
            </a:r>
            <a:r>
              <a:rPr lang="en-US"/>
              <a:t>&gt;0 yields W</a:t>
            </a:r>
            <a:r>
              <a:rPr lang="en-US" baseline="-25000"/>
              <a:t>cap</a:t>
            </a:r>
            <a:r>
              <a:rPr lang="en-US"/>
              <a:t>&gt;0)</a:t>
            </a:r>
          </a:p>
        </p:txBody>
      </p:sp>
      <p:sp>
        <p:nvSpPr>
          <p:cNvPr id="9295" name="Text Box 79"/>
          <p:cNvSpPr txBox="1">
            <a:spLocks noChangeArrowheads="1"/>
          </p:cNvSpPr>
          <p:nvPr/>
        </p:nvSpPr>
        <p:spPr bwMode="auto">
          <a:xfrm>
            <a:off x="519113" y="2439988"/>
            <a:ext cx="64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With</a:t>
            </a:r>
          </a:p>
        </p:txBody>
      </p:sp>
      <p:graphicFrame>
        <p:nvGraphicFramePr>
          <p:cNvPr id="9296" name="Object 80"/>
          <p:cNvGraphicFramePr>
            <a:graphicFrameLocks noChangeAspect="1"/>
          </p:cNvGraphicFramePr>
          <p:nvPr/>
        </p:nvGraphicFramePr>
        <p:xfrm>
          <a:off x="1452563" y="2454275"/>
          <a:ext cx="2016125" cy="431800"/>
        </p:xfrm>
        <a:graphic>
          <a:graphicData uri="http://schemas.openxmlformats.org/presentationml/2006/ole">
            <p:oleObj spid="_x0000_s9296" name="Equation" r:id="rId5" imgW="1066680" imgH="228600" progId="Equation.DSMT4">
              <p:embed/>
            </p:oleObj>
          </a:graphicData>
        </a:graphic>
      </p:graphicFrame>
      <p:sp>
        <p:nvSpPr>
          <p:cNvPr id="9298" name="AutoShape 82"/>
          <p:cNvSpPr>
            <a:spLocks/>
          </p:cNvSpPr>
          <p:nvPr/>
        </p:nvSpPr>
        <p:spPr bwMode="auto">
          <a:xfrm rot="5400000">
            <a:off x="2735262" y="2601913"/>
            <a:ext cx="144463" cy="503238"/>
          </a:xfrm>
          <a:prstGeom prst="rightBrace">
            <a:avLst>
              <a:gd name="adj1" fmla="val 2902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99" name="Text Box 83"/>
          <p:cNvSpPr txBox="1">
            <a:spLocks noChangeArrowheads="1"/>
          </p:cNvSpPr>
          <p:nvPr/>
        </p:nvSpPr>
        <p:spPr bwMode="auto">
          <a:xfrm>
            <a:off x="2646363" y="2925763"/>
            <a:ext cx="2076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V=</a:t>
            </a:r>
            <a:r>
              <a:rPr lang="en-US" sz="1400" baseline="30000"/>
              <a:t>volume of the dielectric material</a:t>
            </a:r>
          </a:p>
        </p:txBody>
      </p:sp>
      <p:sp>
        <p:nvSpPr>
          <p:cNvPr id="9300" name="AutoShape 84"/>
          <p:cNvSpPr>
            <a:spLocks noChangeArrowheads="1"/>
          </p:cNvSpPr>
          <p:nvPr/>
        </p:nvSpPr>
        <p:spPr bwMode="auto">
          <a:xfrm>
            <a:off x="4932363" y="2627313"/>
            <a:ext cx="215900" cy="144462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301" name="Object 85"/>
          <p:cNvGraphicFramePr>
            <a:graphicFrameLocks noChangeAspect="1"/>
          </p:cNvGraphicFramePr>
          <p:nvPr/>
        </p:nvGraphicFramePr>
        <p:xfrm>
          <a:off x="5435600" y="2420938"/>
          <a:ext cx="1714500" cy="468312"/>
        </p:xfrm>
        <a:graphic>
          <a:graphicData uri="http://schemas.openxmlformats.org/presentationml/2006/ole">
            <p:oleObj spid="_x0000_s9301" name="Equation" r:id="rId6" imgW="838080" imgH="228600" progId="Equation.DSMT4">
              <p:embed/>
            </p:oleObj>
          </a:graphicData>
        </a:graphic>
      </p:graphicFrame>
      <p:sp>
        <p:nvSpPr>
          <p:cNvPr id="9302" name="AutoShape 86"/>
          <p:cNvSpPr>
            <a:spLocks noChangeArrowheads="1"/>
          </p:cNvSpPr>
          <p:nvPr/>
        </p:nvSpPr>
        <p:spPr bwMode="auto">
          <a:xfrm>
            <a:off x="539750" y="3502025"/>
            <a:ext cx="215900" cy="144463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303" name="Object 87"/>
          <p:cNvGraphicFramePr>
            <a:graphicFrameLocks noChangeAspect="1"/>
          </p:cNvGraphicFramePr>
          <p:nvPr/>
        </p:nvGraphicFramePr>
        <p:xfrm>
          <a:off x="881063" y="3357563"/>
          <a:ext cx="1693862" cy="444500"/>
        </p:xfrm>
        <a:graphic>
          <a:graphicData uri="http://schemas.openxmlformats.org/presentationml/2006/ole">
            <p:oleObj spid="_x0000_s9303" name="Equation" r:id="rId7" imgW="1066680" imgH="279360" progId="Equation.DSMT4">
              <p:embed/>
            </p:oleObj>
          </a:graphicData>
        </a:graphic>
      </p:graphicFrame>
      <p:sp>
        <p:nvSpPr>
          <p:cNvPr id="9304" name="Text Box 88"/>
          <p:cNvSpPr txBox="1">
            <a:spLocks noChangeArrowheads="1"/>
          </p:cNvSpPr>
          <p:nvPr/>
        </p:nvSpPr>
        <p:spPr bwMode="auto">
          <a:xfrm>
            <a:off x="395288" y="4006850"/>
            <a:ext cx="6457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-When no material is present:</a:t>
            </a:r>
          </a:p>
          <a:p>
            <a:r>
              <a:rPr lang="en-US">
                <a:sym typeface="Symbol" pitchFamily="18" charset="2"/>
              </a:rPr>
              <a:t> still work is done by changing the field energy in the capacitor</a:t>
            </a:r>
          </a:p>
        </p:txBody>
      </p:sp>
      <p:graphicFrame>
        <p:nvGraphicFramePr>
          <p:cNvPr id="9305" name="Object 89"/>
          <p:cNvGraphicFramePr>
            <a:graphicFrameLocks noChangeAspect="1"/>
          </p:cNvGraphicFramePr>
          <p:nvPr/>
        </p:nvGraphicFramePr>
        <p:xfrm>
          <a:off x="520700" y="4654550"/>
          <a:ext cx="1008063" cy="422275"/>
        </p:xfrm>
        <a:graphic>
          <a:graphicData uri="http://schemas.openxmlformats.org/presentationml/2006/ole">
            <p:oleObj spid="_x0000_s9305" name="Equation" r:id="rId8" imgW="545760" imgH="228600" progId="Equation.DSMT4">
              <p:embed/>
            </p:oleObj>
          </a:graphicData>
        </a:graphic>
      </p:graphicFrame>
      <p:graphicFrame>
        <p:nvGraphicFramePr>
          <p:cNvPr id="9306" name="Object 90"/>
          <p:cNvGraphicFramePr>
            <a:graphicFrameLocks noChangeAspect="1"/>
          </p:cNvGraphicFramePr>
          <p:nvPr/>
        </p:nvGraphicFramePr>
        <p:xfrm>
          <a:off x="965200" y="5157788"/>
          <a:ext cx="2238375" cy="444500"/>
        </p:xfrm>
        <a:graphic>
          <a:graphicData uri="http://schemas.openxmlformats.org/presentationml/2006/ole">
            <p:oleObj spid="_x0000_s9306" name="Equation" r:id="rId9" imgW="1409400" imgH="279360" progId="Equation.DSMT4">
              <p:embed/>
            </p:oleObj>
          </a:graphicData>
        </a:graphic>
      </p:graphicFrame>
      <p:sp>
        <p:nvSpPr>
          <p:cNvPr id="9307" name="AutoShape 91"/>
          <p:cNvSpPr>
            <a:spLocks noChangeArrowheads="1"/>
          </p:cNvSpPr>
          <p:nvPr/>
        </p:nvSpPr>
        <p:spPr bwMode="auto">
          <a:xfrm>
            <a:off x="611188" y="5302250"/>
            <a:ext cx="215900" cy="144463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08" name="Text Box 92"/>
          <p:cNvSpPr txBox="1">
            <a:spLocks noChangeArrowheads="1"/>
          </p:cNvSpPr>
          <p:nvPr/>
        </p:nvSpPr>
        <p:spPr bwMode="auto">
          <a:xfrm>
            <a:off x="395288" y="5524500"/>
            <a:ext cx="424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ym typeface="Symbol" pitchFamily="18" charset="2"/>
              </a:rPr>
              <a:t>-Work done by the material exclusively:</a:t>
            </a:r>
          </a:p>
        </p:txBody>
      </p:sp>
      <p:graphicFrame>
        <p:nvGraphicFramePr>
          <p:cNvPr id="9309" name="Object 93"/>
          <p:cNvGraphicFramePr>
            <a:graphicFrameLocks noChangeAspect="1"/>
          </p:cNvGraphicFramePr>
          <p:nvPr/>
        </p:nvGraphicFramePr>
        <p:xfrm>
          <a:off x="460375" y="5894388"/>
          <a:ext cx="8585200" cy="774700"/>
        </p:xfrm>
        <a:graphic>
          <a:graphicData uri="http://schemas.openxmlformats.org/presentationml/2006/ole">
            <p:oleObj spid="_x0000_s9309" name="Equation" r:id="rId10" imgW="4787640" imgH="431640" progId="Equation.DSMT4">
              <p:embed/>
            </p:oleObj>
          </a:graphicData>
        </a:graphic>
      </p:graphicFrame>
      <p:sp>
        <p:nvSpPr>
          <p:cNvPr id="9310" name="Line 94"/>
          <p:cNvSpPr>
            <a:spLocks noChangeShapeType="1"/>
          </p:cNvSpPr>
          <p:nvPr/>
        </p:nvSpPr>
        <p:spPr bwMode="auto">
          <a:xfrm>
            <a:off x="5364163" y="573405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11" name="Line 95"/>
          <p:cNvSpPr>
            <a:spLocks noChangeShapeType="1"/>
          </p:cNvSpPr>
          <p:nvPr/>
        </p:nvSpPr>
        <p:spPr bwMode="auto">
          <a:xfrm>
            <a:off x="5364163" y="5734050"/>
            <a:ext cx="309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12" name="Text Box 96"/>
          <p:cNvSpPr txBox="1">
            <a:spLocks noChangeArrowheads="1"/>
          </p:cNvSpPr>
          <p:nvPr/>
        </p:nvSpPr>
        <p:spPr bwMode="auto">
          <a:xfrm>
            <a:off x="5272088" y="5321300"/>
            <a:ext cx="3922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parameterized e.g., with time</a:t>
            </a:r>
            <a:r>
              <a:rPr lang="en-US"/>
              <a:t> </a:t>
            </a:r>
            <a:r>
              <a:rPr lang="en-US" sz="1200"/>
              <a:t>(slow changes!)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9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3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9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9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9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9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9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9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9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9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9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9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81" grpId="0" animBg="1"/>
      <p:bldP spid="9291" grpId="0"/>
      <p:bldP spid="9292" grpId="0"/>
      <p:bldP spid="9294" grpId="0"/>
      <p:bldP spid="9295" grpId="0"/>
      <p:bldP spid="9298" grpId="0" animBg="1"/>
      <p:bldP spid="9299" grpId="0"/>
      <p:bldP spid="9300" grpId="0" animBg="1"/>
      <p:bldP spid="9302" grpId="0" animBg="1"/>
      <p:bldP spid="9304" grpId="0"/>
      <p:bldP spid="9307" grpId="0" animBg="1"/>
      <p:bldP spid="9308" grpId="0"/>
      <p:bldP spid="9310" grpId="0" animBg="1"/>
      <p:bldP spid="9311" grpId="0" animBg="1"/>
      <p:bldP spid="93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5580063" y="2349500"/>
            <a:ext cx="1728787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395288" y="404813"/>
          <a:ext cx="4165600" cy="774700"/>
        </p:xfrm>
        <a:graphic>
          <a:graphicData uri="http://schemas.openxmlformats.org/presentationml/2006/ole">
            <p:oleObj spid="_x0000_s10244" name="Equation" r:id="rId4" imgW="2323800" imgH="431640" progId="Equation.DSMT4">
              <p:embed/>
            </p:oleObj>
          </a:graphicData>
        </a:graphic>
      </p:graphicFrame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95288" y="1412875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With</a:t>
            </a:r>
          </a:p>
        </p:txBody>
      </p:sp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1104900" y="1412875"/>
          <a:ext cx="1501775" cy="422275"/>
        </p:xfrm>
        <a:graphic>
          <a:graphicData uri="http://schemas.openxmlformats.org/presentationml/2006/ole">
            <p:oleObj spid="_x0000_s10246" name="Equation" r:id="rId5" imgW="812520" imgH="228600" progId="Equation.DSMT4">
              <p:embed/>
            </p:oleObj>
          </a:graphicData>
        </a:graphic>
      </p:graphicFrame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2411413" y="18446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2411413" y="2060575"/>
            <a:ext cx="3168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484438" y="1773238"/>
            <a:ext cx="31845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Polarization=total dipole moment per volume</a:t>
            </a:r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>
            <a:off x="539750" y="2665413"/>
            <a:ext cx="215900" cy="144462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1803400" y="2349500"/>
          <a:ext cx="2776538" cy="706438"/>
        </p:xfrm>
        <a:graphic>
          <a:graphicData uri="http://schemas.openxmlformats.org/presentationml/2006/ole">
            <p:oleObj spid="_x0000_s10251" name="Equation" r:id="rId6" imgW="1549080" imgH="393480" progId="Equation.DSMT4">
              <p:embed/>
            </p:oleObj>
          </a:graphicData>
        </a:graphic>
      </p:graphicFrame>
      <p:sp>
        <p:nvSpPr>
          <p:cNvPr id="10252" name="AutoShape 12"/>
          <p:cNvSpPr>
            <a:spLocks noChangeArrowheads="1"/>
          </p:cNvSpPr>
          <p:nvPr/>
        </p:nvSpPr>
        <p:spPr bwMode="auto">
          <a:xfrm>
            <a:off x="5003800" y="2708275"/>
            <a:ext cx="215900" cy="144463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53" name="Object 13"/>
          <p:cNvGraphicFramePr>
            <a:graphicFrameLocks noChangeAspect="1"/>
          </p:cNvGraphicFramePr>
          <p:nvPr/>
        </p:nvGraphicFramePr>
        <p:xfrm>
          <a:off x="5651500" y="2536825"/>
          <a:ext cx="1452563" cy="282575"/>
        </p:xfrm>
        <a:graphic>
          <a:graphicData uri="http://schemas.openxmlformats.org/presentationml/2006/ole">
            <p:oleObj spid="_x0000_s10253" name="Equation" r:id="rId7" imgW="914400" imgH="177480" progId="Equation.DSMT4">
              <p:embed/>
            </p:oleObj>
          </a:graphicData>
        </a:graphic>
      </p:graphicFrame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68313" y="2997200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With</a:t>
            </a:r>
          </a:p>
        </p:txBody>
      </p:sp>
      <p:graphicFrame>
        <p:nvGraphicFramePr>
          <p:cNvPr id="10256" name="Object 16"/>
          <p:cNvGraphicFramePr>
            <a:graphicFrameLocks noChangeAspect="1"/>
          </p:cNvGraphicFramePr>
          <p:nvPr/>
        </p:nvGraphicFramePr>
        <p:xfrm>
          <a:off x="549275" y="3429000"/>
          <a:ext cx="1574800" cy="322263"/>
        </p:xfrm>
        <a:graphic>
          <a:graphicData uri="http://schemas.openxmlformats.org/presentationml/2006/ole">
            <p:oleObj spid="_x0000_s10256" name="Equation" r:id="rId8" imgW="990360" imgH="203040" progId="Equation.DSMT4">
              <p:embed/>
            </p:oleObj>
          </a:graphicData>
        </a:graphic>
      </p:graphicFrame>
      <p:sp>
        <p:nvSpPr>
          <p:cNvPr id="10257" name="AutoShape 17"/>
          <p:cNvSpPr>
            <a:spLocks noChangeArrowheads="1"/>
          </p:cNvSpPr>
          <p:nvPr/>
        </p:nvSpPr>
        <p:spPr bwMode="auto">
          <a:xfrm>
            <a:off x="2195513" y="3500438"/>
            <a:ext cx="215900" cy="144462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58" name="Object 18"/>
          <p:cNvGraphicFramePr>
            <a:graphicFrameLocks noChangeAspect="1"/>
          </p:cNvGraphicFramePr>
          <p:nvPr/>
        </p:nvGraphicFramePr>
        <p:xfrm>
          <a:off x="2506663" y="3429000"/>
          <a:ext cx="1836737" cy="322263"/>
        </p:xfrm>
        <a:graphic>
          <a:graphicData uri="http://schemas.openxmlformats.org/presentationml/2006/ole">
            <p:oleObj spid="_x0000_s10258" name="Equation" r:id="rId9" imgW="1155600" imgH="203040" progId="Equation.DSMT4">
              <p:embed/>
            </p:oleObj>
          </a:graphicData>
        </a:graphic>
      </p:graphicFrame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4356100" y="3357563"/>
            <a:ext cx="4787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(</a:t>
            </a:r>
            <a:r>
              <a:rPr lang="en-US" sz="1200"/>
              <a:t>where V=const. is assumed so  that PdV has not to be considered</a:t>
            </a:r>
            <a:r>
              <a:rPr lang="en-US"/>
              <a:t>)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519113" y="4456113"/>
            <a:ext cx="1365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Comparing </a:t>
            </a:r>
          </a:p>
        </p:txBody>
      </p:sp>
      <p:graphicFrame>
        <p:nvGraphicFramePr>
          <p:cNvPr id="10261" name="Object 21"/>
          <p:cNvGraphicFramePr>
            <a:graphicFrameLocks noChangeAspect="1"/>
          </p:cNvGraphicFramePr>
          <p:nvPr/>
        </p:nvGraphicFramePr>
        <p:xfrm>
          <a:off x="1919288" y="5157788"/>
          <a:ext cx="1716087" cy="322262"/>
        </p:xfrm>
        <a:graphic>
          <a:graphicData uri="http://schemas.openxmlformats.org/presentationml/2006/ole">
            <p:oleObj spid="_x0000_s10261" name="Equation" r:id="rId10" imgW="1079280" imgH="203040" progId="Equation.DSMT4">
              <p:embed/>
            </p:oleObj>
          </a:graphicData>
        </a:graphic>
      </p:graphicFrame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3851275" y="5084763"/>
            <a:ext cx="4787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(</a:t>
            </a:r>
            <a:r>
              <a:rPr lang="en-US" sz="1200"/>
              <a:t>where work is done mechanically via volume change against P</a:t>
            </a:r>
            <a:r>
              <a:rPr lang="en-US"/>
              <a:t>)</a:t>
            </a:r>
          </a:p>
        </p:txBody>
      </p:sp>
      <p:sp>
        <p:nvSpPr>
          <p:cNvPr id="10263" name="AutoShape 23"/>
          <p:cNvSpPr>
            <a:spLocks noChangeArrowheads="1"/>
          </p:cNvSpPr>
          <p:nvPr/>
        </p:nvSpPr>
        <p:spPr bwMode="auto">
          <a:xfrm>
            <a:off x="611188" y="5829300"/>
            <a:ext cx="215900" cy="144463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539750" y="3860800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With</a:t>
            </a:r>
          </a:p>
        </p:txBody>
      </p:sp>
      <p:graphicFrame>
        <p:nvGraphicFramePr>
          <p:cNvPr id="10265" name="Object 25"/>
          <p:cNvGraphicFramePr>
            <a:graphicFrameLocks noChangeAspect="1"/>
          </p:cNvGraphicFramePr>
          <p:nvPr/>
        </p:nvGraphicFramePr>
        <p:xfrm>
          <a:off x="1258888" y="3860800"/>
          <a:ext cx="889000" cy="361950"/>
        </p:xfrm>
        <a:graphic>
          <a:graphicData uri="http://schemas.openxmlformats.org/presentationml/2006/ole">
            <p:oleObj spid="_x0000_s10265" name="Equation" r:id="rId11" imgW="558720" imgH="228600" progId="Equation.DSMT4">
              <p:embed/>
            </p:oleObj>
          </a:graphicData>
        </a:graphic>
      </p:graphicFrame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2176463" y="3884613"/>
            <a:ext cx="47545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we define the total dipole moment of the dielectric material</a:t>
            </a:r>
          </a:p>
        </p:txBody>
      </p:sp>
      <p:graphicFrame>
        <p:nvGraphicFramePr>
          <p:cNvPr id="10267" name="Object 27"/>
          <p:cNvGraphicFramePr>
            <a:graphicFrameLocks noChangeAspect="1"/>
          </p:cNvGraphicFramePr>
          <p:nvPr/>
        </p:nvGraphicFramePr>
        <p:xfrm>
          <a:off x="1895475" y="4489450"/>
          <a:ext cx="1716088" cy="361950"/>
        </p:xfrm>
        <a:graphic>
          <a:graphicData uri="http://schemas.openxmlformats.org/presentationml/2006/ole">
            <p:oleObj spid="_x0000_s10267" name="Equation" r:id="rId12" imgW="1079280" imgH="228600" progId="Equation.DSMT4">
              <p:embed/>
            </p:oleObj>
          </a:graphicData>
        </a:graphic>
      </p:graphicFrame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3687763" y="4456113"/>
            <a:ext cx="59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with</a:t>
            </a:r>
          </a:p>
        </p:txBody>
      </p:sp>
      <p:sp>
        <p:nvSpPr>
          <p:cNvPr id="10271" name="Line 31"/>
          <p:cNvSpPr>
            <a:spLocks noChangeShapeType="1"/>
          </p:cNvSpPr>
          <p:nvPr/>
        </p:nvSpPr>
        <p:spPr bwMode="auto">
          <a:xfrm>
            <a:off x="3132138" y="4797425"/>
            <a:ext cx="0" cy="3603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>
            <a:off x="3463925" y="4797425"/>
            <a:ext cx="0" cy="3603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1023938" y="5681663"/>
            <a:ext cx="1936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Correspondence </a:t>
            </a:r>
          </a:p>
        </p:txBody>
      </p:sp>
      <p:graphicFrame>
        <p:nvGraphicFramePr>
          <p:cNvPr id="10275" name="Object 35"/>
          <p:cNvGraphicFramePr>
            <a:graphicFrameLocks noChangeAspect="1"/>
          </p:cNvGraphicFramePr>
          <p:nvPr/>
        </p:nvGraphicFramePr>
        <p:xfrm>
          <a:off x="3059113" y="5767388"/>
          <a:ext cx="792162" cy="231775"/>
        </p:xfrm>
        <a:graphic>
          <a:graphicData uri="http://schemas.openxmlformats.org/presentationml/2006/ole">
            <p:oleObj spid="_x0000_s10275" name="Equation" r:id="rId13" imgW="609480" imgH="177480" progId="Equation.DSMT4">
              <p:embed/>
            </p:oleObj>
          </a:graphicData>
        </a:graphic>
      </p:graphicFrame>
      <p:sp>
        <p:nvSpPr>
          <p:cNvPr id="10276" name="Text Box 36"/>
          <p:cNvSpPr txBox="1">
            <a:spLocks noChangeArrowheads="1"/>
          </p:cNvSpPr>
          <p:nvPr/>
        </p:nvSpPr>
        <p:spPr bwMode="auto">
          <a:xfrm>
            <a:off x="3903663" y="5681663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</a:t>
            </a:r>
          </a:p>
        </p:txBody>
      </p:sp>
      <p:graphicFrame>
        <p:nvGraphicFramePr>
          <p:cNvPr id="10277" name="Object 37"/>
          <p:cNvGraphicFramePr>
            <a:graphicFrameLocks noChangeAspect="1"/>
          </p:cNvGraphicFramePr>
          <p:nvPr/>
        </p:nvGraphicFramePr>
        <p:xfrm>
          <a:off x="4597400" y="5729288"/>
          <a:ext cx="742950" cy="298450"/>
        </p:xfrm>
        <a:graphic>
          <a:graphicData uri="http://schemas.openxmlformats.org/presentationml/2006/ole">
            <p:oleObj spid="_x0000_s10277" name="Equation" r:id="rId14" imgW="57132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"/>
                            </p:stCondLst>
                            <p:childTnLst>
                              <p:par>
                                <p:cTn id="12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 tmFilter="0, 0; .2, .5; .8, .5; 1, 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250" autoRev="1" fill="hold"/>
                                        <p:tgtEl>
                                          <p:spTgt spid="102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 tmFilter="0, 0; .2, .5; .8, .5; 1, 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1" dur="250" autoRev="1" fill="hold"/>
                                        <p:tgtEl>
                                          <p:spTgt spid="102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500"/>
                            </p:stCondLst>
                            <p:childTnLst>
                              <p:par>
                                <p:cTn id="1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4" grpId="0" animBg="1"/>
      <p:bldP spid="10245" grpId="0"/>
      <p:bldP spid="10247" grpId="0" animBg="1"/>
      <p:bldP spid="10248" grpId="0" animBg="1"/>
      <p:bldP spid="10249" grpId="0"/>
      <p:bldP spid="10250" grpId="0" animBg="1"/>
      <p:bldP spid="10252" grpId="0" animBg="1"/>
      <p:bldP spid="10255" grpId="0"/>
      <p:bldP spid="10257" grpId="0" animBg="1"/>
      <p:bldP spid="10259" grpId="0"/>
      <p:bldP spid="10260" grpId="0"/>
      <p:bldP spid="10262" grpId="0"/>
      <p:bldP spid="10263" grpId="0" animBg="1"/>
      <p:bldP spid="10264" grpId="0"/>
      <p:bldP spid="10266" grpId="0"/>
      <p:bldP spid="10268" grpId="0"/>
      <p:bldP spid="10271" grpId="0" animBg="1"/>
      <p:bldP spid="10271" grpId="1" animBg="1"/>
      <p:bldP spid="10272" grpId="0" animBg="1"/>
      <p:bldP spid="10272" grpId="1" animBg="1"/>
      <p:bldP spid="10273" grpId="0"/>
      <p:bldP spid="102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0" name="Rectangle 36"/>
          <p:cNvSpPr>
            <a:spLocks noChangeArrowheads="1"/>
          </p:cNvSpPr>
          <p:nvPr/>
        </p:nvSpPr>
        <p:spPr bwMode="auto">
          <a:xfrm>
            <a:off x="3708400" y="5013325"/>
            <a:ext cx="2016125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6877050" y="1484313"/>
            <a:ext cx="187166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23850" y="260350"/>
            <a:ext cx="286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-Legendre transformations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276600" y="222250"/>
            <a:ext cx="4206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(</a:t>
            </a:r>
            <a:r>
              <a:rPr lang="en-US" sz="1200"/>
              <a:t>providing potentials depending on useful natural variables</a:t>
            </a:r>
            <a:r>
              <a:rPr lang="en-US"/>
              <a:t>)</a:t>
            </a:r>
          </a:p>
        </p:txBody>
      </p:sp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509588" y="765175"/>
          <a:ext cx="1776412" cy="361950"/>
        </p:xfrm>
        <a:graphic>
          <a:graphicData uri="http://schemas.openxmlformats.org/presentationml/2006/ole">
            <p:oleObj spid="_x0000_s11270" name="Equation" r:id="rId4" imgW="1117440" imgH="228600" progId="Equation.DSMT4">
              <p:embed/>
            </p:oleObj>
          </a:graphicData>
        </a:graphic>
      </p:graphicFrame>
      <p:sp>
        <p:nvSpPr>
          <p:cNvPr id="11272" name="Line 8"/>
          <p:cNvSpPr>
            <a:spLocks noChangeShapeType="1"/>
          </p:cNvSpPr>
          <p:nvPr/>
        </p:nvSpPr>
        <p:spPr bwMode="auto">
          <a:xfrm flipV="1">
            <a:off x="1806575" y="105251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1816100" y="1341438"/>
            <a:ext cx="2251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1835150" y="1052513"/>
            <a:ext cx="2235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making electric field E variable</a:t>
            </a:r>
          </a:p>
        </p:txBody>
      </p:sp>
      <p:graphicFrame>
        <p:nvGraphicFramePr>
          <p:cNvPr id="11275" name="Object 11"/>
          <p:cNvGraphicFramePr>
            <a:graphicFrameLocks noChangeAspect="1"/>
          </p:cNvGraphicFramePr>
          <p:nvPr/>
        </p:nvGraphicFramePr>
        <p:xfrm>
          <a:off x="519113" y="1700213"/>
          <a:ext cx="2684462" cy="361950"/>
        </p:xfrm>
        <a:graphic>
          <a:graphicData uri="http://schemas.openxmlformats.org/presentationml/2006/ole">
            <p:oleObj spid="_x0000_s11275" name="Equation" r:id="rId5" imgW="1688760" imgH="228600" progId="Equation.DSMT4">
              <p:embed/>
            </p:oleObj>
          </a:graphicData>
        </a:graphic>
      </p:graphicFrame>
      <p:sp>
        <p:nvSpPr>
          <p:cNvPr id="11276" name="AutoShape 12"/>
          <p:cNvSpPr>
            <a:spLocks noChangeArrowheads="1"/>
          </p:cNvSpPr>
          <p:nvPr/>
        </p:nvSpPr>
        <p:spPr bwMode="auto">
          <a:xfrm>
            <a:off x="3419475" y="1773238"/>
            <a:ext cx="215900" cy="144462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277" name="Object 13"/>
          <p:cNvGraphicFramePr>
            <a:graphicFrameLocks noChangeAspect="1"/>
          </p:cNvGraphicFramePr>
          <p:nvPr/>
        </p:nvGraphicFramePr>
        <p:xfrm>
          <a:off x="3816350" y="1652588"/>
          <a:ext cx="2622550" cy="361950"/>
        </p:xfrm>
        <a:graphic>
          <a:graphicData uri="http://schemas.openxmlformats.org/presentationml/2006/ole">
            <p:oleObj spid="_x0000_s11277" name="Equation" r:id="rId6" imgW="1650960" imgH="228600" progId="Equation.DSMT4">
              <p:embed/>
            </p:oleObj>
          </a:graphicData>
        </a:graphic>
      </p:graphicFrame>
      <p:sp>
        <p:nvSpPr>
          <p:cNvPr id="11278" name="AutoShape 14"/>
          <p:cNvSpPr>
            <a:spLocks/>
          </p:cNvSpPr>
          <p:nvPr/>
        </p:nvSpPr>
        <p:spPr bwMode="auto">
          <a:xfrm rot="16200000">
            <a:off x="4435475" y="1627188"/>
            <a:ext cx="215900" cy="844550"/>
          </a:xfrm>
          <a:prstGeom prst="leftBrace">
            <a:avLst>
              <a:gd name="adj1" fmla="val 3259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4379913" y="2095500"/>
            <a:ext cx="116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H=H(S,E)</a:t>
            </a:r>
          </a:p>
        </p:txBody>
      </p:sp>
      <p:sp>
        <p:nvSpPr>
          <p:cNvPr id="11280" name="AutoShape 16"/>
          <p:cNvSpPr>
            <a:spLocks noChangeArrowheads="1"/>
          </p:cNvSpPr>
          <p:nvPr/>
        </p:nvSpPr>
        <p:spPr bwMode="auto">
          <a:xfrm>
            <a:off x="6472238" y="1744663"/>
            <a:ext cx="215900" cy="144462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281" name="Object 17"/>
          <p:cNvGraphicFramePr>
            <a:graphicFrameLocks noChangeAspect="1"/>
          </p:cNvGraphicFramePr>
          <p:nvPr/>
        </p:nvGraphicFramePr>
        <p:xfrm>
          <a:off x="6948488" y="1628775"/>
          <a:ext cx="1714500" cy="361950"/>
        </p:xfrm>
        <a:graphic>
          <a:graphicData uri="http://schemas.openxmlformats.org/presentationml/2006/ole">
            <p:oleObj spid="_x0000_s11281" name="Equation" r:id="rId7" imgW="1079280" imgH="228600" progId="Equation.DSMT4">
              <p:embed/>
            </p:oleObj>
          </a:graphicData>
        </a:graphic>
      </p:graphicFrame>
      <p:graphicFrame>
        <p:nvGraphicFramePr>
          <p:cNvPr id="11283" name="Object 19"/>
          <p:cNvGraphicFramePr>
            <a:graphicFrameLocks noChangeAspect="1"/>
          </p:cNvGraphicFramePr>
          <p:nvPr/>
        </p:nvGraphicFramePr>
        <p:xfrm>
          <a:off x="539750" y="2781300"/>
          <a:ext cx="1714500" cy="361950"/>
        </p:xfrm>
        <a:graphic>
          <a:graphicData uri="http://schemas.openxmlformats.org/presentationml/2006/ole">
            <p:oleObj spid="_x0000_s11283" name="Equation" r:id="rId8" imgW="1079280" imgH="228600" progId="Equation.DSMT4">
              <p:embed/>
            </p:oleObj>
          </a:graphicData>
        </a:graphic>
      </p:graphicFrame>
      <p:sp>
        <p:nvSpPr>
          <p:cNvPr id="11284" name="Line 20"/>
          <p:cNvSpPr>
            <a:spLocks noChangeShapeType="1"/>
          </p:cNvSpPr>
          <p:nvPr/>
        </p:nvSpPr>
        <p:spPr bwMode="auto">
          <a:xfrm flipV="1">
            <a:off x="1190625" y="309721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1219200" y="3135313"/>
            <a:ext cx="13827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making T variable</a:t>
            </a:r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1187450" y="33909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1288" name="Object 24"/>
          <p:cNvGraphicFramePr>
            <a:graphicFrameLocks noChangeAspect="1"/>
          </p:cNvGraphicFramePr>
          <p:nvPr/>
        </p:nvGraphicFramePr>
        <p:xfrm>
          <a:off x="601663" y="3716338"/>
          <a:ext cx="2541587" cy="361950"/>
        </p:xfrm>
        <a:graphic>
          <a:graphicData uri="http://schemas.openxmlformats.org/presentationml/2006/ole">
            <p:oleObj spid="_x0000_s11288" name="Equation" r:id="rId9" imgW="1600200" imgH="228600" progId="Equation.DSMT4">
              <p:embed/>
            </p:oleObj>
          </a:graphicData>
        </a:graphic>
      </p:graphicFrame>
      <p:sp>
        <p:nvSpPr>
          <p:cNvPr id="11289" name="AutoShape 25"/>
          <p:cNvSpPr>
            <a:spLocks noChangeArrowheads="1"/>
          </p:cNvSpPr>
          <p:nvPr/>
        </p:nvSpPr>
        <p:spPr bwMode="auto">
          <a:xfrm>
            <a:off x="3276600" y="3808413"/>
            <a:ext cx="215900" cy="144462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290" name="Object 26"/>
          <p:cNvGraphicFramePr>
            <a:graphicFrameLocks noChangeAspect="1"/>
          </p:cNvGraphicFramePr>
          <p:nvPr/>
        </p:nvGraphicFramePr>
        <p:xfrm>
          <a:off x="3683000" y="3697288"/>
          <a:ext cx="2562225" cy="361950"/>
        </p:xfrm>
        <a:graphic>
          <a:graphicData uri="http://schemas.openxmlformats.org/presentationml/2006/ole">
            <p:oleObj spid="_x0000_s11290" name="Equation" r:id="rId10" imgW="1612800" imgH="228600" progId="Equation.DSMT4">
              <p:embed/>
            </p:oleObj>
          </a:graphicData>
        </a:graphic>
      </p:graphicFrame>
      <p:sp>
        <p:nvSpPr>
          <p:cNvPr id="11291" name="AutoShape 27"/>
          <p:cNvSpPr>
            <a:spLocks/>
          </p:cNvSpPr>
          <p:nvPr/>
        </p:nvSpPr>
        <p:spPr bwMode="auto">
          <a:xfrm rot="16200000">
            <a:off x="4183856" y="3802857"/>
            <a:ext cx="200025" cy="576262"/>
          </a:xfrm>
          <a:prstGeom prst="leftBrace">
            <a:avLst>
              <a:gd name="adj1" fmla="val 2400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4110038" y="4157663"/>
            <a:ext cx="1181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G=G(T,E)</a:t>
            </a:r>
          </a:p>
        </p:txBody>
      </p:sp>
      <p:sp>
        <p:nvSpPr>
          <p:cNvPr id="11293" name="Rectangle 29"/>
          <p:cNvSpPr>
            <a:spLocks noChangeArrowheads="1"/>
          </p:cNvSpPr>
          <p:nvPr/>
        </p:nvSpPr>
        <p:spPr bwMode="auto">
          <a:xfrm>
            <a:off x="6883400" y="3529013"/>
            <a:ext cx="187166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94" name="AutoShape 30"/>
          <p:cNvSpPr>
            <a:spLocks noChangeArrowheads="1"/>
          </p:cNvSpPr>
          <p:nvPr/>
        </p:nvSpPr>
        <p:spPr bwMode="auto">
          <a:xfrm>
            <a:off x="6478588" y="3789363"/>
            <a:ext cx="215900" cy="144462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295" name="Object 31"/>
          <p:cNvGraphicFramePr>
            <a:graphicFrameLocks noChangeAspect="1"/>
          </p:cNvGraphicFramePr>
          <p:nvPr/>
        </p:nvGraphicFramePr>
        <p:xfrm>
          <a:off x="6884988" y="3673475"/>
          <a:ext cx="1855787" cy="361950"/>
        </p:xfrm>
        <a:graphic>
          <a:graphicData uri="http://schemas.openxmlformats.org/presentationml/2006/ole">
            <p:oleObj spid="_x0000_s11295" name="Equation" r:id="rId11" imgW="1168200" imgH="228600" progId="Equation.DSMT4">
              <p:embed/>
            </p:oleObj>
          </a:graphicData>
        </a:graphic>
      </p:graphicFrame>
      <p:sp>
        <p:nvSpPr>
          <p:cNvPr id="11296" name="AutoShape 32"/>
          <p:cNvSpPr>
            <a:spLocks noChangeArrowheads="1"/>
          </p:cNvSpPr>
          <p:nvPr/>
        </p:nvSpPr>
        <p:spPr bwMode="auto">
          <a:xfrm>
            <a:off x="755650" y="5445125"/>
            <a:ext cx="215900" cy="144463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297" name="Object 33"/>
          <p:cNvGraphicFramePr>
            <a:graphicFrameLocks noChangeAspect="1"/>
          </p:cNvGraphicFramePr>
          <p:nvPr/>
        </p:nvGraphicFramePr>
        <p:xfrm>
          <a:off x="1530350" y="5167313"/>
          <a:ext cx="1311275" cy="704850"/>
        </p:xfrm>
        <a:graphic>
          <a:graphicData uri="http://schemas.openxmlformats.org/presentationml/2006/ole">
            <p:oleObj spid="_x0000_s11297" name="Equation" r:id="rId12" imgW="825480" imgH="444240" progId="Equation.DSMT4">
              <p:embed/>
            </p:oleObj>
          </a:graphicData>
        </a:graphic>
      </p:graphicFrame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3184525" y="53213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</a:t>
            </a:r>
          </a:p>
        </p:txBody>
      </p:sp>
      <p:graphicFrame>
        <p:nvGraphicFramePr>
          <p:cNvPr id="11299" name="Object 35"/>
          <p:cNvGraphicFramePr>
            <a:graphicFrameLocks noChangeAspect="1"/>
          </p:cNvGraphicFramePr>
          <p:nvPr/>
        </p:nvGraphicFramePr>
        <p:xfrm>
          <a:off x="4048125" y="5157788"/>
          <a:ext cx="1350963" cy="704850"/>
        </p:xfrm>
        <a:graphic>
          <a:graphicData uri="http://schemas.openxmlformats.org/presentationml/2006/ole">
            <p:oleObj spid="_x0000_s11299" name="Equation" r:id="rId13" imgW="850680" imgH="444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1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500"/>
                            </p:stCondLst>
                            <p:childTnLst>
                              <p:par>
                                <p:cTn id="14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3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0" grpId="0" animBg="1"/>
      <p:bldP spid="11282" grpId="0" animBg="1"/>
      <p:bldP spid="11268" grpId="0"/>
      <p:bldP spid="11269" grpId="0"/>
      <p:bldP spid="11272" grpId="0" animBg="1"/>
      <p:bldP spid="11273" grpId="0" animBg="1"/>
      <p:bldP spid="11274" grpId="0"/>
      <p:bldP spid="11276" grpId="0" animBg="1"/>
      <p:bldP spid="11278" grpId="0" animBg="1"/>
      <p:bldP spid="11279" grpId="0"/>
      <p:bldP spid="11280" grpId="0" animBg="1"/>
      <p:bldP spid="11284" grpId="0" animBg="1"/>
      <p:bldP spid="11286" grpId="0"/>
      <p:bldP spid="11287" grpId="0" animBg="1"/>
      <p:bldP spid="11289" grpId="0" animBg="1"/>
      <p:bldP spid="11291" grpId="0" animBg="1"/>
      <p:bldP spid="11292" grpId="0"/>
      <p:bldP spid="11293" grpId="0" animBg="1"/>
      <p:bldP spid="11294" grpId="0" animBg="1"/>
      <p:bldP spid="11296" grpId="0" animBg="1"/>
      <p:bldP spid="112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55650" y="333375"/>
            <a:ext cx="210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Magnetic Materials</a:t>
            </a:r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323850" y="396875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2339975" y="836613"/>
          <a:ext cx="4495800" cy="3657600"/>
        </p:xfrm>
        <a:graphic>
          <a:graphicData uri="http://schemas.openxmlformats.org/presentationml/2006/ole">
            <p:oleObj spid="_x0000_s12295" name="Photo Editor Photo" r:id="rId4" imgW="4495238" imgH="3657143" progId="MSPhotoEd.3">
              <p:embed/>
            </p:oleObj>
          </a:graphicData>
        </a:graphic>
      </p:graphicFrame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084888" y="28527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5364163" y="3644900"/>
            <a:ext cx="25463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N: # of turns of the wire</a:t>
            </a:r>
          </a:p>
        </p:txBody>
      </p:sp>
      <p:sp>
        <p:nvSpPr>
          <p:cNvPr id="12298" name="Oval 10"/>
          <p:cNvSpPr>
            <a:spLocks noChangeArrowheads="1"/>
          </p:cNvSpPr>
          <p:nvPr/>
        </p:nvSpPr>
        <p:spPr bwMode="auto">
          <a:xfrm>
            <a:off x="2819400" y="1196975"/>
            <a:ext cx="2305050" cy="2303463"/>
          </a:xfrm>
          <a:prstGeom prst="ellipse">
            <a:avLst/>
          </a:prstGeom>
          <a:noFill/>
          <a:ln w="317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V="1">
            <a:off x="3924300" y="1412875"/>
            <a:ext cx="719138" cy="100806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4211638" y="2060575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76238" y="4314825"/>
            <a:ext cx="165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Faraday’s law:</a:t>
            </a:r>
          </a:p>
        </p:txBody>
      </p:sp>
      <p:graphicFrame>
        <p:nvGraphicFramePr>
          <p:cNvPr id="12303" name="Object 15"/>
          <p:cNvGraphicFramePr>
            <a:graphicFrameLocks noChangeAspect="1"/>
          </p:cNvGraphicFramePr>
          <p:nvPr/>
        </p:nvGraphicFramePr>
        <p:xfrm>
          <a:off x="2051050" y="4186238"/>
          <a:ext cx="1944688" cy="611187"/>
        </p:xfrm>
        <a:graphic>
          <a:graphicData uri="http://schemas.openxmlformats.org/presentationml/2006/ole">
            <p:oleObj spid="_x0000_s12303" name="Equation" r:id="rId5" imgW="1295280" imgH="406080" progId="Equation.DSMT4">
              <p:embed/>
            </p:oleObj>
          </a:graphicData>
        </a:graphic>
      </p:graphicFrame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4140200" y="4292600"/>
            <a:ext cx="806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where</a:t>
            </a:r>
          </a:p>
        </p:txBody>
      </p:sp>
      <p:graphicFrame>
        <p:nvGraphicFramePr>
          <p:cNvPr id="12305" name="Object 17"/>
          <p:cNvGraphicFramePr>
            <a:graphicFrameLocks noChangeAspect="1"/>
          </p:cNvGraphicFramePr>
          <p:nvPr/>
        </p:nvGraphicFramePr>
        <p:xfrm>
          <a:off x="5148263" y="4292600"/>
          <a:ext cx="1368425" cy="406400"/>
        </p:xfrm>
        <a:graphic>
          <a:graphicData uri="http://schemas.openxmlformats.org/presentationml/2006/ole">
            <p:oleObj spid="_x0000_s12305" name="Equation" r:id="rId6" imgW="939600" imgH="279360" progId="Equation.DSMT4">
              <p:embed/>
            </p:oleObj>
          </a:graphicData>
        </a:graphic>
      </p:graphicFrame>
      <p:sp>
        <p:nvSpPr>
          <p:cNvPr id="12322" name="Text Box 34"/>
          <p:cNvSpPr txBox="1">
            <a:spLocks noChangeArrowheads="1"/>
          </p:cNvSpPr>
          <p:nvPr/>
        </p:nvSpPr>
        <p:spPr bwMode="auto">
          <a:xfrm>
            <a:off x="395288" y="5916613"/>
            <a:ext cx="161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Ampere’s law:</a:t>
            </a:r>
          </a:p>
        </p:txBody>
      </p:sp>
      <p:graphicFrame>
        <p:nvGraphicFramePr>
          <p:cNvPr id="12323" name="Object 35"/>
          <p:cNvGraphicFramePr>
            <a:graphicFrameLocks noChangeAspect="1"/>
          </p:cNvGraphicFramePr>
          <p:nvPr/>
        </p:nvGraphicFramePr>
        <p:xfrm>
          <a:off x="2051050" y="5843588"/>
          <a:ext cx="1441450" cy="465137"/>
        </p:xfrm>
        <a:graphic>
          <a:graphicData uri="http://schemas.openxmlformats.org/presentationml/2006/ole">
            <p:oleObj spid="_x0000_s12323" name="Equation" r:id="rId7" imgW="863280" imgH="279360" progId="Equation.DSMT4">
              <p:embed/>
            </p:oleObj>
          </a:graphicData>
        </a:graphic>
      </p:graphicFrame>
      <p:sp>
        <p:nvSpPr>
          <p:cNvPr id="12324" name="Text Box 36"/>
          <p:cNvSpPr txBox="1">
            <a:spLocks noChangeArrowheads="1"/>
          </p:cNvSpPr>
          <p:nvPr/>
        </p:nvSpPr>
        <p:spPr bwMode="auto">
          <a:xfrm>
            <a:off x="3621088" y="5865813"/>
            <a:ext cx="806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where</a:t>
            </a:r>
          </a:p>
        </p:txBody>
      </p:sp>
      <p:graphicFrame>
        <p:nvGraphicFramePr>
          <p:cNvPr id="12325" name="Object 37"/>
          <p:cNvGraphicFramePr>
            <a:graphicFrameLocks noChangeAspect="1"/>
          </p:cNvGraphicFramePr>
          <p:nvPr/>
        </p:nvGraphicFramePr>
        <p:xfrm>
          <a:off x="4572000" y="5843588"/>
          <a:ext cx="1165225" cy="379412"/>
        </p:xfrm>
        <a:graphic>
          <a:graphicData uri="http://schemas.openxmlformats.org/presentationml/2006/ole">
            <p:oleObj spid="_x0000_s12325" name="Equation" r:id="rId8" imgW="698400" imgH="228600" progId="Equation.DSMT4">
              <p:embed/>
            </p:oleObj>
          </a:graphicData>
        </a:graphic>
      </p:graphicFrame>
      <p:sp>
        <p:nvSpPr>
          <p:cNvPr id="12326" name="Text Box 38"/>
          <p:cNvSpPr txBox="1">
            <a:spLocks noChangeArrowheads="1"/>
          </p:cNvSpPr>
          <p:nvPr/>
        </p:nvSpPr>
        <p:spPr bwMode="auto">
          <a:xfrm>
            <a:off x="5848350" y="5835650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here</a:t>
            </a:r>
          </a:p>
        </p:txBody>
      </p:sp>
      <p:graphicFrame>
        <p:nvGraphicFramePr>
          <p:cNvPr id="12327" name="Object 39"/>
          <p:cNvGraphicFramePr>
            <a:graphicFrameLocks noChangeAspect="1"/>
          </p:cNvGraphicFramePr>
          <p:nvPr/>
        </p:nvGraphicFramePr>
        <p:xfrm>
          <a:off x="5176838" y="4827588"/>
          <a:ext cx="1089025" cy="330200"/>
        </p:xfrm>
        <a:graphic>
          <a:graphicData uri="http://schemas.openxmlformats.org/presentationml/2006/ole">
            <p:oleObj spid="_x0000_s12327" name="Equation" r:id="rId9" imgW="711000" imgH="215640" progId="Equation.DSMT4">
              <p:embed/>
            </p:oleObj>
          </a:graphicData>
        </a:graphic>
      </p:graphicFrame>
      <p:sp>
        <p:nvSpPr>
          <p:cNvPr id="12328" name="Text Box 40"/>
          <p:cNvSpPr txBox="1">
            <a:spLocks noChangeArrowheads="1"/>
          </p:cNvSpPr>
          <p:nvPr/>
        </p:nvSpPr>
        <p:spPr bwMode="auto">
          <a:xfrm>
            <a:off x="6300788" y="4797425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here</a:t>
            </a:r>
          </a:p>
        </p:txBody>
      </p:sp>
      <p:sp>
        <p:nvSpPr>
          <p:cNvPr id="12338" name="Oval 50"/>
          <p:cNvSpPr>
            <a:spLocks noChangeArrowheads="1"/>
          </p:cNvSpPr>
          <p:nvPr/>
        </p:nvSpPr>
        <p:spPr bwMode="auto">
          <a:xfrm>
            <a:off x="2051050" y="6308725"/>
            <a:ext cx="215900" cy="215900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9" name="Oval 51"/>
          <p:cNvSpPr>
            <a:spLocks noChangeArrowheads="1"/>
          </p:cNvSpPr>
          <p:nvPr/>
        </p:nvSpPr>
        <p:spPr bwMode="auto">
          <a:xfrm>
            <a:off x="2051050" y="4724400"/>
            <a:ext cx="215900" cy="215900"/>
          </a:xfrm>
          <a:prstGeom prst="ellips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341" name="Group 53"/>
          <p:cNvGrpSpPr>
            <a:grpSpLocks/>
          </p:cNvGrpSpPr>
          <p:nvPr/>
        </p:nvGrpSpPr>
        <p:grpSpPr bwMode="auto">
          <a:xfrm>
            <a:off x="6804025" y="3881438"/>
            <a:ext cx="2351088" cy="2860675"/>
            <a:chOff x="4286" y="2445"/>
            <a:chExt cx="1481" cy="1802"/>
          </a:xfrm>
        </p:grpSpPr>
        <p:grpSp>
          <p:nvGrpSpPr>
            <p:cNvPr id="12329" name="Group 41"/>
            <p:cNvGrpSpPr>
              <a:grpSpLocks/>
            </p:cNvGrpSpPr>
            <p:nvPr/>
          </p:nvGrpSpPr>
          <p:grpSpPr bwMode="auto">
            <a:xfrm>
              <a:off x="4286" y="2445"/>
              <a:ext cx="1481" cy="742"/>
              <a:chOff x="4286" y="2445"/>
              <a:chExt cx="1481" cy="742"/>
            </a:xfrm>
          </p:grpSpPr>
          <p:sp>
            <p:nvSpPr>
              <p:cNvPr id="12314" name="Line 26"/>
              <p:cNvSpPr>
                <a:spLocks noChangeShapeType="1"/>
              </p:cNvSpPr>
              <p:nvPr/>
            </p:nvSpPr>
            <p:spPr bwMode="auto">
              <a:xfrm>
                <a:off x="4558" y="2931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12" name="Line 24"/>
              <p:cNvSpPr>
                <a:spLocks noChangeShapeType="1"/>
              </p:cNvSpPr>
              <p:nvPr/>
            </p:nvSpPr>
            <p:spPr bwMode="auto">
              <a:xfrm>
                <a:off x="4558" y="2886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10" name="Line 22"/>
              <p:cNvSpPr>
                <a:spLocks noChangeShapeType="1"/>
              </p:cNvSpPr>
              <p:nvPr/>
            </p:nvSpPr>
            <p:spPr bwMode="auto">
              <a:xfrm>
                <a:off x="4558" y="2840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9" name="Line 21"/>
              <p:cNvSpPr>
                <a:spLocks noChangeShapeType="1"/>
              </p:cNvSpPr>
              <p:nvPr/>
            </p:nvSpPr>
            <p:spPr bwMode="auto">
              <a:xfrm>
                <a:off x="4558" y="2795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6" name="Oval 18"/>
              <p:cNvSpPr>
                <a:spLocks noChangeArrowheads="1"/>
              </p:cNvSpPr>
              <p:nvPr/>
            </p:nvSpPr>
            <p:spPr bwMode="auto">
              <a:xfrm>
                <a:off x="4422" y="2659"/>
                <a:ext cx="182" cy="363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8" name="Line 20"/>
              <p:cNvSpPr>
                <a:spLocks noChangeShapeType="1"/>
              </p:cNvSpPr>
              <p:nvPr/>
            </p:nvSpPr>
            <p:spPr bwMode="auto">
              <a:xfrm>
                <a:off x="4286" y="2795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11" name="Line 23"/>
              <p:cNvSpPr>
                <a:spLocks noChangeShapeType="1"/>
              </p:cNvSpPr>
              <p:nvPr/>
            </p:nvSpPr>
            <p:spPr bwMode="auto">
              <a:xfrm>
                <a:off x="4286" y="2840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13" name="Line 25"/>
              <p:cNvSpPr>
                <a:spLocks noChangeShapeType="1"/>
              </p:cNvSpPr>
              <p:nvPr/>
            </p:nvSpPr>
            <p:spPr bwMode="auto">
              <a:xfrm>
                <a:off x="4286" y="2886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15" name="Line 27"/>
              <p:cNvSpPr>
                <a:spLocks noChangeShapeType="1"/>
              </p:cNvSpPr>
              <p:nvPr/>
            </p:nvSpPr>
            <p:spPr bwMode="auto">
              <a:xfrm>
                <a:off x="4286" y="2931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18" name="Freeform 30"/>
              <p:cNvSpPr>
                <a:spLocks/>
              </p:cNvSpPr>
              <p:nvPr/>
            </p:nvSpPr>
            <p:spPr bwMode="auto">
              <a:xfrm>
                <a:off x="4558" y="2553"/>
                <a:ext cx="272" cy="151"/>
              </a:xfrm>
              <a:custGeom>
                <a:avLst/>
                <a:gdLst/>
                <a:ahLst/>
                <a:cxnLst>
                  <a:cxn ang="0">
                    <a:pos x="0" y="151"/>
                  </a:cxn>
                  <a:cxn ang="0">
                    <a:pos x="91" y="106"/>
                  </a:cxn>
                  <a:cxn ang="0">
                    <a:pos x="182" y="15"/>
                  </a:cxn>
                  <a:cxn ang="0">
                    <a:pos x="272" y="15"/>
                  </a:cxn>
                </a:cxnLst>
                <a:rect l="0" t="0" r="r" b="b"/>
                <a:pathLst>
                  <a:path w="272" h="151">
                    <a:moveTo>
                      <a:pt x="0" y="151"/>
                    </a:moveTo>
                    <a:cubicBezTo>
                      <a:pt x="30" y="140"/>
                      <a:pt x="61" y="129"/>
                      <a:pt x="91" y="106"/>
                    </a:cubicBezTo>
                    <a:cubicBezTo>
                      <a:pt x="121" y="83"/>
                      <a:pt x="152" y="30"/>
                      <a:pt x="182" y="15"/>
                    </a:cubicBezTo>
                    <a:cubicBezTo>
                      <a:pt x="212" y="0"/>
                      <a:pt x="242" y="7"/>
                      <a:pt x="272" y="15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19" name="Text Box 31"/>
              <p:cNvSpPr txBox="1">
                <a:spLocks noChangeArrowheads="1"/>
              </p:cNvSpPr>
              <p:nvPr/>
            </p:nvSpPr>
            <p:spPr bwMode="auto">
              <a:xfrm>
                <a:off x="4818" y="2445"/>
                <a:ext cx="949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A: </a:t>
                </a:r>
                <a:r>
                  <a:rPr lang="en-US" sz="1200"/>
                  <a:t>cross sectional</a:t>
                </a:r>
              </a:p>
              <a:p>
                <a:r>
                  <a:rPr lang="en-US" sz="1200"/>
                  <a:t>       area of the ring</a:t>
                </a:r>
              </a:p>
            </p:txBody>
          </p:sp>
          <p:sp>
            <p:nvSpPr>
              <p:cNvPr id="12320" name="Freeform 32"/>
              <p:cNvSpPr>
                <a:spLocks/>
              </p:cNvSpPr>
              <p:nvPr/>
            </p:nvSpPr>
            <p:spPr bwMode="auto">
              <a:xfrm>
                <a:off x="4649" y="2931"/>
                <a:ext cx="318" cy="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1" y="136"/>
                  </a:cxn>
                  <a:cxn ang="0">
                    <a:pos x="181" y="136"/>
                  </a:cxn>
                  <a:cxn ang="0">
                    <a:pos x="318" y="91"/>
                  </a:cxn>
                </a:cxnLst>
                <a:rect l="0" t="0" r="r" b="b"/>
                <a:pathLst>
                  <a:path w="318" h="159">
                    <a:moveTo>
                      <a:pt x="0" y="0"/>
                    </a:moveTo>
                    <a:cubicBezTo>
                      <a:pt x="30" y="56"/>
                      <a:pt x="61" y="113"/>
                      <a:pt x="91" y="136"/>
                    </a:cubicBezTo>
                    <a:cubicBezTo>
                      <a:pt x="121" y="159"/>
                      <a:pt x="143" y="143"/>
                      <a:pt x="181" y="136"/>
                    </a:cubicBezTo>
                    <a:cubicBezTo>
                      <a:pt x="219" y="129"/>
                      <a:pt x="268" y="110"/>
                      <a:pt x="318" y="91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21" name="Text Box 33"/>
              <p:cNvSpPr txBox="1">
                <a:spLocks noChangeArrowheads="1"/>
              </p:cNvSpPr>
              <p:nvPr/>
            </p:nvSpPr>
            <p:spPr bwMode="auto">
              <a:xfrm>
                <a:off x="4999" y="2899"/>
                <a:ext cx="55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magn. flux</a:t>
                </a:r>
              </a:p>
              <a:p>
                <a:r>
                  <a:rPr lang="en-US" sz="1200"/>
                  <a:t>lines</a:t>
                </a:r>
              </a:p>
            </p:txBody>
          </p:sp>
        </p:grpSp>
        <p:sp>
          <p:nvSpPr>
            <p:cNvPr id="12335" name="Oval 47"/>
            <p:cNvSpPr>
              <a:spLocks noChangeArrowheads="1"/>
            </p:cNvSpPr>
            <p:nvPr/>
          </p:nvSpPr>
          <p:spPr bwMode="auto">
            <a:xfrm>
              <a:off x="4422" y="3203"/>
              <a:ext cx="1043" cy="10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333" name="Group 45"/>
            <p:cNvGrpSpPr>
              <a:grpSpLocks/>
            </p:cNvGrpSpPr>
            <p:nvPr/>
          </p:nvGrpSpPr>
          <p:grpSpPr bwMode="auto">
            <a:xfrm>
              <a:off x="4876" y="3204"/>
              <a:ext cx="136" cy="181"/>
              <a:chOff x="4105" y="482"/>
              <a:chExt cx="317" cy="363"/>
            </a:xfrm>
          </p:grpSpPr>
          <p:sp>
            <p:nvSpPr>
              <p:cNvPr id="12330" name="AutoShape 42"/>
              <p:cNvSpPr>
                <a:spLocks noChangeArrowheads="1"/>
              </p:cNvSpPr>
              <p:nvPr/>
            </p:nvSpPr>
            <p:spPr bwMode="auto">
              <a:xfrm rot="16200000">
                <a:off x="4082" y="505"/>
                <a:ext cx="363" cy="317"/>
              </a:xfrm>
              <a:prstGeom prst="can">
                <a:avLst>
                  <a:gd name="adj" fmla="val 21287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2" name="Oval 44"/>
              <p:cNvSpPr>
                <a:spLocks noChangeArrowheads="1"/>
              </p:cNvSpPr>
              <p:nvPr/>
            </p:nvSpPr>
            <p:spPr bwMode="auto">
              <a:xfrm>
                <a:off x="4105" y="482"/>
                <a:ext cx="90" cy="363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34" name="Oval 46"/>
            <p:cNvSpPr>
              <a:spLocks noChangeArrowheads="1"/>
            </p:cNvSpPr>
            <p:nvPr/>
          </p:nvSpPr>
          <p:spPr bwMode="auto">
            <a:xfrm>
              <a:off x="4604" y="3379"/>
              <a:ext cx="680" cy="73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7" name="Freeform 49"/>
            <p:cNvSpPr>
              <a:spLocks/>
            </p:cNvSpPr>
            <p:nvPr/>
          </p:nvSpPr>
          <p:spPr bwMode="auto">
            <a:xfrm>
              <a:off x="4513" y="3022"/>
              <a:ext cx="363" cy="272"/>
            </a:xfrm>
            <a:custGeom>
              <a:avLst/>
              <a:gdLst/>
              <a:ahLst/>
              <a:cxnLst>
                <a:cxn ang="0">
                  <a:pos x="363" y="272"/>
                </a:cxn>
                <a:cxn ang="0">
                  <a:pos x="136" y="181"/>
                </a:cxn>
                <a:cxn ang="0">
                  <a:pos x="0" y="0"/>
                </a:cxn>
              </a:cxnLst>
              <a:rect l="0" t="0" r="r" b="b"/>
              <a:pathLst>
                <a:path w="363" h="272">
                  <a:moveTo>
                    <a:pt x="363" y="272"/>
                  </a:moveTo>
                  <a:cubicBezTo>
                    <a:pt x="279" y="249"/>
                    <a:pt x="196" y="226"/>
                    <a:pt x="136" y="181"/>
                  </a:cubicBezTo>
                  <a:cubicBezTo>
                    <a:pt x="76" y="136"/>
                    <a:pt x="38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40" name="Oval 52"/>
            <p:cNvSpPr>
              <a:spLocks noChangeArrowheads="1"/>
            </p:cNvSpPr>
            <p:nvPr/>
          </p:nvSpPr>
          <p:spPr bwMode="auto">
            <a:xfrm>
              <a:off x="4531" y="3306"/>
              <a:ext cx="816" cy="862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42" name="AutoShape 54"/>
          <p:cNvSpPr>
            <a:spLocks/>
          </p:cNvSpPr>
          <p:nvPr/>
        </p:nvSpPr>
        <p:spPr bwMode="auto">
          <a:xfrm rot="16200000">
            <a:off x="2411413" y="4652962"/>
            <a:ext cx="215900" cy="936625"/>
          </a:xfrm>
          <a:prstGeom prst="leftBrace">
            <a:avLst>
              <a:gd name="adj1" fmla="val 3615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43" name="Text Box 55"/>
          <p:cNvSpPr txBox="1">
            <a:spLocks noChangeArrowheads="1"/>
          </p:cNvSpPr>
          <p:nvPr/>
        </p:nvSpPr>
        <p:spPr bwMode="auto">
          <a:xfrm>
            <a:off x="812800" y="5176838"/>
            <a:ext cx="3471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voltage V</a:t>
            </a:r>
            <a:r>
              <a:rPr lang="en-US" baseline="-25000"/>
              <a:t>ind</a:t>
            </a:r>
            <a:r>
              <a:rPr lang="en-US"/>
              <a:t> induced in 1 winding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500"/>
                                        <p:tgtEl>
                                          <p:spTgt spid="1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6" dur="500"/>
                                        <p:tgtEl>
                                          <p:spTgt spid="1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0"/>
                            </p:stCondLst>
                            <p:childTnLst>
                              <p:par>
                                <p:cTn id="10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 animBg="1"/>
      <p:bldP spid="12296" grpId="0"/>
      <p:bldP spid="12297" grpId="0" animBg="1"/>
      <p:bldP spid="12298" grpId="0" animBg="1"/>
      <p:bldP spid="12299" grpId="0" animBg="1"/>
      <p:bldP spid="12300" grpId="0"/>
      <p:bldP spid="12301" grpId="0"/>
      <p:bldP spid="12304" grpId="0"/>
      <p:bldP spid="12322" grpId="0"/>
      <p:bldP spid="12324" grpId="0"/>
      <p:bldP spid="12326" grpId="0"/>
      <p:bldP spid="12328" grpId="0"/>
      <p:bldP spid="12338" grpId="0" animBg="1"/>
      <p:bldP spid="12339" grpId="0" animBg="1"/>
      <p:bldP spid="12342" grpId="0" animBg="1"/>
      <p:bldP spid="123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61" name="Rectangle 49"/>
          <p:cNvSpPr>
            <a:spLocks noChangeArrowheads="1"/>
          </p:cNvSpPr>
          <p:nvPr/>
        </p:nvSpPr>
        <p:spPr bwMode="auto">
          <a:xfrm>
            <a:off x="3635375" y="6308725"/>
            <a:ext cx="2016125" cy="433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54" name="Rectangle 42"/>
          <p:cNvSpPr>
            <a:spLocks noChangeArrowheads="1"/>
          </p:cNvSpPr>
          <p:nvPr/>
        </p:nvSpPr>
        <p:spPr bwMode="auto">
          <a:xfrm>
            <a:off x="1758950" y="6165850"/>
            <a:ext cx="129698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AutoShape 17"/>
          <p:cNvSpPr>
            <a:spLocks noChangeArrowheads="1"/>
          </p:cNvSpPr>
          <p:nvPr/>
        </p:nvSpPr>
        <p:spPr bwMode="auto">
          <a:xfrm rot="16200000">
            <a:off x="5001418" y="1199357"/>
            <a:ext cx="868363" cy="863600"/>
          </a:xfrm>
          <a:custGeom>
            <a:avLst/>
            <a:gdLst>
              <a:gd name="G0" fmla="+- 17882 0 0"/>
              <a:gd name="G1" fmla="+- 4678 0 0"/>
              <a:gd name="G2" fmla="+- 12158 0 4678"/>
              <a:gd name="G3" fmla="+- G2 0 4678"/>
              <a:gd name="G4" fmla="*/ G3 32768 32059"/>
              <a:gd name="G5" fmla="*/ G4 1 2"/>
              <a:gd name="G6" fmla="+- 21600 0 17882"/>
              <a:gd name="G7" fmla="*/ G6 4678 6079"/>
              <a:gd name="G8" fmla="+- G7 17882 0"/>
              <a:gd name="T0" fmla="*/ 17882 w 21600"/>
              <a:gd name="T1" fmla="*/ 0 h 21600"/>
              <a:gd name="T2" fmla="*/ 17882 w 21600"/>
              <a:gd name="T3" fmla="*/ 12158 h 21600"/>
              <a:gd name="T4" fmla="*/ 1432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7882" y="0"/>
                </a:lnTo>
                <a:lnTo>
                  <a:pt x="17882" y="4678"/>
                </a:lnTo>
                <a:lnTo>
                  <a:pt x="12427" y="4678"/>
                </a:lnTo>
                <a:cubicBezTo>
                  <a:pt x="5564" y="4678"/>
                  <a:pt x="0" y="8027"/>
                  <a:pt x="0" y="12158"/>
                </a:cubicBezTo>
                <a:lnTo>
                  <a:pt x="0" y="21600"/>
                </a:lnTo>
                <a:lnTo>
                  <a:pt x="2864" y="21600"/>
                </a:lnTo>
                <a:lnTo>
                  <a:pt x="2864" y="12158"/>
                </a:lnTo>
                <a:cubicBezTo>
                  <a:pt x="2864" y="9574"/>
                  <a:pt x="7146" y="7480"/>
                  <a:pt x="12427" y="7480"/>
                </a:cubicBezTo>
                <a:lnTo>
                  <a:pt x="17882" y="7480"/>
                </a:lnTo>
                <a:lnTo>
                  <a:pt x="17882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5580063" y="1125538"/>
            <a:ext cx="2879725" cy="1150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AutoShape 12"/>
          <p:cNvSpPr>
            <a:spLocks noChangeArrowheads="1"/>
          </p:cNvSpPr>
          <p:nvPr/>
        </p:nvSpPr>
        <p:spPr bwMode="auto">
          <a:xfrm rot="16200000">
            <a:off x="4175918" y="1593057"/>
            <a:ext cx="1655763" cy="863600"/>
          </a:xfrm>
          <a:custGeom>
            <a:avLst/>
            <a:gdLst>
              <a:gd name="G0" fmla="+- 17882 0 0"/>
              <a:gd name="G1" fmla="+- 4678 0 0"/>
              <a:gd name="G2" fmla="+- 12158 0 4678"/>
              <a:gd name="G3" fmla="+- G2 0 4678"/>
              <a:gd name="G4" fmla="*/ G3 32768 32059"/>
              <a:gd name="G5" fmla="*/ G4 1 2"/>
              <a:gd name="G6" fmla="+- 21600 0 17882"/>
              <a:gd name="G7" fmla="*/ G6 4678 6079"/>
              <a:gd name="G8" fmla="+- G7 17882 0"/>
              <a:gd name="T0" fmla="*/ 17882 w 21600"/>
              <a:gd name="T1" fmla="*/ 0 h 21600"/>
              <a:gd name="T2" fmla="*/ 17882 w 21600"/>
              <a:gd name="T3" fmla="*/ 12158 h 21600"/>
              <a:gd name="T4" fmla="*/ 1432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7882" y="0"/>
                </a:lnTo>
                <a:lnTo>
                  <a:pt x="17882" y="4678"/>
                </a:lnTo>
                <a:lnTo>
                  <a:pt x="12427" y="4678"/>
                </a:lnTo>
                <a:cubicBezTo>
                  <a:pt x="5564" y="4678"/>
                  <a:pt x="0" y="8027"/>
                  <a:pt x="0" y="12158"/>
                </a:cubicBezTo>
                <a:lnTo>
                  <a:pt x="0" y="21600"/>
                </a:lnTo>
                <a:lnTo>
                  <a:pt x="2864" y="21600"/>
                </a:lnTo>
                <a:lnTo>
                  <a:pt x="2864" y="12158"/>
                </a:lnTo>
                <a:cubicBezTo>
                  <a:pt x="2864" y="9574"/>
                  <a:pt x="7146" y="7480"/>
                  <a:pt x="12427" y="7480"/>
                </a:cubicBezTo>
                <a:lnTo>
                  <a:pt x="17882" y="7480"/>
                </a:lnTo>
                <a:lnTo>
                  <a:pt x="17882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5291138" y="2349500"/>
            <a:ext cx="3168650" cy="9350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288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-Reduction of the current I </a:t>
            </a:r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3276600" y="476250"/>
            <a:ext cx="215900" cy="144463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635375" y="333375"/>
            <a:ext cx="2432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work done by the ring 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68313" y="836613"/>
            <a:ext cx="3321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work done by the ring per time </a:t>
            </a:r>
          </a:p>
        </p:txBody>
      </p:sp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3657600" y="692150"/>
          <a:ext cx="1677988" cy="630238"/>
        </p:xfrm>
        <a:graphic>
          <a:graphicData uri="http://schemas.openxmlformats.org/presentationml/2006/ole">
            <p:oleObj spid="_x0000_s13320" name="Equation" r:id="rId4" imgW="1117440" imgH="419040" progId="Equation.DSMT4">
              <p:embed/>
            </p:oleObj>
          </a:graphicData>
        </a:graphic>
      </p:graphicFrame>
      <p:graphicFrame>
        <p:nvGraphicFramePr>
          <p:cNvPr id="13321" name="Object 9"/>
          <p:cNvGraphicFramePr>
            <a:graphicFrameLocks noChangeAspect="1"/>
          </p:cNvGraphicFramePr>
          <p:nvPr/>
        </p:nvGraphicFramePr>
        <p:xfrm>
          <a:off x="5416550" y="2414588"/>
          <a:ext cx="2898775" cy="611187"/>
        </p:xfrm>
        <a:graphic>
          <a:graphicData uri="http://schemas.openxmlformats.org/presentationml/2006/ole">
            <p:oleObj spid="_x0000_s13321" name="Equation" r:id="rId5" imgW="1930320" imgH="406080" progId="Equation.DSMT4">
              <p:embed/>
            </p:oleObj>
          </a:graphicData>
        </a:graphic>
      </p:graphicFrame>
      <p:sp>
        <p:nvSpPr>
          <p:cNvPr id="13322" name="Oval 10"/>
          <p:cNvSpPr>
            <a:spLocks noChangeArrowheads="1"/>
          </p:cNvSpPr>
          <p:nvPr/>
        </p:nvSpPr>
        <p:spPr bwMode="auto">
          <a:xfrm>
            <a:off x="5434013" y="2952750"/>
            <a:ext cx="215900" cy="215900"/>
          </a:xfrm>
          <a:prstGeom prst="ellips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25" name="Object 13"/>
          <p:cNvGraphicFramePr>
            <a:graphicFrameLocks noChangeAspect="1"/>
          </p:cNvGraphicFramePr>
          <p:nvPr/>
        </p:nvGraphicFramePr>
        <p:xfrm>
          <a:off x="5654675" y="1196975"/>
          <a:ext cx="2627313" cy="465138"/>
        </p:xfrm>
        <a:graphic>
          <a:graphicData uri="http://schemas.openxmlformats.org/presentationml/2006/ole">
            <p:oleObj spid="_x0000_s13325" name="Equation" r:id="rId6" imgW="1574640" imgH="279360" progId="Equation.DSMT4">
              <p:embed/>
            </p:oleObj>
          </a:graphicData>
        </a:graphic>
      </p:graphicFrame>
      <p:sp>
        <p:nvSpPr>
          <p:cNvPr id="13326" name="Oval 14"/>
          <p:cNvSpPr>
            <a:spLocks noChangeArrowheads="1"/>
          </p:cNvSpPr>
          <p:nvPr/>
        </p:nvSpPr>
        <p:spPr bwMode="auto">
          <a:xfrm>
            <a:off x="5670550" y="1687513"/>
            <a:ext cx="215900" cy="215900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28" name="Object 16"/>
          <p:cNvGraphicFramePr>
            <a:graphicFrameLocks noChangeAspect="1"/>
          </p:cNvGraphicFramePr>
          <p:nvPr/>
        </p:nvGraphicFramePr>
        <p:xfrm>
          <a:off x="6208713" y="1624013"/>
          <a:ext cx="1335087" cy="676275"/>
        </p:xfrm>
        <a:graphic>
          <a:graphicData uri="http://schemas.openxmlformats.org/presentationml/2006/ole">
            <p:oleObj spid="_x0000_s13328" name="Equation" r:id="rId7" imgW="799920" imgH="406080" progId="Equation.DSMT4">
              <p:embed/>
            </p:oleObj>
          </a:graphicData>
        </a:graphic>
      </p:graphicFrame>
      <p:sp>
        <p:nvSpPr>
          <p:cNvPr id="13330" name="AutoShape 18"/>
          <p:cNvSpPr>
            <a:spLocks noChangeArrowheads="1"/>
          </p:cNvSpPr>
          <p:nvPr/>
        </p:nvSpPr>
        <p:spPr bwMode="auto">
          <a:xfrm>
            <a:off x="611188" y="1917700"/>
            <a:ext cx="215900" cy="144463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31" name="Object 19"/>
          <p:cNvGraphicFramePr>
            <a:graphicFrameLocks noChangeAspect="1"/>
          </p:cNvGraphicFramePr>
          <p:nvPr/>
        </p:nvGraphicFramePr>
        <p:xfrm>
          <a:off x="995363" y="1628775"/>
          <a:ext cx="3432175" cy="630238"/>
        </p:xfrm>
        <a:graphic>
          <a:graphicData uri="http://schemas.openxmlformats.org/presentationml/2006/ole">
            <p:oleObj spid="_x0000_s13331" name="Equation" r:id="rId8" imgW="2286000" imgH="419040" progId="Equation.DSMT4">
              <p:embed/>
            </p:oleObj>
          </a:graphicData>
        </a:graphic>
      </p:graphicFrame>
      <p:sp>
        <p:nvSpPr>
          <p:cNvPr id="13333" name="Line 21"/>
          <p:cNvSpPr>
            <a:spLocks noChangeShapeType="1"/>
          </p:cNvSpPr>
          <p:nvPr/>
        </p:nvSpPr>
        <p:spPr bwMode="auto">
          <a:xfrm flipH="1" flipV="1">
            <a:off x="539750" y="2492375"/>
            <a:ext cx="2898775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468313" y="2257425"/>
            <a:ext cx="3035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makes sure that reduction of B (               )</a:t>
            </a:r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 flipV="1">
            <a:off x="3435350" y="20605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468313" y="2433638"/>
            <a:ext cx="27273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corresponds to work done by the ring </a:t>
            </a:r>
          </a:p>
        </p:txBody>
      </p:sp>
      <p:graphicFrame>
        <p:nvGraphicFramePr>
          <p:cNvPr id="13337" name="Object 25"/>
          <p:cNvGraphicFramePr>
            <a:graphicFrameLocks noChangeAspect="1"/>
          </p:cNvGraphicFramePr>
          <p:nvPr/>
        </p:nvGraphicFramePr>
        <p:xfrm>
          <a:off x="2700338" y="2333625"/>
          <a:ext cx="660400" cy="177800"/>
        </p:xfrm>
        <a:graphic>
          <a:graphicData uri="http://schemas.openxmlformats.org/presentationml/2006/ole">
            <p:oleObj spid="_x0000_s13337" name="Equation" r:id="rId9" imgW="660240" imgH="177480" progId="Equation.DSMT4">
              <p:embed/>
            </p:oleObj>
          </a:graphicData>
        </a:graphic>
      </p:graphicFrame>
      <p:graphicFrame>
        <p:nvGraphicFramePr>
          <p:cNvPr id="13338" name="Object 26"/>
          <p:cNvGraphicFramePr>
            <a:graphicFrameLocks noChangeAspect="1"/>
          </p:cNvGraphicFramePr>
          <p:nvPr/>
        </p:nvGraphicFramePr>
        <p:xfrm>
          <a:off x="3097213" y="2482850"/>
          <a:ext cx="863600" cy="241300"/>
        </p:xfrm>
        <a:graphic>
          <a:graphicData uri="http://schemas.openxmlformats.org/presentationml/2006/ole">
            <p:oleObj spid="_x0000_s13338" name="Equation" r:id="rId10" imgW="863280" imgH="241200" progId="Equation.DSMT4">
              <p:embed/>
            </p:oleObj>
          </a:graphicData>
        </a:graphic>
      </p:graphicFrame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468313" y="2997200"/>
            <a:ext cx="6356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-Again, when no material is present:</a:t>
            </a:r>
          </a:p>
          <a:p>
            <a:r>
              <a:rPr lang="en-US">
                <a:sym typeface="Symbol" pitchFamily="18" charset="2"/>
              </a:rPr>
              <a:t> still work is done on the source by changing the field energy </a:t>
            </a:r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539750" y="3789363"/>
            <a:ext cx="126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 general:</a:t>
            </a:r>
          </a:p>
        </p:txBody>
      </p:sp>
      <p:graphicFrame>
        <p:nvGraphicFramePr>
          <p:cNvPr id="13341" name="Object 29"/>
          <p:cNvGraphicFramePr>
            <a:graphicFrameLocks noChangeAspect="1"/>
          </p:cNvGraphicFramePr>
          <p:nvPr/>
        </p:nvGraphicFramePr>
        <p:xfrm>
          <a:off x="1763713" y="3827463"/>
          <a:ext cx="1439862" cy="360362"/>
        </p:xfrm>
        <a:graphic>
          <a:graphicData uri="http://schemas.openxmlformats.org/presentationml/2006/ole">
            <p:oleObj spid="_x0000_s13341" name="Equation" r:id="rId11" imgW="1015920" imgH="253800" progId="Equation.DSMT4">
              <p:embed/>
            </p:oleObj>
          </a:graphicData>
        </a:graphic>
      </p:graphicFrame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3352800" y="3856038"/>
            <a:ext cx="52736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where </a:t>
            </a:r>
            <a:r>
              <a:rPr lang="en-US" sz="1600" u="sng"/>
              <a:t>M</a:t>
            </a:r>
            <a:r>
              <a:rPr lang="en-US" sz="1600"/>
              <a:t> is the magnetization = magnetic dipole moment</a:t>
            </a:r>
          </a:p>
          <a:p>
            <a:r>
              <a:rPr lang="en-US" sz="1600"/>
              <a:t>                                                    per volume</a:t>
            </a:r>
            <a:endParaRPr lang="en-US" sz="1600" u="sng"/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554038" y="4284663"/>
            <a:ext cx="1352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No material</a:t>
            </a:r>
          </a:p>
        </p:txBody>
      </p:sp>
      <p:sp>
        <p:nvSpPr>
          <p:cNvPr id="13344" name="AutoShape 32"/>
          <p:cNvSpPr>
            <a:spLocks noChangeArrowheads="1"/>
          </p:cNvSpPr>
          <p:nvPr/>
        </p:nvSpPr>
        <p:spPr bwMode="auto">
          <a:xfrm>
            <a:off x="1941513" y="4408488"/>
            <a:ext cx="215900" cy="144462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2230438" y="4265613"/>
            <a:ext cx="63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M</a:t>
            </a:r>
            <a:r>
              <a:rPr lang="en-US"/>
              <a:t>=0</a:t>
            </a:r>
            <a:endParaRPr lang="en-US" u="sng"/>
          </a:p>
        </p:txBody>
      </p:sp>
      <p:sp>
        <p:nvSpPr>
          <p:cNvPr id="13346" name="AutoShape 34"/>
          <p:cNvSpPr>
            <a:spLocks noChangeArrowheads="1"/>
          </p:cNvSpPr>
          <p:nvPr/>
        </p:nvSpPr>
        <p:spPr bwMode="auto">
          <a:xfrm>
            <a:off x="3022600" y="4408488"/>
            <a:ext cx="215900" cy="144462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47" name="Object 35"/>
          <p:cNvGraphicFramePr>
            <a:graphicFrameLocks noChangeAspect="1"/>
          </p:cNvGraphicFramePr>
          <p:nvPr/>
        </p:nvGraphicFramePr>
        <p:xfrm>
          <a:off x="3473450" y="4302125"/>
          <a:ext cx="846138" cy="323850"/>
        </p:xfrm>
        <a:graphic>
          <a:graphicData uri="http://schemas.openxmlformats.org/presentationml/2006/ole">
            <p:oleObj spid="_x0000_s13347" name="Equation" r:id="rId12" imgW="596880" imgH="228600" progId="Equation.DSMT4">
              <p:embed/>
            </p:oleObj>
          </a:graphicData>
        </a:graphic>
      </p:graphicFrame>
      <p:sp>
        <p:nvSpPr>
          <p:cNvPr id="13348" name="AutoShape 36"/>
          <p:cNvSpPr>
            <a:spLocks noChangeArrowheads="1"/>
          </p:cNvSpPr>
          <p:nvPr/>
        </p:nvSpPr>
        <p:spPr bwMode="auto">
          <a:xfrm>
            <a:off x="646113" y="4894263"/>
            <a:ext cx="215900" cy="144462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Text Box 37"/>
          <p:cNvSpPr txBox="1">
            <a:spLocks noChangeArrowheads="1"/>
          </p:cNvSpPr>
          <p:nvPr/>
        </p:nvSpPr>
        <p:spPr bwMode="auto">
          <a:xfrm>
            <a:off x="914400" y="4778375"/>
            <a:ext cx="4805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rate at which work is done by the magnetic material</a:t>
            </a:r>
            <a:endParaRPr lang="en-US" sz="1600" u="sng"/>
          </a:p>
        </p:txBody>
      </p:sp>
      <p:graphicFrame>
        <p:nvGraphicFramePr>
          <p:cNvPr id="13350" name="Object 38"/>
          <p:cNvGraphicFramePr>
            <a:graphicFrameLocks noChangeAspect="1"/>
          </p:cNvGraphicFramePr>
          <p:nvPr/>
        </p:nvGraphicFramePr>
        <p:xfrm>
          <a:off x="5772150" y="4652963"/>
          <a:ext cx="3146425" cy="1336675"/>
        </p:xfrm>
        <a:graphic>
          <a:graphicData uri="http://schemas.openxmlformats.org/presentationml/2006/ole">
            <p:oleObj spid="_x0000_s13350" name="Equation" r:id="rId13" imgW="2095200" imgH="888840" progId="Equation.DSMT4">
              <p:embed/>
            </p:oleObj>
          </a:graphicData>
        </a:graphic>
      </p:graphicFrame>
      <p:sp>
        <p:nvSpPr>
          <p:cNvPr id="13351" name="AutoShape 39"/>
          <p:cNvSpPr>
            <a:spLocks noChangeArrowheads="1"/>
          </p:cNvSpPr>
          <p:nvPr/>
        </p:nvSpPr>
        <p:spPr bwMode="auto">
          <a:xfrm>
            <a:off x="639763" y="5805488"/>
            <a:ext cx="215900" cy="144462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52" name="Object 40"/>
          <p:cNvGraphicFramePr>
            <a:graphicFrameLocks noChangeAspect="1"/>
          </p:cNvGraphicFramePr>
          <p:nvPr/>
        </p:nvGraphicFramePr>
        <p:xfrm>
          <a:off x="985838" y="5589588"/>
          <a:ext cx="2155825" cy="592137"/>
        </p:xfrm>
        <a:graphic>
          <a:graphicData uri="http://schemas.openxmlformats.org/presentationml/2006/ole">
            <p:oleObj spid="_x0000_s13352" name="Equation" r:id="rId14" imgW="1434960" imgH="393480" progId="Equation.DSMT4">
              <p:embed/>
            </p:oleObj>
          </a:graphicData>
        </a:graphic>
      </p:graphicFrame>
      <p:graphicFrame>
        <p:nvGraphicFramePr>
          <p:cNvPr id="13353" name="Object 41"/>
          <p:cNvGraphicFramePr>
            <a:graphicFrameLocks noChangeAspect="1"/>
          </p:cNvGraphicFramePr>
          <p:nvPr/>
        </p:nvGraphicFramePr>
        <p:xfrm>
          <a:off x="1831975" y="6165850"/>
          <a:ext cx="1152525" cy="288925"/>
        </p:xfrm>
        <a:graphic>
          <a:graphicData uri="http://schemas.openxmlformats.org/presentationml/2006/ole">
            <p:oleObj spid="_x0000_s13353" name="Equation" r:id="rId15" imgW="1015920" imgH="253800" progId="Equation.DSMT4">
              <p:embed/>
            </p:oleObj>
          </a:graphicData>
        </a:graphic>
      </p:graphicFrame>
      <p:sp>
        <p:nvSpPr>
          <p:cNvPr id="13355" name="Line 43"/>
          <p:cNvSpPr>
            <a:spLocks noChangeShapeType="1"/>
          </p:cNvSpPr>
          <p:nvPr/>
        </p:nvSpPr>
        <p:spPr bwMode="auto">
          <a:xfrm flipV="1">
            <a:off x="1687513" y="602138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56" name="Line 44"/>
          <p:cNvSpPr>
            <a:spLocks noChangeShapeType="1"/>
          </p:cNvSpPr>
          <p:nvPr/>
        </p:nvSpPr>
        <p:spPr bwMode="auto">
          <a:xfrm>
            <a:off x="1687513" y="6308725"/>
            <a:ext cx="71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57" name="AutoShape 45"/>
          <p:cNvSpPr>
            <a:spLocks noChangeArrowheads="1"/>
          </p:cNvSpPr>
          <p:nvPr/>
        </p:nvSpPr>
        <p:spPr bwMode="auto">
          <a:xfrm>
            <a:off x="3348038" y="5810250"/>
            <a:ext cx="215900" cy="144463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58" name="Object 46"/>
          <p:cNvGraphicFramePr>
            <a:graphicFrameLocks noChangeAspect="1"/>
          </p:cNvGraphicFramePr>
          <p:nvPr/>
        </p:nvGraphicFramePr>
        <p:xfrm>
          <a:off x="3708400" y="5594350"/>
          <a:ext cx="2365375" cy="592138"/>
        </p:xfrm>
        <a:graphic>
          <a:graphicData uri="http://schemas.openxmlformats.org/presentationml/2006/ole">
            <p:oleObj spid="_x0000_s13358" name="Equation" r:id="rId16" imgW="1574640" imgH="393480" progId="Equation.DSMT4">
              <p:embed/>
            </p:oleObj>
          </a:graphicData>
        </a:graphic>
      </p:graphicFrame>
      <p:sp>
        <p:nvSpPr>
          <p:cNvPr id="13359" name="AutoShape 47"/>
          <p:cNvSpPr>
            <a:spLocks noChangeArrowheads="1"/>
          </p:cNvSpPr>
          <p:nvPr/>
        </p:nvSpPr>
        <p:spPr bwMode="auto">
          <a:xfrm>
            <a:off x="3348038" y="6491288"/>
            <a:ext cx="215900" cy="144462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60" name="Object 48"/>
          <p:cNvGraphicFramePr>
            <a:graphicFrameLocks noChangeAspect="1"/>
          </p:cNvGraphicFramePr>
          <p:nvPr/>
        </p:nvGraphicFramePr>
        <p:xfrm>
          <a:off x="3851275" y="6381750"/>
          <a:ext cx="1677988" cy="342900"/>
        </p:xfrm>
        <a:graphic>
          <a:graphicData uri="http://schemas.openxmlformats.org/presentationml/2006/ole">
            <p:oleObj spid="_x0000_s13360" name="Equation" r:id="rId17" imgW="111744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0"/>
                            </p:stCondLst>
                            <p:childTnLst>
                              <p:par>
                                <p:cTn id="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500"/>
                            </p:stCondLst>
                            <p:childTnLst>
                              <p:par>
                                <p:cTn id="9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1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000"/>
                            </p:stCondLst>
                            <p:childTnLst>
                              <p:par>
                                <p:cTn id="16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500"/>
                            </p:stCondLst>
                            <p:childTnLst>
                              <p:par>
                                <p:cTn id="17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6" dur="5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000"/>
                            </p:stCondLst>
                            <p:childTnLst>
                              <p:par>
                                <p:cTn id="17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500"/>
                            </p:stCondLst>
                            <p:childTnLst>
                              <p:par>
                                <p:cTn id="18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4" dur="500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6" dur="5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500"/>
                            </p:stCondLst>
                            <p:childTnLst>
                              <p:par>
                                <p:cTn id="20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000"/>
                            </p:stCondLst>
                            <p:childTnLst>
                              <p:par>
                                <p:cTn id="2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2" dur="5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61" grpId="0" animBg="1"/>
      <p:bldP spid="13354" grpId="0" animBg="1"/>
      <p:bldP spid="13329" grpId="0" animBg="1"/>
      <p:bldP spid="13327" grpId="0" animBg="1"/>
      <p:bldP spid="13324" grpId="0" animBg="1"/>
      <p:bldP spid="13323" grpId="0" animBg="1"/>
      <p:bldP spid="13316" grpId="0"/>
      <p:bldP spid="13317" grpId="0" animBg="1"/>
      <p:bldP spid="13319" grpId="0"/>
      <p:bldP spid="13322" grpId="0" animBg="1"/>
      <p:bldP spid="13326" grpId="0" animBg="1"/>
      <p:bldP spid="13330" grpId="0" animBg="1"/>
      <p:bldP spid="13333" grpId="0" animBg="1"/>
      <p:bldP spid="13334" grpId="0"/>
      <p:bldP spid="13335" grpId="0" animBg="1"/>
      <p:bldP spid="13336" grpId="0"/>
      <p:bldP spid="13339" grpId="0"/>
      <p:bldP spid="13340" grpId="0"/>
      <p:bldP spid="13342" grpId="0"/>
      <p:bldP spid="13343" grpId="0"/>
      <p:bldP spid="13344" grpId="0" animBg="1"/>
      <p:bldP spid="13345" grpId="0"/>
      <p:bldP spid="13346" grpId="0" animBg="1"/>
      <p:bldP spid="13348" grpId="0" animBg="1"/>
      <p:bldP spid="13349" grpId="0"/>
      <p:bldP spid="13351" grpId="0" animBg="1"/>
      <p:bldP spid="13355" grpId="0" animBg="1"/>
      <p:bldP spid="13356" grpId="0" animBg="1"/>
      <p:bldP spid="13357" grpId="0" animBg="1"/>
      <p:bldP spid="133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23850" y="260350"/>
            <a:ext cx="286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-Legendre transformations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276600" y="222250"/>
            <a:ext cx="4206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(</a:t>
            </a:r>
            <a:r>
              <a:rPr lang="en-US" sz="1200"/>
              <a:t>providing potentials depending on useful natural variables</a:t>
            </a:r>
            <a:r>
              <a:rPr lang="en-US"/>
              <a:t>)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708400" y="5661025"/>
            <a:ext cx="2016125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356100" y="2492375"/>
            <a:ext cx="24479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328613" y="765175"/>
          <a:ext cx="2139950" cy="361950"/>
        </p:xfrm>
        <a:graphic>
          <a:graphicData uri="http://schemas.openxmlformats.org/presentationml/2006/ole">
            <p:oleObj spid="_x0000_s14344" name="Equation" r:id="rId4" imgW="1346040" imgH="228600" progId="Equation.DSMT4">
              <p:embed/>
            </p:oleObj>
          </a:graphicData>
        </a:graphic>
      </p:graphicFrame>
      <p:sp>
        <p:nvSpPr>
          <p:cNvPr id="14345" name="Line 9"/>
          <p:cNvSpPr>
            <a:spLocks noChangeShapeType="1"/>
          </p:cNvSpPr>
          <p:nvPr/>
        </p:nvSpPr>
        <p:spPr bwMode="auto">
          <a:xfrm flipV="1">
            <a:off x="1947863" y="105251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1957388" y="1341438"/>
            <a:ext cx="2251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1976438" y="1052513"/>
            <a:ext cx="23780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making magnetic field H variable</a:t>
            </a:r>
          </a:p>
        </p:txBody>
      </p:sp>
      <p:graphicFrame>
        <p:nvGraphicFramePr>
          <p:cNvPr id="14348" name="Object 12"/>
          <p:cNvGraphicFramePr>
            <a:graphicFrameLocks noChangeAspect="1"/>
          </p:cNvGraphicFramePr>
          <p:nvPr/>
        </p:nvGraphicFramePr>
        <p:xfrm>
          <a:off x="206375" y="1671638"/>
          <a:ext cx="3573463" cy="361950"/>
        </p:xfrm>
        <a:graphic>
          <a:graphicData uri="http://schemas.openxmlformats.org/presentationml/2006/ole">
            <p:oleObj spid="_x0000_s14348" name="Equation" r:id="rId5" imgW="2247840" imgH="228600" progId="Equation.DSMT4">
              <p:embed/>
            </p:oleObj>
          </a:graphicData>
        </a:graphic>
      </p:graphicFrame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3924300" y="1773238"/>
            <a:ext cx="215900" cy="144462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350" name="Object 14"/>
          <p:cNvGraphicFramePr>
            <a:graphicFrameLocks noChangeAspect="1"/>
          </p:cNvGraphicFramePr>
          <p:nvPr/>
        </p:nvGraphicFramePr>
        <p:xfrm>
          <a:off x="4297363" y="1652588"/>
          <a:ext cx="3370262" cy="361950"/>
        </p:xfrm>
        <a:graphic>
          <a:graphicData uri="http://schemas.openxmlformats.org/presentationml/2006/ole">
            <p:oleObj spid="_x0000_s14350" name="Equation" r:id="rId6" imgW="2120760" imgH="228600" progId="Equation.DSMT4">
              <p:embed/>
            </p:oleObj>
          </a:graphicData>
        </a:graphic>
      </p:graphicFrame>
      <p:sp>
        <p:nvSpPr>
          <p:cNvPr id="14351" name="AutoShape 15"/>
          <p:cNvSpPr>
            <a:spLocks/>
          </p:cNvSpPr>
          <p:nvPr/>
        </p:nvSpPr>
        <p:spPr bwMode="auto">
          <a:xfrm rot="16200000">
            <a:off x="5076032" y="1437481"/>
            <a:ext cx="215900" cy="1223963"/>
          </a:xfrm>
          <a:prstGeom prst="leftBrace">
            <a:avLst>
              <a:gd name="adj1" fmla="val 4724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029200" y="2095500"/>
            <a:ext cx="1889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H</a:t>
            </a:r>
            <a:r>
              <a:rPr lang="en-US" b="1" baseline="-25000"/>
              <a:t>enth</a:t>
            </a:r>
            <a:r>
              <a:rPr lang="en-US" b="1"/>
              <a:t> </a:t>
            </a:r>
            <a:r>
              <a:rPr lang="en-US"/>
              <a:t>=</a:t>
            </a:r>
            <a:r>
              <a:rPr lang="en-US" b="1"/>
              <a:t>H</a:t>
            </a:r>
            <a:r>
              <a:rPr lang="en-US" b="1" baseline="-25000"/>
              <a:t>enth</a:t>
            </a:r>
            <a:r>
              <a:rPr lang="en-US"/>
              <a:t>(S,H)</a:t>
            </a:r>
          </a:p>
        </p:txBody>
      </p:sp>
      <p:sp>
        <p:nvSpPr>
          <p:cNvPr id="14353" name="AutoShape 17"/>
          <p:cNvSpPr>
            <a:spLocks noChangeArrowheads="1"/>
          </p:cNvSpPr>
          <p:nvPr/>
        </p:nvSpPr>
        <p:spPr bwMode="auto">
          <a:xfrm>
            <a:off x="3951288" y="2752725"/>
            <a:ext cx="215900" cy="144463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354" name="Object 18"/>
          <p:cNvGraphicFramePr>
            <a:graphicFrameLocks noChangeAspect="1"/>
          </p:cNvGraphicFramePr>
          <p:nvPr/>
        </p:nvGraphicFramePr>
        <p:xfrm>
          <a:off x="4422775" y="2636838"/>
          <a:ext cx="2381250" cy="361950"/>
        </p:xfrm>
        <a:graphic>
          <a:graphicData uri="http://schemas.openxmlformats.org/presentationml/2006/ole">
            <p:oleObj spid="_x0000_s14354" name="Equation" r:id="rId7" imgW="1498320" imgH="228600" progId="Equation.DSMT4">
              <p:embed/>
            </p:oleObj>
          </a:graphicData>
        </a:graphic>
      </p:graphicFrame>
      <p:graphicFrame>
        <p:nvGraphicFramePr>
          <p:cNvPr id="14355" name="Object 19"/>
          <p:cNvGraphicFramePr>
            <a:graphicFrameLocks noChangeAspect="1"/>
          </p:cNvGraphicFramePr>
          <p:nvPr/>
        </p:nvGraphicFramePr>
        <p:xfrm>
          <a:off x="382588" y="3429000"/>
          <a:ext cx="2400300" cy="361950"/>
        </p:xfrm>
        <a:graphic>
          <a:graphicData uri="http://schemas.openxmlformats.org/presentationml/2006/ole">
            <p:oleObj spid="_x0000_s14355" name="Equation" r:id="rId8" imgW="1511280" imgH="228600" progId="Equation.DSMT4">
              <p:embed/>
            </p:oleObj>
          </a:graphicData>
        </a:graphic>
      </p:graphicFrame>
      <p:sp>
        <p:nvSpPr>
          <p:cNvPr id="14356" name="Line 20"/>
          <p:cNvSpPr>
            <a:spLocks noChangeShapeType="1"/>
          </p:cNvSpPr>
          <p:nvPr/>
        </p:nvSpPr>
        <p:spPr bwMode="auto">
          <a:xfrm flipV="1">
            <a:off x="1331913" y="374491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1331913" y="3783013"/>
            <a:ext cx="13827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making T variable</a:t>
            </a:r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>
            <a:off x="1331913" y="40386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4359" name="Object 23"/>
          <p:cNvGraphicFramePr>
            <a:graphicFrameLocks noChangeAspect="1"/>
          </p:cNvGraphicFramePr>
          <p:nvPr/>
        </p:nvGraphicFramePr>
        <p:xfrm>
          <a:off x="395288" y="4364038"/>
          <a:ext cx="3208337" cy="361950"/>
        </p:xfrm>
        <a:graphic>
          <a:graphicData uri="http://schemas.openxmlformats.org/presentationml/2006/ole">
            <p:oleObj spid="_x0000_s14359" name="Equation" r:id="rId9" imgW="2019240" imgH="228600" progId="Equation.DSMT4">
              <p:embed/>
            </p:oleObj>
          </a:graphicData>
        </a:graphic>
      </p:graphicFrame>
      <p:sp>
        <p:nvSpPr>
          <p:cNvPr id="14360" name="AutoShape 24"/>
          <p:cNvSpPr>
            <a:spLocks noChangeArrowheads="1"/>
          </p:cNvSpPr>
          <p:nvPr/>
        </p:nvSpPr>
        <p:spPr bwMode="auto">
          <a:xfrm>
            <a:off x="3762375" y="4456113"/>
            <a:ext cx="215900" cy="144462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361" name="Object 25"/>
          <p:cNvGraphicFramePr>
            <a:graphicFrameLocks noChangeAspect="1"/>
          </p:cNvGraphicFramePr>
          <p:nvPr/>
        </p:nvGraphicFramePr>
        <p:xfrm>
          <a:off x="4040188" y="4344988"/>
          <a:ext cx="3228975" cy="361950"/>
        </p:xfrm>
        <a:graphic>
          <a:graphicData uri="http://schemas.openxmlformats.org/presentationml/2006/ole">
            <p:oleObj spid="_x0000_s14361" name="Equation" r:id="rId10" imgW="2031840" imgH="228600" progId="Equation.DSMT4">
              <p:embed/>
            </p:oleObj>
          </a:graphicData>
        </a:graphic>
      </p:graphicFrame>
      <p:sp>
        <p:nvSpPr>
          <p:cNvPr id="14362" name="AutoShape 26"/>
          <p:cNvSpPr>
            <a:spLocks/>
          </p:cNvSpPr>
          <p:nvPr/>
        </p:nvSpPr>
        <p:spPr bwMode="auto">
          <a:xfrm rot="16200000">
            <a:off x="4714082" y="4277519"/>
            <a:ext cx="185737" cy="936625"/>
          </a:xfrm>
          <a:prstGeom prst="leftBrace">
            <a:avLst>
              <a:gd name="adj1" fmla="val 4202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4386263" y="4805363"/>
            <a:ext cx="119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G=G(T,H)</a:t>
            </a:r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>
            <a:off x="908050" y="4795838"/>
            <a:ext cx="22955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5" name="AutoShape 29"/>
          <p:cNvSpPr>
            <a:spLocks noChangeArrowheads="1"/>
          </p:cNvSpPr>
          <p:nvPr/>
        </p:nvSpPr>
        <p:spPr bwMode="auto">
          <a:xfrm>
            <a:off x="468313" y="5056188"/>
            <a:ext cx="215900" cy="144462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366" name="Object 30"/>
          <p:cNvGraphicFramePr>
            <a:graphicFrameLocks noChangeAspect="1"/>
          </p:cNvGraphicFramePr>
          <p:nvPr/>
        </p:nvGraphicFramePr>
        <p:xfrm>
          <a:off x="962025" y="4940300"/>
          <a:ext cx="2279650" cy="361950"/>
        </p:xfrm>
        <a:graphic>
          <a:graphicData uri="http://schemas.openxmlformats.org/presentationml/2006/ole">
            <p:oleObj spid="_x0000_s14366" name="Equation" r:id="rId11" imgW="1434960" imgH="228600" progId="Equation.DSMT4">
              <p:embed/>
            </p:oleObj>
          </a:graphicData>
        </a:graphic>
      </p:graphicFrame>
      <p:sp>
        <p:nvSpPr>
          <p:cNvPr id="14367" name="AutoShape 31"/>
          <p:cNvSpPr>
            <a:spLocks noChangeArrowheads="1"/>
          </p:cNvSpPr>
          <p:nvPr/>
        </p:nvSpPr>
        <p:spPr bwMode="auto">
          <a:xfrm>
            <a:off x="755650" y="6092825"/>
            <a:ext cx="215900" cy="144463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368" name="Object 32"/>
          <p:cNvGraphicFramePr>
            <a:graphicFrameLocks noChangeAspect="1"/>
          </p:cNvGraphicFramePr>
          <p:nvPr/>
        </p:nvGraphicFramePr>
        <p:xfrm>
          <a:off x="1520825" y="5815013"/>
          <a:ext cx="1331913" cy="704850"/>
        </p:xfrm>
        <a:graphic>
          <a:graphicData uri="http://schemas.openxmlformats.org/presentationml/2006/ole">
            <p:oleObj spid="_x0000_s14368" name="Equation" r:id="rId12" imgW="838080" imgH="444240" progId="Equation.DSMT4">
              <p:embed/>
            </p:oleObj>
          </a:graphicData>
        </a:graphic>
      </p:graphicFrame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3184525" y="59690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</a:t>
            </a:r>
          </a:p>
        </p:txBody>
      </p:sp>
      <p:graphicFrame>
        <p:nvGraphicFramePr>
          <p:cNvPr id="14370" name="Object 34"/>
          <p:cNvGraphicFramePr>
            <a:graphicFrameLocks noChangeAspect="1"/>
          </p:cNvGraphicFramePr>
          <p:nvPr/>
        </p:nvGraphicFramePr>
        <p:xfrm>
          <a:off x="3833813" y="5805488"/>
          <a:ext cx="1874837" cy="704850"/>
        </p:xfrm>
        <a:graphic>
          <a:graphicData uri="http://schemas.openxmlformats.org/presentationml/2006/ole">
            <p:oleObj spid="_x0000_s14370" name="Equation" r:id="rId13" imgW="1180800" imgH="444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1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1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500"/>
                            </p:stCondLst>
                            <p:childTnLst>
                              <p:par>
                                <p:cTn id="14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3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/>
      <p:bldP spid="14342" grpId="0" animBg="1"/>
      <p:bldP spid="14343" grpId="0" animBg="1"/>
      <p:bldP spid="14345" grpId="0" animBg="1"/>
      <p:bldP spid="14346" grpId="0" animBg="1"/>
      <p:bldP spid="14347" grpId="0"/>
      <p:bldP spid="14349" grpId="0" animBg="1"/>
      <p:bldP spid="14351" grpId="0" animBg="1"/>
      <p:bldP spid="14352" grpId="0"/>
      <p:bldP spid="14353" grpId="0" animBg="1"/>
      <p:bldP spid="14356" grpId="0" animBg="1"/>
      <p:bldP spid="14357" grpId="0"/>
      <p:bldP spid="14358" grpId="0" animBg="1"/>
      <p:bldP spid="14360" grpId="0" animBg="1"/>
      <p:bldP spid="14362" grpId="0" animBg="1"/>
      <p:bldP spid="14363" grpId="0"/>
      <p:bldP spid="14364" grpId="0" animBg="1"/>
      <p:bldP spid="14365" grpId="0" animBg="1"/>
      <p:bldP spid="14367" grpId="0" animBg="1"/>
      <p:bldP spid="14369" grpId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1329</TotalTime>
  <Words>398</Words>
  <Application>Microsoft Office PowerPoint</Application>
  <PresentationFormat>On-screen Show (4:3)</PresentationFormat>
  <Paragraphs>93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Symbol</vt:lpstr>
      <vt:lpstr>Standarddesign</vt:lpstr>
      <vt:lpstr>MathType 4.0 Equation</vt:lpstr>
      <vt:lpstr>Microsoft Photo Editor 3.0 Photo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rdh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ChB</dc:creator>
  <cp:lastModifiedBy>Christian Binek</cp:lastModifiedBy>
  <cp:revision>45</cp:revision>
  <dcterms:created xsi:type="dcterms:W3CDTF">2004-12-07T15:52:42Z</dcterms:created>
  <dcterms:modified xsi:type="dcterms:W3CDTF">2010-07-05T22:04:51Z</dcterms:modified>
</cp:coreProperties>
</file>