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2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2.wmf"/><Relationship Id="rId1" Type="http://schemas.openxmlformats.org/officeDocument/2006/relationships/image" Target="../media/image45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18265-9D3A-45EB-9BDB-31B36C0763E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95E15-873A-4CE1-9900-89F755B7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3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6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5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39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90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5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08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95E15-873A-4CE1-9900-89F755B732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4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C83F9-A5E7-4D2F-AD17-9C01CB7882F6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F436-3717-421C-8085-1E9D67899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png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11" Type="http://schemas.openxmlformats.org/officeDocument/2006/relationships/image" Target="../media/image9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1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5" Type="http://schemas.openxmlformats.org/officeDocument/2006/relationships/image" Target="../media/image1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1.wmf"/><Relationship Id="rId5" Type="http://schemas.openxmlformats.org/officeDocument/2006/relationships/image" Target="../media/image36.png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5.wmf"/><Relationship Id="rId4" Type="http://schemas.openxmlformats.org/officeDocument/2006/relationships/image" Target="../media/image12.png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4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6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858000" y="5105400"/>
            <a:ext cx="2133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Thermodynamics </a:t>
            </a:r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>of interaction free systems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43000" y="1371600"/>
            <a:ext cx="6477000" cy="576263"/>
            <a:chOff x="762000" y="3657600"/>
            <a:chExt cx="7848600" cy="576263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62000" y="3657600"/>
              <a:ext cx="78486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838200" y="3784122"/>
              <a:ext cx="629531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omic Sans MS" pitchFamily="66" charset="0"/>
                </a:rPr>
                <a:t>Ideal gases considered in the canonical ensemble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9" name="Oval 14"/>
          <p:cNvSpPr>
            <a:spLocks noChangeArrowheads="1"/>
          </p:cNvSpPr>
          <p:nvPr/>
        </p:nvSpPr>
        <p:spPr bwMode="auto">
          <a:xfrm rot="-2632602">
            <a:off x="409575" y="2467286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85800" y="2362511"/>
            <a:ext cx="2165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Classical Hamiltonian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00350" y="2190750"/>
          <a:ext cx="11620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4" imgW="736560" imgH="469800" progId="Equation.DSMT4">
                  <p:embed/>
                </p:oleObj>
              </mc:Choice>
              <mc:Fallback>
                <p:oleObj name="Equation" r:id="rId4" imgW="73656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2190750"/>
                        <a:ext cx="116205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038600" y="2286000"/>
            <a:ext cx="4872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In contrast to the textbook we ignore here for simplicity 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right from the beginning  particle-wall interaction</a:t>
            </a:r>
            <a:endParaRPr lang="en-US" sz="1600" dirty="0">
              <a:solidFill>
                <a:srgbClr val="00B050"/>
              </a:solidFill>
            </a:endParaRPr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690563" y="3167063"/>
          <a:ext cx="528637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6" imgW="2819160" imgH="495000" progId="Equation.DSMT4">
                  <p:embed/>
                </p:oleObj>
              </mc:Choice>
              <mc:Fallback>
                <p:oleObj name="Equation" r:id="rId6" imgW="2819160" imgH="4950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3167063"/>
                        <a:ext cx="5286375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9"/>
          <p:cNvGraphicFramePr>
            <a:graphicFrameLocks noChangeAspect="1"/>
          </p:cNvGraphicFramePr>
          <p:nvPr/>
        </p:nvGraphicFramePr>
        <p:xfrm>
          <a:off x="1060450" y="4157663"/>
          <a:ext cx="43338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8" imgW="2311200" imgH="457200" progId="Equation.DSMT4">
                  <p:embed/>
                </p:oleObj>
              </mc:Choice>
              <mc:Fallback>
                <p:oleObj name="Equation" r:id="rId8" imgW="23112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4157663"/>
                        <a:ext cx="433387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9"/>
          <p:cNvGraphicFramePr>
            <a:graphicFrameLocks noChangeAspect="1"/>
          </p:cNvGraphicFramePr>
          <p:nvPr/>
        </p:nvGraphicFramePr>
        <p:xfrm>
          <a:off x="5334000" y="4233862"/>
          <a:ext cx="36671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10" imgW="1955520" imgH="431640" progId="Equation.DSMT4">
                  <p:embed/>
                </p:oleObj>
              </mc:Choice>
              <mc:Fallback>
                <p:oleObj name="Equation" r:id="rId10" imgW="195552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233862"/>
                        <a:ext cx="36671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5246372" y="4348162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36872" y="4157662"/>
            <a:ext cx="3326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5410200" y="3852862"/>
            <a:ext cx="3479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f</a:t>
            </a:r>
            <a:r>
              <a:rPr lang="en-US" sz="1600" b="1" dirty="0" smtClean="0">
                <a:solidFill>
                  <a:srgbClr val="FF0000"/>
                </a:solidFill>
              </a:rPr>
              <a:t>actoring due to absence of interaction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1036638" y="5072063"/>
          <a:ext cx="571500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2" imgW="3047760" imgH="583920" progId="Equation.DSMT4">
                  <p:embed/>
                </p:oleObj>
              </mc:Choice>
              <mc:Fallback>
                <p:oleObj name="Equation" r:id="rId12" imgW="3047760" imgH="5839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5072063"/>
                        <a:ext cx="5715000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6557963" y="5080000"/>
          <a:ext cx="245268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14" imgW="1307880" imgH="533160" progId="Equation.DSMT4">
                  <p:embed/>
                </p:oleObj>
              </mc:Choice>
              <mc:Fallback>
                <p:oleObj name="Equation" r:id="rId14" imgW="130788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7963" y="5080000"/>
                        <a:ext cx="2452687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9" grpId="0" animBg="1"/>
      <p:bldP spid="10" grpId="0"/>
      <p:bldP spid="12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2411241" y="4410547"/>
            <a:ext cx="3886200" cy="838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304800" y="491704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6413" name="Object 2"/>
          <p:cNvGraphicFramePr>
            <a:graphicFrameLocks noChangeAspect="1"/>
          </p:cNvGraphicFramePr>
          <p:nvPr/>
        </p:nvGraphicFramePr>
        <p:xfrm>
          <a:off x="1071563" y="152400"/>
          <a:ext cx="27146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4" imgW="1447560" imgH="533160" progId="Equation.DSMT4">
                  <p:embed/>
                </p:oleObj>
              </mc:Choice>
              <mc:Fallback>
                <p:oleObj name="Equation" r:id="rId4" imgW="1447560" imgH="533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52400"/>
                        <a:ext cx="2714625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52"/>
          <p:cNvSpPr>
            <a:spLocks noChangeArrowheads="1"/>
          </p:cNvSpPr>
          <p:nvPr/>
        </p:nvSpPr>
        <p:spPr bwMode="auto">
          <a:xfrm>
            <a:off x="4114800" y="5334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861484" y="268069"/>
            <a:ext cx="35205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Helmholtz free energy &amp;</a:t>
            </a:r>
          </a:p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ll thermodynamic information 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98101" y="2458220"/>
                <a:ext cx="7829491" cy="798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𝑆</m:t>
                      </m:r>
                      <m:r>
                        <a:rPr lang="en-US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i="1"/>
                            <m:t> 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𝑍</m:t>
                          </m:r>
                        </m:den>
                      </m:f>
                      <m:r>
                        <a:rPr lang="en-US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𝛽</m:t>
                      </m:r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i="1"/>
                            <m:t> 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i="1"/>
                            <m:t> 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  <m:r>
                            <a:rPr lang="en-US" i="1">
                              <a:latin typeface="Cambria Math"/>
                            </a:rPr>
                            <m:t>𝑍</m:t>
                          </m:r>
                        </m:e>
                      </m:nary>
                      <m:r>
                        <a:rPr lang="en-US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𝛽</m:t>
                      </m:r>
                      <m:r>
                        <a:rPr lang="en-US" i="1">
                          <a:latin typeface="Cambria Math"/>
                        </a:rPr>
                        <m:t>𝑈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ln</m:t>
                      </m:r>
                      <m:r>
                        <a:rPr lang="en-US" i="1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1" y="2458220"/>
                <a:ext cx="7829491" cy="7986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14"/>
          <p:cNvSpPr>
            <a:spLocks noChangeArrowheads="1"/>
          </p:cNvSpPr>
          <p:nvPr/>
        </p:nvSpPr>
        <p:spPr bwMode="auto">
          <a:xfrm rot="18967398">
            <a:off x="352114" y="1794296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628339" y="1724025"/>
            <a:ext cx="24929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emember we showed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2" name="Picture 15" descr="Fing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21329" y="1492391"/>
            <a:ext cx="603250" cy="790575"/>
          </a:xfrm>
          <a:prstGeom prst="rect">
            <a:avLst/>
          </a:prstGeom>
          <a:noFill/>
        </p:spPr>
      </p:pic>
      <p:sp>
        <p:nvSpPr>
          <p:cNvPr id="34" name="AutoShape 52"/>
          <p:cNvSpPr>
            <a:spLocks noChangeArrowheads="1"/>
          </p:cNvSpPr>
          <p:nvPr/>
        </p:nvSpPr>
        <p:spPr bwMode="auto">
          <a:xfrm>
            <a:off x="1658810" y="3429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121003"/>
              </p:ext>
            </p:extLst>
          </p:nvPr>
        </p:nvGraphicFramePr>
        <p:xfrm>
          <a:off x="2671233" y="3289362"/>
          <a:ext cx="319193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8" imgW="1473120" imgH="228600" progId="Equation.DSMT4">
                  <p:embed/>
                </p:oleObj>
              </mc:Choice>
              <mc:Fallback>
                <p:oleObj name="Equation" r:id="rId8" imgW="1473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71233" y="3289362"/>
                        <a:ext cx="319193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56378"/>
              </p:ext>
            </p:extLst>
          </p:nvPr>
        </p:nvGraphicFramePr>
        <p:xfrm>
          <a:off x="3227388" y="4610100"/>
          <a:ext cx="26400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0" imgW="1218960" imgH="228600" progId="Equation.DSMT4">
                  <p:embed/>
                </p:oleObj>
              </mc:Choice>
              <mc:Fallback>
                <p:oleObj name="Equation" r:id="rId10" imgW="121896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4610100"/>
                        <a:ext cx="264001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utoShape 52"/>
          <p:cNvSpPr>
            <a:spLocks noChangeArrowheads="1"/>
          </p:cNvSpPr>
          <p:nvPr/>
        </p:nvSpPr>
        <p:spPr bwMode="auto">
          <a:xfrm>
            <a:off x="1676400" y="4751693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24414"/>
              </p:ext>
            </p:extLst>
          </p:nvPr>
        </p:nvGraphicFramePr>
        <p:xfrm>
          <a:off x="2590800" y="4658393"/>
          <a:ext cx="6048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12" imgW="279360" imgH="152280" progId="Equation.DSMT4">
                  <p:embed/>
                </p:oleObj>
              </mc:Choice>
              <mc:Fallback>
                <p:oleObj name="Equation" r:id="rId12" imgW="279360" imgH="152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58393"/>
                        <a:ext cx="60483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" grpId="0"/>
      <p:bldP spid="6" grpId="0" animBg="1"/>
      <p:bldP spid="7" grpId="0"/>
      <p:bldP spid="3" grpId="0"/>
      <p:bldP spid="30" grpId="0" animBg="1"/>
      <p:bldP spid="31" grpId="0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3200400" y="5638800"/>
            <a:ext cx="1981200" cy="838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228600" y="457200"/>
            <a:ext cx="1752600" cy="685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4800600" y="2743200"/>
            <a:ext cx="1828800" cy="685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88690"/>
              </p:ext>
            </p:extLst>
          </p:nvPr>
        </p:nvGraphicFramePr>
        <p:xfrm>
          <a:off x="2062163" y="1371600"/>
          <a:ext cx="32623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4" name="Equation" r:id="rId4" imgW="1739880" imgH="279360" progId="Equation.DSMT4">
                  <p:embed/>
                </p:oleObj>
              </mc:Choice>
              <mc:Fallback>
                <p:oleObj name="Equation" r:id="rId4" imgW="1739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1371600"/>
                        <a:ext cx="3262312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646819"/>
              </p:ext>
            </p:extLst>
          </p:nvPr>
        </p:nvGraphicFramePr>
        <p:xfrm>
          <a:off x="5275052" y="261670"/>
          <a:ext cx="35480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5" name="Equation" r:id="rId6" imgW="1892160" imgH="533160" progId="Equation.DSMT4">
                  <p:embed/>
                </p:oleObj>
              </mc:Choice>
              <mc:Fallback>
                <p:oleObj name="Equation" r:id="rId6" imgW="18921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052" y="261670"/>
                        <a:ext cx="3548063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368021"/>
              </p:ext>
            </p:extLst>
          </p:nvPr>
        </p:nvGraphicFramePr>
        <p:xfrm>
          <a:off x="1109663" y="2286000"/>
          <a:ext cx="2166937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6" name="Equation" r:id="rId8" imgW="1155600" imgH="177480" progId="Equation.DSMT4">
                  <p:embed/>
                </p:oleObj>
              </mc:Choice>
              <mc:Fallback>
                <p:oleObj name="Equation" r:id="rId8" imgW="1155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2286000"/>
                        <a:ext cx="2166937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381000" y="22860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2"/>
          <p:cNvSpPr>
            <a:spLocks noChangeArrowheads="1"/>
          </p:cNvSpPr>
          <p:nvPr/>
        </p:nvSpPr>
        <p:spPr bwMode="auto">
          <a:xfrm>
            <a:off x="3581400" y="2362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332346"/>
              </p:ext>
            </p:extLst>
          </p:nvPr>
        </p:nvGraphicFramePr>
        <p:xfrm>
          <a:off x="4095751" y="2057400"/>
          <a:ext cx="3295649" cy="773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7" name="Equation" r:id="rId10" imgW="1904760" imgH="444240" progId="Equation.DSMT4">
                  <p:embed/>
                </p:oleObj>
              </mc:Choice>
              <mc:Fallback>
                <p:oleObj name="Equation" r:id="rId10" imgW="19047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1" y="2057400"/>
                        <a:ext cx="3295649" cy="7733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159042"/>
              </p:ext>
            </p:extLst>
          </p:nvPr>
        </p:nvGraphicFramePr>
        <p:xfrm>
          <a:off x="563563" y="3560763"/>
          <a:ext cx="8320087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Equation" r:id="rId12" imgW="5232240" imgH="457200" progId="Equation.DSMT4">
                  <p:embed/>
                </p:oleObj>
              </mc:Choice>
              <mc:Fallback>
                <p:oleObj name="Equation" r:id="rId12" imgW="52322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3560763"/>
                        <a:ext cx="8320087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228600" y="5254558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85775" y="4343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15085"/>
              </p:ext>
            </p:extLst>
          </p:nvPr>
        </p:nvGraphicFramePr>
        <p:xfrm>
          <a:off x="1323975" y="4343400"/>
          <a:ext cx="30956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Equation" r:id="rId14" imgW="1650960" imgH="177480" progId="Equation.DSMT4">
                  <p:embed/>
                </p:oleObj>
              </mc:Choice>
              <mc:Fallback>
                <p:oleObj name="Equation" r:id="rId14" imgW="1650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343400"/>
                        <a:ext cx="309562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560982"/>
              </p:ext>
            </p:extLst>
          </p:nvPr>
        </p:nvGraphicFramePr>
        <p:xfrm>
          <a:off x="685801" y="5006783"/>
          <a:ext cx="8229600" cy="708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Equation" r:id="rId16" imgW="4584600" imgH="393480" progId="Equation.DSMT4">
                  <p:embed/>
                </p:oleObj>
              </mc:Choice>
              <mc:Fallback>
                <p:oleObj name="Equation" r:id="rId16" imgW="4584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5006783"/>
                        <a:ext cx="8229600" cy="708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2"/>
          <p:cNvSpPr>
            <a:spLocks noChangeArrowheads="1"/>
          </p:cNvSpPr>
          <p:nvPr/>
        </p:nvSpPr>
        <p:spPr bwMode="auto">
          <a:xfrm>
            <a:off x="2701504" y="59561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702622"/>
              </p:ext>
            </p:extLst>
          </p:nvPr>
        </p:nvGraphicFramePr>
        <p:xfrm>
          <a:off x="3440494" y="5701401"/>
          <a:ext cx="148113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Equation" r:id="rId18" imgW="825480" imgH="393480" progId="Equation.DSMT4">
                  <p:embed/>
                </p:oleObj>
              </mc:Choice>
              <mc:Fallback>
                <p:oleObj name="Equation" r:id="rId18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494" y="5701401"/>
                        <a:ext cx="1481137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535576"/>
              </p:ext>
            </p:extLst>
          </p:nvPr>
        </p:nvGraphicFramePr>
        <p:xfrm>
          <a:off x="533399" y="2675876"/>
          <a:ext cx="3048001" cy="799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2" name="Equation" r:id="rId20" imgW="1752480" imgH="457200" progId="Equation.DSMT4">
                  <p:embed/>
                </p:oleObj>
              </mc:Choice>
              <mc:Fallback>
                <p:oleObj name="Equation" r:id="rId20" imgW="1752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2675876"/>
                        <a:ext cx="3048001" cy="7995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52"/>
          <p:cNvSpPr>
            <a:spLocks noChangeArrowheads="1"/>
          </p:cNvSpPr>
          <p:nvPr/>
        </p:nvSpPr>
        <p:spPr bwMode="auto">
          <a:xfrm>
            <a:off x="3962400" y="301349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933684"/>
              </p:ext>
            </p:extLst>
          </p:nvPr>
        </p:nvGraphicFramePr>
        <p:xfrm>
          <a:off x="4953000" y="2937296"/>
          <a:ext cx="14287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Equation" r:id="rId22" imgW="761760" imgH="215640" progId="Equation.DSMT4">
                  <p:embed/>
                </p:oleObj>
              </mc:Choice>
              <mc:Fallback>
                <p:oleObj name="Equation" r:id="rId22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37296"/>
                        <a:ext cx="14287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337431"/>
              </p:ext>
            </p:extLst>
          </p:nvPr>
        </p:nvGraphicFramePr>
        <p:xfrm>
          <a:off x="298450" y="304800"/>
          <a:ext cx="502443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4" name="Equation" r:id="rId24" imgW="2679480" imgH="533160" progId="Equation.DSMT4">
                  <p:embed/>
                </p:oleObj>
              </mc:Choice>
              <mc:Fallback>
                <p:oleObj name="Equation" r:id="rId24" imgW="26794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304800"/>
                        <a:ext cx="5024438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32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/>
      <p:bldP spid="11" grpId="0" animBg="1"/>
      <p:bldP spid="14" grpId="0" animBg="1"/>
      <p:bldP spid="15" grpId="0"/>
      <p:bldP spid="18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4"/>
          <p:cNvSpPr>
            <a:spLocks noChangeArrowheads="1"/>
          </p:cNvSpPr>
          <p:nvPr/>
        </p:nvSpPr>
        <p:spPr bwMode="auto">
          <a:xfrm rot="-2632602">
            <a:off x="409575" y="527471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685800" y="457200"/>
            <a:ext cx="809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now consider a monatomic ideal gas of N atoms quantum mechanically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13712" y="1482304"/>
          <a:ext cx="11620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736560" imgH="469800" progId="Equation.DSMT4">
                  <p:embed/>
                </p:oleObj>
              </mc:Choice>
              <mc:Fallback>
                <p:oleObj name="Equation" r:id="rId4" imgW="73656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712" y="1482304"/>
                        <a:ext cx="116205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28873" y="990600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</a:t>
            </a: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513835"/>
              </p:ext>
            </p:extLst>
          </p:nvPr>
        </p:nvGraphicFramePr>
        <p:xfrm>
          <a:off x="1354138" y="949325"/>
          <a:ext cx="12033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761760" imgH="253800" progId="Equation.DSMT4">
                  <p:embed/>
                </p:oleObj>
              </mc:Choice>
              <mc:Fallback>
                <p:oleObj name="Equation" r:id="rId6" imgW="76176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949325"/>
                        <a:ext cx="12033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762000" y="1676400"/>
            <a:ext cx="4977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go from the classical Hamilton function  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756724" y="1490242"/>
          <a:ext cx="18049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8" imgW="1143000" imgH="457200" progId="Equation.DSMT4">
                  <p:embed/>
                </p:oleObj>
              </mc:Choice>
              <mc:Fallback>
                <p:oleObj name="Equation" r:id="rId8" imgW="11430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724" y="1490242"/>
                        <a:ext cx="18049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2286000"/>
            <a:ext cx="4761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nd the N particle </a:t>
            </a:r>
            <a:r>
              <a:rPr lang="en-US" dirty="0" err="1" smtClean="0">
                <a:latin typeface="Comic Sans MS" pitchFamily="66" charset="0"/>
              </a:rPr>
              <a:t>Schroedinger</a:t>
            </a:r>
            <a:r>
              <a:rPr lang="en-US" dirty="0" smtClean="0">
                <a:latin typeface="Comic Sans MS" pitchFamily="66" charset="0"/>
              </a:rPr>
              <a:t> equation </a:t>
            </a:r>
            <a:endParaRPr lang="en-US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838200" y="2743200"/>
          <a:ext cx="50942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10" imgW="3225600" imgH="457200" progId="Equation.DSMT4">
                  <p:embed/>
                </p:oleObj>
              </mc:Choice>
              <mc:Fallback>
                <p:oleObj name="Equation" r:id="rId10" imgW="322560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3200"/>
                        <a:ext cx="50942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838200" y="3733800"/>
            <a:ext cx="28962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Again absence of interaction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3733800"/>
            <a:ext cx="3601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factoring in single particle problems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AutoShape 52"/>
          <p:cNvSpPr>
            <a:spLocks noChangeArrowheads="1"/>
          </p:cNvSpPr>
          <p:nvPr/>
        </p:nvSpPr>
        <p:spPr bwMode="auto">
          <a:xfrm>
            <a:off x="3657600" y="3810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91644" y="4038600"/>
            <a:ext cx="4386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We will later have a proper discussion of indistinguishable </a:t>
            </a:r>
          </a:p>
          <a:p>
            <a:r>
              <a:rPr lang="en-US" sz="1200" dirty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articles and symmetry of the N-particle wave functions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>
            <a:off x="381000" y="4648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14400" y="4572000"/>
            <a:ext cx="5184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Consider single particle </a:t>
            </a:r>
            <a:r>
              <a:rPr lang="en-US" dirty="0" err="1" smtClean="0">
                <a:latin typeface="Comic Sans MS" pitchFamily="66" charset="0"/>
              </a:rPr>
              <a:t>Schroedinger</a:t>
            </a:r>
            <a:r>
              <a:rPr lang="en-US" dirty="0" smtClean="0">
                <a:latin typeface="Comic Sans MS" pitchFamily="66" charset="0"/>
              </a:rPr>
              <a:t> equation</a:t>
            </a:r>
            <a:endParaRPr lang="en-US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990600" y="4876800"/>
          <a:ext cx="24669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2" imgW="1562040" imgH="419040" progId="Equation.DSMT4">
                  <p:embed/>
                </p:oleObj>
              </mc:Choice>
              <mc:Fallback>
                <p:oleObj name="Equation" r:id="rId12" imgW="156204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24669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3657600" y="502920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boundary conditions 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477000" y="5029200"/>
          <a:ext cx="262553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14" imgW="1803240" imgH="787320" progId="Equation.DSMT4">
                  <p:embed/>
                </p:oleObj>
              </mc:Choice>
              <mc:Fallback>
                <p:oleObj name="Equation" r:id="rId14" imgW="1803240" imgH="7873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029200"/>
                        <a:ext cx="2625534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utoShape 52"/>
          <p:cNvSpPr>
            <a:spLocks noChangeArrowheads="1"/>
          </p:cNvSpPr>
          <p:nvPr/>
        </p:nvSpPr>
        <p:spPr bwMode="auto">
          <a:xfrm>
            <a:off x="381000" y="5879068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90600" y="5802868"/>
            <a:ext cx="353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3-dim particle in a box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9" grpId="0"/>
      <p:bldP spid="11" grpId="0"/>
      <p:bldP spid="13" grpId="0"/>
      <p:bldP spid="14" grpId="0"/>
      <p:bldP spid="15" grpId="0" animBg="1"/>
      <p:bldP spid="17" grpId="0"/>
      <p:bldP spid="18" grpId="0" animBg="1"/>
      <p:bldP spid="19" grpId="0"/>
      <p:bldP spid="21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4"/>
          <p:cNvSpPr>
            <a:spLocks noChangeArrowheads="1"/>
          </p:cNvSpPr>
          <p:nvPr/>
        </p:nvSpPr>
        <p:spPr bwMode="auto">
          <a:xfrm rot="-2632602">
            <a:off x="352114" y="375071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628339" y="304800"/>
            <a:ext cx="30123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emember 1-dim solutions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6" name="Picture 15" descr="Fin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76200"/>
            <a:ext cx="603250" cy="790575"/>
          </a:xfrm>
          <a:prstGeom prst="rect">
            <a:avLst/>
          </a:prstGeom>
          <a:noFill/>
        </p:spPr>
      </p:pic>
      <p:pic>
        <p:nvPicPr>
          <p:cNvPr id="7" name="Picture 19" descr="box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914400"/>
            <a:ext cx="1457325" cy="2362200"/>
          </a:xfrm>
          <a:prstGeom prst="rect">
            <a:avLst/>
          </a:prstGeom>
          <a:noFill/>
        </p:spPr>
      </p:pic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1066800" y="2971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2955925" y="2860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graphicFrame>
        <p:nvGraphicFramePr>
          <p:cNvPr id="10" name="Object 23"/>
          <p:cNvGraphicFramePr>
            <a:graphicFrameLocks noChangeAspect="1"/>
          </p:cNvGraphicFramePr>
          <p:nvPr/>
        </p:nvGraphicFramePr>
        <p:xfrm>
          <a:off x="2430463" y="1143000"/>
          <a:ext cx="184626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6" imgW="1295280" imgH="444240" progId="Equation.DSMT4">
                  <p:embed/>
                </p:oleObj>
              </mc:Choice>
              <mc:Fallback>
                <p:oleObj name="Equation" r:id="rId6" imgW="129528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1143000"/>
                        <a:ext cx="1846262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4702175" y="1230313"/>
            <a:ext cx="1851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Eigenfunctions</a:t>
            </a:r>
          </a:p>
        </p:txBody>
      </p:sp>
      <p:graphicFrame>
        <p:nvGraphicFramePr>
          <p:cNvPr id="12" name="Object 25"/>
          <p:cNvGraphicFramePr>
            <a:graphicFrameLocks noChangeAspect="1"/>
          </p:cNvGraphicFramePr>
          <p:nvPr/>
        </p:nvGraphicFramePr>
        <p:xfrm>
          <a:off x="2371725" y="1973263"/>
          <a:ext cx="247808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8" imgW="1739880" imgH="431640" progId="Equation.DSMT4">
                  <p:embed/>
                </p:oleObj>
              </mc:Choice>
              <mc:Fallback>
                <p:oleObj name="Equation" r:id="rId8" imgW="17398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1973263"/>
                        <a:ext cx="2478088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4972050" y="2052638"/>
            <a:ext cx="1809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>
                <a:latin typeface="Arial" charset="0"/>
              </a:rPr>
              <a:t>Eigenenergies</a:t>
            </a:r>
            <a:endParaRPr lang="en-US" sz="2000" dirty="0">
              <a:latin typeface="Arial" charset="0"/>
            </a:endParaRPr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 flipV="1">
            <a:off x="2573548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>
            <a:off x="2573548" y="2676525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3887998" y="2509838"/>
            <a:ext cx="2157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Quantum number</a:t>
            </a:r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>
            <a:off x="500452" y="37338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10052" y="3657600"/>
            <a:ext cx="353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3-dim particle in a box problem</a:t>
            </a:r>
            <a:endParaRPr lang="en-US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657725" y="3479037"/>
          <a:ext cx="2809875" cy="61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0" imgW="1917360" imgH="419040" progId="Equation.DSMT4">
                  <p:embed/>
                </p:oleObj>
              </mc:Choice>
              <mc:Fallback>
                <p:oleObj name="Equation" r:id="rId10" imgW="191736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3479037"/>
                        <a:ext cx="2809875" cy="61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7772400" y="3581400"/>
          <a:ext cx="108204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12" imgW="901440" imgH="698400" progId="Equation.DSMT4">
                  <p:embed/>
                </p:oleObj>
              </mc:Choice>
              <mc:Fallback>
                <p:oleObj name="Equation" r:id="rId12" imgW="901440" imgH="698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581400"/>
                        <a:ext cx="108204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utoShape 52"/>
          <p:cNvSpPr>
            <a:spLocks noChangeArrowheads="1"/>
          </p:cNvSpPr>
          <p:nvPr/>
        </p:nvSpPr>
        <p:spPr bwMode="auto">
          <a:xfrm>
            <a:off x="533400" y="4572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91244" y="4495800"/>
            <a:ext cx="6436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Eigenenergies</a:t>
            </a:r>
            <a:r>
              <a:rPr lang="en-US" dirty="0" smtClean="0">
                <a:latin typeface="Comic Sans MS" pitchFamily="66" charset="0"/>
              </a:rPr>
              <a:t> of N particle 3-dim. </a:t>
            </a:r>
            <a:r>
              <a:rPr lang="en-US" dirty="0" err="1" smtClean="0">
                <a:latin typeface="Comic Sans MS" pitchFamily="66" charset="0"/>
              </a:rPr>
              <a:t>Schroedinger</a:t>
            </a:r>
            <a:r>
              <a:rPr lang="en-US" dirty="0" smtClean="0">
                <a:latin typeface="Comic Sans MS" pitchFamily="66" charset="0"/>
              </a:rPr>
              <a:t> equation </a:t>
            </a:r>
            <a:endParaRPr lang="en-US" dirty="0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219200" y="5105400"/>
          <a:ext cx="30511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14" imgW="2082600" imgH="241200" progId="Equation.DSMT4">
                  <p:embed/>
                </p:oleObj>
              </mc:Choice>
              <mc:Fallback>
                <p:oleObj name="Equation" r:id="rId14" imgW="208260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05400"/>
                        <a:ext cx="30511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52"/>
          <p:cNvSpPr>
            <a:spLocks noChangeArrowheads="1"/>
          </p:cNvSpPr>
          <p:nvPr/>
        </p:nvSpPr>
        <p:spPr bwMode="auto">
          <a:xfrm>
            <a:off x="559278" y="561453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17122" y="5538330"/>
            <a:ext cx="4482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Partition function of canonical ensemble</a:t>
            </a:r>
            <a:endParaRPr lang="en-US" dirty="0"/>
          </a:p>
        </p:txBody>
      </p:sp>
      <p:graphicFrame>
        <p:nvGraphicFramePr>
          <p:cNvPr id="164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702965"/>
              </p:ext>
            </p:extLst>
          </p:nvPr>
        </p:nvGraphicFramePr>
        <p:xfrm>
          <a:off x="5654618" y="5486400"/>
          <a:ext cx="150018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16" imgW="799920" imgH="342720" progId="Equation.DSMT4">
                  <p:embed/>
                </p:oleObj>
              </mc:Choice>
              <mc:Fallback>
                <p:oleObj name="Equation" r:id="rId16" imgW="79992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18" y="5486400"/>
                        <a:ext cx="1500187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219200" y="6021388"/>
          <a:ext cx="4951413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18" imgW="3377880" imgH="520560" progId="Equation.DSMT4">
                  <p:embed/>
                </p:oleObj>
              </mc:Choice>
              <mc:Fallback>
                <p:oleObj name="Equation" r:id="rId18" imgW="3377880" imgH="520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6021388"/>
                        <a:ext cx="4951413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1524000" y="6021388"/>
            <a:ext cx="0" cy="30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0" y="60198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430450" y="5809456"/>
            <a:ext cx="48253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  <a:latin typeface="Comic Sans MS" pitchFamily="66" charset="0"/>
              </a:rPr>
              <a:t>At this point we ignore symmetry constraints of wave-function/Pauli principle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  <p:bldP spid="11" grpId="0"/>
      <p:bldP spid="13" grpId="0"/>
      <p:bldP spid="14" grpId="0" animBg="1"/>
      <p:bldP spid="15" grpId="0" animBg="1"/>
      <p:bldP spid="16" grpId="0"/>
      <p:bldP spid="18" grpId="0" animBg="1"/>
      <p:bldP spid="19" grpId="0"/>
      <p:bldP spid="22" grpId="0" animBg="1"/>
      <p:bldP spid="23" grpId="0"/>
      <p:bldP spid="25" grpId="0" animBg="1"/>
      <p:bldP spid="26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39725"/>
            <a:ext cx="3435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Introducing the wave-number </a:t>
            </a:r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636963" y="263525"/>
          <a:ext cx="7826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4" imgW="533160" imgH="393480" progId="Equation.DSMT4">
                  <p:embed/>
                </p:oleObj>
              </mc:Choice>
              <mc:Fallback>
                <p:oleObj name="Equation" r:id="rId4" imgW="533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263525"/>
                        <a:ext cx="7826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AutoShape 52"/>
          <p:cNvSpPr>
            <a:spLocks noChangeArrowheads="1"/>
          </p:cNvSpPr>
          <p:nvPr/>
        </p:nvSpPr>
        <p:spPr bwMode="auto">
          <a:xfrm>
            <a:off x="4589252" y="42413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181600" y="117896"/>
          <a:ext cx="16938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4" name="Equation" r:id="rId6" imgW="1155600" imgH="571320" progId="Equation.DSMT4">
                  <p:embed/>
                </p:oleObj>
              </mc:Choice>
              <mc:Fallback>
                <p:oleObj name="Equation" r:id="rId6" imgW="1155600" imgH="571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17896"/>
                        <a:ext cx="169386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1295400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337096" y="1186130"/>
          <a:ext cx="1676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Equation" r:id="rId8" imgW="1143000" imgH="393480" progId="Equation.DSMT4">
                  <p:embed/>
                </p:oleObj>
              </mc:Choice>
              <mc:Fallback>
                <p:oleObj name="Equation" r:id="rId8" imgW="114300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096" y="1186130"/>
                        <a:ext cx="16764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52"/>
          <p:cNvSpPr>
            <a:spLocks noChangeArrowheads="1"/>
          </p:cNvSpPr>
          <p:nvPr/>
        </p:nvSpPr>
        <p:spPr bwMode="auto">
          <a:xfrm>
            <a:off x="685800" y="2062009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1219200" y="1752600"/>
          <a:ext cx="41862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10" imgW="2857320" imgH="571320" progId="Equation.DSMT4">
                  <p:embed/>
                </p:oleObj>
              </mc:Choice>
              <mc:Fallback>
                <p:oleObj name="Equation" r:id="rId10" imgW="2857320" imgH="571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4186238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364738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245078" y="3460482"/>
          <a:ext cx="24177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Equation" r:id="rId12" imgW="1650960" imgH="495000" progId="Equation.DSMT4">
                  <p:embed/>
                </p:oleObj>
              </mc:Choice>
              <mc:Fallback>
                <p:oleObj name="Equation" r:id="rId12" imgW="1650960" imgH="495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5078" y="3460482"/>
                        <a:ext cx="241776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52"/>
          <p:cNvSpPr>
            <a:spLocks noChangeArrowheads="1"/>
          </p:cNvSpPr>
          <p:nvPr/>
        </p:nvSpPr>
        <p:spPr bwMode="auto">
          <a:xfrm>
            <a:off x="685800" y="471418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258888" y="4400550"/>
          <a:ext cx="47990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14" imgW="3276360" imgH="533160" progId="Equation.DSMT4">
                  <p:embed/>
                </p:oleObj>
              </mc:Choice>
              <mc:Fallback>
                <p:oleObj name="Equation" r:id="rId14" imgW="327636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400550"/>
                        <a:ext cx="479901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5400000" flipH="1" flipV="1">
            <a:off x="3239294" y="2704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200" y="2971800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429001" y="2480096"/>
            <a:ext cx="5714999" cy="533400"/>
            <a:chOff x="609600" y="5588478"/>
            <a:chExt cx="6315075" cy="668338"/>
          </a:xfrm>
        </p:grpSpPr>
        <p:sp>
          <p:nvSpPr>
            <p:cNvPr id="18" name="Rectangle 17"/>
            <p:cNvSpPr/>
            <p:nvPr/>
          </p:nvSpPr>
          <p:spPr>
            <a:xfrm>
              <a:off x="609600" y="5715000"/>
              <a:ext cx="4490647" cy="424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B050"/>
                  </a:solidFill>
                  <a:latin typeface="Comic Sans MS" pitchFamily="66" charset="0"/>
                </a:rPr>
                <a:t>Classical approximation appropriate for  </a:t>
              </a:r>
              <a:endParaRPr lang="en-US" sz="1600" dirty="0">
                <a:solidFill>
                  <a:srgbClr val="00B050"/>
                </a:solidFill>
              </a:endParaRPr>
            </a:p>
          </p:txBody>
        </p:sp>
        <p:graphicFrame>
          <p:nvGraphicFramePr>
            <p:cNvPr id="19465" name="Object 9"/>
            <p:cNvGraphicFramePr>
              <a:graphicFrameLocks noChangeAspect="1"/>
            </p:cNvGraphicFramePr>
            <p:nvPr/>
          </p:nvGraphicFramePr>
          <p:xfrm>
            <a:off x="4953000" y="5588478"/>
            <a:ext cx="1971675" cy="668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9" name="Equation" r:id="rId16" imgW="1346040" imgH="457200" progId="Equation.DSMT4">
                    <p:embed/>
                  </p:oleObj>
                </mc:Choice>
                <mc:Fallback>
                  <p:oleObj name="Equation" r:id="rId16" imgW="1346040" imgH="4572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5588478"/>
                          <a:ext cx="1971675" cy="668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13" name="Object 10"/>
          <p:cNvGraphicFramePr>
            <a:graphicFrameLocks noChangeAspect="1"/>
          </p:cNvGraphicFramePr>
          <p:nvPr/>
        </p:nvGraphicFramePr>
        <p:xfrm>
          <a:off x="1301750" y="5089525"/>
          <a:ext cx="6048375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18" imgW="3225600" imgH="939600" progId="Equation.DSMT4">
                  <p:embed/>
                </p:oleObj>
              </mc:Choice>
              <mc:Fallback>
                <p:oleObj name="Equation" r:id="rId18" imgW="3225600" imgH="939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5089525"/>
                        <a:ext cx="6048375" cy="176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utoShape 52"/>
          <p:cNvSpPr>
            <a:spLocks noChangeArrowheads="1"/>
          </p:cNvSpPr>
          <p:nvPr/>
        </p:nvSpPr>
        <p:spPr bwMode="auto">
          <a:xfrm>
            <a:off x="685800" y="5410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8" grpId="0" animBg="1"/>
      <p:bldP spid="10" grpId="0"/>
      <p:bldP spid="1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3" name="Object 2"/>
          <p:cNvGraphicFramePr>
            <a:graphicFrameLocks noChangeAspect="1"/>
          </p:cNvGraphicFramePr>
          <p:nvPr/>
        </p:nvGraphicFramePr>
        <p:xfrm>
          <a:off x="304800" y="304800"/>
          <a:ext cx="60007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4" imgW="3200400" imgH="457200" progId="Equation.DSMT4">
                  <p:embed/>
                </p:oleObj>
              </mc:Choice>
              <mc:Fallback>
                <p:oleObj name="Equation" r:id="rId4" imgW="32004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600075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 flipH="1" flipV="1">
            <a:off x="191294" y="14089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1676400"/>
            <a:ext cx="708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1001" y="1285673"/>
            <a:ext cx="74013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Same free energy expression as obtained from classical partition function  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1" name="AutoShape 52"/>
          <p:cNvSpPr>
            <a:spLocks noChangeArrowheads="1"/>
          </p:cNvSpPr>
          <p:nvPr/>
        </p:nvSpPr>
        <p:spPr bwMode="auto">
          <a:xfrm>
            <a:off x="304800" y="21336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3374" y="2056716"/>
            <a:ext cx="23198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Same thermodynamics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914400" y="2362200"/>
            <a:ext cx="1828800" cy="685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066800" y="2556296"/>
          <a:ext cx="14287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Equation" r:id="rId6" imgW="761760" imgH="215640" progId="Equation.DSMT4">
                  <p:embed/>
                </p:oleObj>
              </mc:Choice>
              <mc:Fallback>
                <p:oleObj name="Equation" r:id="rId6" imgW="76176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56296"/>
                        <a:ext cx="14287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3352800" y="2286000"/>
            <a:ext cx="1981200" cy="838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3592894" y="2348601"/>
          <a:ext cx="148113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Equation" r:id="rId8" imgW="825480" imgH="393480" progId="Equation.DSMT4">
                  <p:embed/>
                </p:oleObj>
              </mc:Choice>
              <mc:Fallback>
                <p:oleObj name="Equation" r:id="rId8" imgW="8254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894" y="2348601"/>
                        <a:ext cx="1481137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1125538" y="3505200"/>
          <a:ext cx="22875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10" imgW="1562040" imgH="393480" progId="Equation.DSMT4">
                  <p:embed/>
                </p:oleObj>
              </mc:Choice>
              <mc:Fallback>
                <p:oleObj name="Equation" r:id="rId10" imgW="15620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3505200"/>
                        <a:ext cx="228758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381000" y="35814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57600" y="3581400"/>
            <a:ext cx="4169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now understand origin of factor   </a:t>
            </a:r>
            <a:endParaRPr lang="en-US" dirty="0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7502792" y="3446252"/>
          <a:ext cx="4651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12" imgW="317160" imgH="393480" progId="Equation.DSMT4">
                  <p:embed/>
                </p:oleObj>
              </mc:Choice>
              <mc:Fallback>
                <p:oleObj name="Equation" r:id="rId12" imgW="3171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792" y="3446252"/>
                        <a:ext cx="46513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3691348" y="3974068"/>
            <a:ext cx="3358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classical partition function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8600" y="4876800"/>
            <a:ext cx="84497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Note: the origin of additional factor  1/N! to resolve Gibb’s paradox requires</a:t>
            </a:r>
          </a:p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           an understanding of concept of indistinguishable quantum particles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3" grpId="0" animBg="1"/>
      <p:bldP spid="15" grpId="0" animBg="1"/>
      <p:bldP spid="18" grpId="0"/>
      <p:bldP spid="19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213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84</cp:revision>
  <dcterms:created xsi:type="dcterms:W3CDTF">2010-08-02T16:38:14Z</dcterms:created>
  <dcterms:modified xsi:type="dcterms:W3CDTF">2014-09-30T14:02:07Z</dcterms:modified>
</cp:coreProperties>
</file>