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61B0B-9394-4E0D-B2C6-E449F5941779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9878E-91EC-439D-BCAD-6042D5BCB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9878E-91EC-439D-BCAD-6042D5BCBC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92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9878E-91EC-439D-BCAD-6042D5BCBC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68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9878E-91EC-439D-BCAD-6042D5BCBC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3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33A0A-36C7-42BC-9AF7-CD6D0214F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FAD7A-C515-4589-B244-4F1FC5DE4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B19B-BA59-4FC4-BEFF-4670381E2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2CFB8-A02F-46A8-9103-30952B92D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6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A08DA-CB17-4270-AC61-94BD227F6C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2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7902-F748-42F0-BF50-03B4D2CE7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EC65C-D663-4199-9EA5-B09E142F2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5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A1A5F-3669-4D52-B04F-1541414E6D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3CF18-78E5-428A-B708-5391454C0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8E33-898A-4185-B3EC-E98C9FB14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8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B43F-000E-4D40-83EE-C78C1DE62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3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C462FD-1809-4311-BBDE-CF8791E6D4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5.gif"/><Relationship Id="rId7" Type="http://schemas.openxmlformats.org/officeDocument/2006/relationships/hyperlink" Target="http://en.wikipedia.org/wiki/File:Fritz_Haber.png" TargetMode="Externa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hyperlink" Target="//upload.wikimedia.org/wikipedia/commons/1/1e/Fritz_Haber.png" TargetMode="External"/><Relationship Id="rId10" Type="http://schemas.openxmlformats.org/officeDocument/2006/relationships/hyperlink" Target="http://en.wikipedia.org/wiki/Haber_process" TargetMode="External"/><Relationship Id="rId4" Type="http://schemas.openxmlformats.org/officeDocument/2006/relationships/image" Target="../media/image81.png"/><Relationship Id="rId9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5.png"/><Relationship Id="rId7" Type="http://schemas.openxmlformats.org/officeDocument/2006/relationships/image" Target="../media/image88.png"/><Relationship Id="rId12" Type="http://schemas.openxmlformats.org/officeDocument/2006/relationships/hyperlink" Target="http://www.basf.com/group/corporate/en/about-basf/history/1902-1924/inde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53.jpeg"/><Relationship Id="rId5" Type="http://schemas.openxmlformats.org/officeDocument/2006/relationships/image" Target="../media/image82.png"/><Relationship Id="rId10" Type="http://schemas.openxmlformats.org/officeDocument/2006/relationships/image" Target="../media/image91.png"/><Relationship Id="rId4" Type="http://schemas.openxmlformats.org/officeDocument/2006/relationships/image" Target="../media/image86.png"/><Relationship Id="rId9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5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11" Type="http://schemas.openxmlformats.org/officeDocument/2006/relationships/image" Target="../media/image4.wmf"/><Relationship Id="rId5" Type="http://schemas.openxmlformats.org/officeDocument/2006/relationships/image" Target="../media/image25.png"/><Relationship Id="rId15" Type="http://schemas.openxmlformats.org/officeDocument/2006/relationships/image" Target="../media/image31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Dalton's_law" TargetMode="External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56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4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1.wmf"/><Relationship Id="rId3" Type="http://schemas.openxmlformats.org/officeDocument/2006/relationships/image" Target="../media/image5.gif"/><Relationship Id="rId7" Type="http://schemas.openxmlformats.org/officeDocument/2006/relationships/image" Target="../media/image60.png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6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6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038165" y="333375"/>
            <a:ext cx="6630179" cy="647700"/>
            <a:chOff x="1202" y="210"/>
            <a:chExt cx="3360" cy="408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1202" y="210"/>
              <a:ext cx="3360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540" y="252"/>
              <a:ext cx="29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Basis concepts of Thermochemistry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80" name="Oval 8"/>
          <p:cNvSpPr>
            <a:spLocks noChangeArrowheads="1"/>
          </p:cNvSpPr>
          <p:nvPr/>
        </p:nvSpPr>
        <p:spPr bwMode="auto">
          <a:xfrm rot="-2632602">
            <a:off x="234950" y="1344613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67544" y="1268413"/>
            <a:ext cx="88665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Goal: Using the general concept of minimal Gibbs free energy for chemical reactions </a:t>
            </a:r>
          </a:p>
          <a:p>
            <a:r>
              <a:rPr lang="en-US" dirty="0"/>
              <a:t> </a:t>
            </a:r>
            <a:r>
              <a:rPr lang="en-US" dirty="0" smtClean="0"/>
              <a:t>         at constant T&amp; P to derive law of mass action </a:t>
            </a:r>
            <a:endParaRPr lang="en-US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365678" y="2067144"/>
            <a:ext cx="8469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To apply the concept of minimal Gibbs free energy in chemical reactions we need</a:t>
            </a:r>
          </a:p>
          <a:p>
            <a:r>
              <a:rPr lang="en-US" dirty="0" smtClean="0"/>
              <a:t>generalization of single component systems (</a:t>
            </a:r>
            <a:r>
              <a:rPr lang="en-US" sz="1200" dirty="0" smtClean="0">
                <a:solidFill>
                  <a:srgbClr val="00B050"/>
                </a:solidFill>
              </a:rPr>
              <a:t>such as water only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598316"/>
              </p:ext>
            </p:extLst>
          </p:nvPr>
        </p:nvGraphicFramePr>
        <p:xfrm>
          <a:off x="2195736" y="2852936"/>
          <a:ext cx="30940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3" imgW="1308100" imgH="190500" progId="Equation.DSMT4">
                  <p:embed/>
                </p:oleObj>
              </mc:Choice>
              <mc:Fallback>
                <p:oleObj name="Equation" r:id="rId3" imgW="1308100" imgH="190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852936"/>
                        <a:ext cx="30940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547664" y="2852936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68427"/>
              </p:ext>
            </p:extLst>
          </p:nvPr>
        </p:nvGraphicFramePr>
        <p:xfrm>
          <a:off x="498872" y="2865875"/>
          <a:ext cx="9826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72" y="2865875"/>
                        <a:ext cx="9826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20058" y="3429000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48" name="Group 11"/>
          <p:cNvGrpSpPr>
            <a:grpSpLocks/>
          </p:cNvGrpSpPr>
          <p:nvPr/>
        </p:nvGrpSpPr>
        <p:grpSpPr bwMode="auto">
          <a:xfrm>
            <a:off x="1705129" y="3717032"/>
            <a:ext cx="5334000" cy="647700"/>
            <a:chOff x="1056" y="192"/>
            <a:chExt cx="3360" cy="408"/>
          </a:xfrm>
        </p:grpSpPr>
        <p:sp>
          <p:nvSpPr>
            <p:cNvPr id="49" name="Rectangle 8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488" y="234"/>
              <a:ext cx="2507" cy="29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 dirty="0" smtClean="0">
                  <a:solidFill>
                    <a:schemeClr val="bg1"/>
                  </a:solidFill>
                </a:rPr>
                <a:t>Multi-component systems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31742" y="4581128"/>
            <a:ext cx="87976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For now restriction to single phase systems (</a:t>
            </a:r>
            <a:r>
              <a:rPr lang="en-US" sz="1200" dirty="0" smtClean="0">
                <a:solidFill>
                  <a:srgbClr val="00B050"/>
                </a:solidFill>
              </a:rPr>
              <a:t>think of chemical reaction of gases into a gaseous product</a:t>
            </a:r>
          </a:p>
          <a:p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smtClean="0">
                <a:solidFill>
                  <a:srgbClr val="00B050"/>
                </a:solidFill>
              </a:rPr>
              <a:t>                                                                                                         such as                                                   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73116" y="4869160"/>
                <a:ext cx="2106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𝐶𝑂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⇄2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116" y="4869160"/>
                <a:ext cx="210685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420058" y="5301208"/>
            <a:ext cx="80457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The Gibbs free energy of a multi-component system with 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particles in each </a:t>
            </a:r>
          </a:p>
          <a:p>
            <a:r>
              <a:rPr lang="en-US" dirty="0"/>
              <a:t>c</a:t>
            </a:r>
            <a:r>
              <a:rPr lang="en-US" dirty="0" smtClean="0"/>
              <a:t>omponent reads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875538"/>
                <a:ext cx="2627001" cy="395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G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G</m:t>
                      </m:r>
                      <m:r>
                        <a:rPr lang="en-US" b="0" i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,…,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</m:t>
                      </m:r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875538"/>
                <a:ext cx="2627001" cy="395045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/>
      <p:bldP spid="43" grpId="0"/>
      <p:bldP spid="45" grpId="0"/>
      <p:bldP spid="47" grpId="0"/>
      <p:bldP spid="51" grpId="0"/>
      <p:bldP spid="3" grpId="0"/>
      <p:bldP spid="5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35696" y="260648"/>
            <a:ext cx="5047933" cy="647700"/>
            <a:chOff x="1056" y="192"/>
            <a:chExt cx="3360" cy="408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1383" y="234"/>
              <a:ext cx="2781" cy="29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chemeClr val="bg1"/>
                  </a:solidFill>
                </a:rPr>
                <a:t>T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he Haber-Bosch process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1124744"/>
            <a:ext cx="6596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An example to utilize the full potential of the law of mass action</a:t>
            </a:r>
            <a:endParaRPr 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23528" y="1627114"/>
            <a:ext cx="720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Industrial route </a:t>
            </a:r>
            <a:r>
              <a:rPr lang="en-US" dirty="0"/>
              <a:t>to ammonia (</a:t>
            </a:r>
            <a:r>
              <a:rPr lang="en-US" sz="1600" dirty="0"/>
              <a:t>Nobel Prize in Chemistry </a:t>
            </a:r>
            <a:r>
              <a:rPr lang="en-US" sz="1600" dirty="0" smtClean="0"/>
              <a:t>1918, Fritz Haber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42655" y="2115807"/>
            <a:ext cx="13474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Let’s recall: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1892932" y="2117704"/>
                <a:ext cx="205787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⇌2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2932" y="2117704"/>
                <a:ext cx="205787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406569" y="2102239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 err="1" smtClean="0">
                <a:solidFill>
                  <a:srgbClr val="00B050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de-CH" dirty="0" err="1" smtClean="0">
                <a:solidFill>
                  <a:srgbClr val="00B050"/>
                </a:solidFill>
                <a:sym typeface="Wingdings" pitchFamily="2" charset="2"/>
              </a:rPr>
              <a:t>h</a:t>
            </a:r>
            <a:r>
              <a:rPr lang="de-CH" dirty="0" smtClean="0">
                <a:solidFill>
                  <a:srgbClr val="00B050"/>
                </a:solidFill>
                <a:sym typeface="Wingdings" pitchFamily="2" charset="2"/>
              </a:rPr>
              <a:t>=-</a:t>
            </a:r>
            <a:r>
              <a:rPr lang="de-CH" dirty="0">
                <a:solidFill>
                  <a:srgbClr val="00B050"/>
                </a:solidFill>
                <a:sym typeface="Wingdings" pitchFamily="2" charset="2"/>
              </a:rPr>
              <a:t>92,5kJ/</a:t>
            </a:r>
            <a:r>
              <a:rPr lang="de-CH" dirty="0" err="1">
                <a:solidFill>
                  <a:srgbClr val="00B050"/>
                </a:solidFill>
                <a:sym typeface="Wingdings" pitchFamily="2" charset="2"/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95536" y="2772263"/>
            <a:ext cx="8568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At room temperature the reaction is slow (</a:t>
            </a:r>
            <a:r>
              <a:rPr lang="en-US" sz="1600" dirty="0" smtClean="0">
                <a:solidFill>
                  <a:srgbClr val="00B050"/>
                </a:solidFill>
              </a:rPr>
              <a:t>note: our equilibrium considerations say 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                                                                         nothing about kinetics !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16761" y="3418594"/>
            <a:ext cx="5972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Is it a good idea to increase T to increase reaction speed</a:t>
            </a:r>
            <a:endParaRPr lang="en-US" dirty="0"/>
          </a:p>
        </p:txBody>
      </p:sp>
      <p:pic>
        <p:nvPicPr>
          <p:cNvPr id="17" name="Picture 13" descr="Question mark with shado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838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95536" y="3912830"/>
            <a:ext cx="80714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Equilibrium consideration from law of mass action limits this possibility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467544" y="4427820"/>
                <a:ext cx="157684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Since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&lt;0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4427820"/>
                <a:ext cx="157684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488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 descr="File:Fritz Haber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96" y="284733"/>
            <a:ext cx="1333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389550" y="1996446"/>
            <a:ext cx="275445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pPr algn="r"/>
            <a:r>
              <a:rPr lang="en-US" sz="800" dirty="0" smtClean="0">
                <a:hlinkClick r:id="rId7"/>
              </a:rPr>
              <a:t>http</a:t>
            </a:r>
            <a:r>
              <a:rPr lang="en-US" sz="800" dirty="0">
                <a:hlinkClick r:id="rId7"/>
              </a:rPr>
              <a:t>://</a:t>
            </a:r>
            <a:r>
              <a:rPr lang="en-US" sz="800" dirty="0" smtClean="0">
                <a:hlinkClick r:id="rId7"/>
              </a:rPr>
              <a:t>en.wikipedia.org/wiki/File:Fritz_Haber.png</a:t>
            </a:r>
            <a:endParaRPr lang="en-US" sz="800" dirty="0" smtClean="0"/>
          </a:p>
          <a:p>
            <a:pPr algn="r"/>
            <a:r>
              <a:rPr lang="en-US" sz="1400" dirty="0" smtClean="0"/>
              <a:t>Fritz Haber, 1868-1934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2055753" y="449818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555776" y="4427820"/>
                <a:ext cx="640871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reaction is exothermic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𝜅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decreases with increasing T and the yield goes down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427820"/>
                <a:ext cx="6408712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7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70" y="4779310"/>
            <a:ext cx="2045064" cy="200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539552" y="530120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008294" y="5230842"/>
            <a:ext cx="29418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Compromise:</a:t>
            </a:r>
          </a:p>
          <a:p>
            <a:r>
              <a:rPr lang="en-US" dirty="0" smtClean="0"/>
              <a:t>T not higher than needed</a:t>
            </a:r>
          </a:p>
          <a:p>
            <a:r>
              <a:rPr lang="en-US" dirty="0"/>
              <a:t>f</a:t>
            </a:r>
            <a:r>
              <a:rPr lang="en-US" dirty="0" smtClean="0"/>
              <a:t>or catalyst to work (400 C)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85371" y="6496569"/>
            <a:ext cx="25747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hlinkClick r:id="rId10"/>
              </a:rPr>
              <a:t>http://en.wikipedia.org/wiki/Haber_process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9076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4" grpId="0"/>
      <p:bldP spid="16" grpId="0"/>
      <p:bldP spid="18" grpId="0"/>
      <p:bldP spid="19" grpId="0"/>
      <p:bldP spid="20" grpId="0"/>
      <p:bldP spid="23" grpId="0" animBg="1"/>
      <p:bldP spid="22" grpId="0"/>
      <p:bldP spid="26" grpId="0" animBg="1"/>
      <p:bldP spid="27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1412776"/>
                <a:ext cx="351403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Let’s recall -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=0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412776"/>
                <a:ext cx="351403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563" t="-8333" r="-521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1817840"/>
                <a:ext cx="3081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17840"/>
                <a:ext cx="308174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/>
              <p:cNvSpPr txBox="1">
                <a:spLocks noChangeArrowheads="1"/>
              </p:cNvSpPr>
              <p:nvPr/>
            </p:nvSpPr>
            <p:spPr bwMode="auto">
              <a:xfrm>
                <a:off x="4139952" y="1402341"/>
                <a:ext cx="2526923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Means 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𝜁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𝜁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=−3 </m:t>
                      </m:r>
                    </m:oMath>
                  </m:oMathPara>
                </a14:m>
                <a:endParaRPr lang="en-US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𝜁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1402341"/>
                <a:ext cx="2526923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1928" t="-2538" b="-35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1520" y="332656"/>
            <a:ext cx="5660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Can pressure be utilized to favor the forward direction</a:t>
            </a:r>
            <a:endParaRPr lang="en-US" dirty="0"/>
          </a:p>
        </p:txBody>
      </p:sp>
      <p:pic>
        <p:nvPicPr>
          <p:cNvPr id="6" name="Picture 13" descr="Question mark with shadow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787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93059" y="908720"/>
            <a:ext cx="52075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b="1" dirty="0" smtClean="0">
                <a:solidFill>
                  <a:srgbClr val="FF0000"/>
                </a:solidFill>
              </a:rPr>
              <a:t>aw of mass action provides the answer: Yes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3898826" y="288203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7544" y="2602670"/>
                <a:ext cx="3113160" cy="787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𝜅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𝜁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2670"/>
                <a:ext cx="3113160" cy="787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467544" y="3356992"/>
                <a:ext cx="3361625" cy="635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</a:rPr>
                            <m:t>=−3−1+2=−2&lt;0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3356992"/>
                <a:ext cx="3361625" cy="63575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60032" y="3349006"/>
                <a:ext cx="4446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349006"/>
                <a:ext cx="444609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292080" y="3441652"/>
            <a:ext cx="29931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ncreases with increasing P</a:t>
            </a:r>
            <a:endParaRPr lang="en-US" dirty="0"/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4407856" y="351517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5143" y="4324454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Compromise: 6–18 </a:t>
            </a:r>
            <a:r>
              <a:rPr lang="en-US" dirty="0" err="1"/>
              <a:t>MPa</a:t>
            </a:r>
            <a:r>
              <a:rPr lang="en-US" dirty="0"/>
              <a:t> (59–178 </a:t>
            </a:r>
            <a:r>
              <a:rPr lang="en-US" dirty="0" err="1"/>
              <a:t>atm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50099" y="3871246"/>
            <a:ext cx="86058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Expenses/technical reasons of high P equipment bring limitations to this approach </a:t>
            </a:r>
            <a:endParaRPr lang="en-US" dirty="0"/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1847111" y="439482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01660" y="4797152"/>
            <a:ext cx="6647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Finally</a:t>
            </a:r>
            <a:r>
              <a:rPr lang="en-US" dirty="0" smtClean="0"/>
              <a:t>: we have seen from the discussion of stability conditions</a:t>
            </a:r>
            <a:endParaRPr lang="en-US" dirty="0"/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1530896" y="636875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42459" y="5157192"/>
            <a:ext cx="79945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 perturbation away from equilibrium creates a force driving the system back</a:t>
            </a:r>
          </a:p>
          <a:p>
            <a:r>
              <a:rPr lang="en-US" dirty="0" smtClean="0"/>
              <a:t>(</a:t>
            </a:r>
            <a:r>
              <a:rPr lang="en-US" sz="1600" dirty="0" smtClean="0">
                <a:solidFill>
                  <a:srgbClr val="00B050"/>
                </a:solidFill>
              </a:rPr>
              <a:t>Le </a:t>
            </a:r>
            <a:r>
              <a:rPr lang="en-US" sz="1600" dirty="0" err="1" smtClean="0">
                <a:solidFill>
                  <a:srgbClr val="00B050"/>
                </a:solidFill>
              </a:rPr>
              <a:t>Chatelier’s</a:t>
            </a:r>
            <a:r>
              <a:rPr lang="en-US" sz="1600" dirty="0" smtClean="0">
                <a:solidFill>
                  <a:srgbClr val="00B050"/>
                </a:solidFill>
              </a:rPr>
              <a:t> principle</a:t>
            </a:r>
            <a:r>
              <a:rPr lang="en-US" dirty="0" smtClean="0"/>
              <a:t>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2293417" y="6119916"/>
                <a:ext cx="1630511" cy="693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𝜅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3417" y="6119916"/>
                <a:ext cx="1630511" cy="69346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2896848" y="5733256"/>
            <a:ext cx="0" cy="401744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96848" y="5733256"/>
            <a:ext cx="11543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092763" y="5548590"/>
            <a:ext cx="4963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emoving NH</a:t>
            </a:r>
            <a:r>
              <a:rPr lang="en-US" baseline="-25000" dirty="0" smtClean="0"/>
              <a:t>3</a:t>
            </a:r>
            <a:r>
              <a:rPr lang="en-US" dirty="0" smtClean="0"/>
              <a:t> will increase yield of production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53744" y="5950334"/>
            <a:ext cx="4810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sz="1600" dirty="0" smtClean="0">
                <a:solidFill>
                  <a:srgbClr val="00B050"/>
                </a:solidFill>
              </a:rPr>
              <a:t>In the Haber-Bosch process ammonia is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removed as a liquid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0244" name="Picture 4" descr="Interior view of the materials testing laboratory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0980"/>
            <a:ext cx="1334255" cy="274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5298226" y="2895327"/>
            <a:ext cx="3594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hlinkClick r:id="rId12"/>
              </a:rPr>
              <a:t>high-pressure reactor </a:t>
            </a:r>
            <a:r>
              <a:rPr lang="en-US" sz="1200" dirty="0" smtClean="0">
                <a:hlinkClick r:id="rId12"/>
              </a:rPr>
              <a:t>(1913) in </a:t>
            </a:r>
            <a:r>
              <a:rPr lang="en-US" sz="1200" dirty="0">
                <a:hlinkClick r:id="rId12"/>
              </a:rPr>
              <a:t>the ammonia </a:t>
            </a:r>
            <a:r>
              <a:rPr lang="en-US" sz="1200" dirty="0" smtClean="0">
                <a:hlinkClick r:id="rId12"/>
              </a:rPr>
              <a:t>plant</a:t>
            </a:r>
            <a:endParaRPr lang="en-US" sz="1200" dirty="0" smtClean="0"/>
          </a:p>
          <a:p>
            <a:pPr algn="r"/>
            <a:r>
              <a:rPr lang="en-US" sz="1200" dirty="0"/>
              <a:t>o</a:t>
            </a:r>
            <a:r>
              <a:rPr lang="en-US" sz="1200" dirty="0" smtClean="0"/>
              <a:t>f the </a:t>
            </a:r>
            <a:r>
              <a:rPr lang="en-US" sz="1200" b="1" dirty="0" err="1" smtClean="0"/>
              <a:t>B</a:t>
            </a:r>
            <a:r>
              <a:rPr lang="en-US" sz="1200" dirty="0" err="1" smtClean="0"/>
              <a:t>adische</a:t>
            </a:r>
            <a:r>
              <a:rPr lang="en-US" sz="1200" dirty="0" smtClean="0"/>
              <a:t> </a:t>
            </a:r>
            <a:r>
              <a:rPr lang="en-US" sz="1200" b="1" dirty="0" err="1" smtClean="0"/>
              <a:t>A</a:t>
            </a:r>
            <a:r>
              <a:rPr lang="en-US" sz="1200" dirty="0" err="1" smtClean="0"/>
              <a:t>nilin</a:t>
            </a:r>
            <a:r>
              <a:rPr lang="en-US" sz="1200" dirty="0" smtClean="0"/>
              <a:t> und </a:t>
            </a:r>
            <a:r>
              <a:rPr lang="en-US" sz="1200" b="1" dirty="0" smtClean="0"/>
              <a:t>S</a:t>
            </a:r>
            <a:r>
              <a:rPr lang="en-US" sz="1200" dirty="0" smtClean="0"/>
              <a:t>oda </a:t>
            </a:r>
            <a:r>
              <a:rPr lang="en-US" sz="1200" b="1" dirty="0" err="1" smtClean="0"/>
              <a:t>F</a:t>
            </a:r>
            <a:r>
              <a:rPr lang="en-US" sz="1200" dirty="0" err="1" smtClean="0"/>
              <a:t>abrik</a:t>
            </a:r>
            <a:r>
              <a:rPr lang="en-US" sz="1200" dirty="0" smtClean="0"/>
              <a:t> (BASF)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010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 animBg="1"/>
      <p:bldP spid="9" grpId="0"/>
      <p:bldP spid="11" grpId="0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 animBg="1"/>
      <p:bldP spid="22" grpId="0"/>
      <p:bldP spid="23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2340597" y="5302178"/>
            <a:ext cx="4038600" cy="8631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2333600" y="2637882"/>
            <a:ext cx="4038600" cy="8631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23528" y="260648"/>
            <a:ext cx="4095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Using homogeneity of G according 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13816" y="836712"/>
                <a:ext cx="5033173" cy="411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…,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…,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 …, 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816" y="836712"/>
                <a:ext cx="5033173" cy="411395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7592144" y="7376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222004"/>
              </p:ext>
            </p:extLst>
          </p:nvPr>
        </p:nvGraphicFramePr>
        <p:xfrm>
          <a:off x="7668344" y="661409"/>
          <a:ext cx="436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Equation" r:id="rId4" imgW="203024" imgH="355292" progId="Equation.3">
                  <p:embed/>
                </p:oleObj>
              </mc:Choice>
              <mc:Fallback>
                <p:oleObj name="Equation" r:id="rId4" imgW="203024" imgH="3552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661409"/>
                        <a:ext cx="4365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83768" y="1435677"/>
                <a:ext cx="3219536" cy="697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𝜕𝜆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+…=</m:t>
                      </m:r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435677"/>
                <a:ext cx="3219536" cy="6971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utoShape 36"/>
          <p:cNvSpPr>
            <a:spLocks noChangeArrowheads="1"/>
          </p:cNvSpPr>
          <p:nvPr/>
        </p:nvSpPr>
        <p:spPr bwMode="auto">
          <a:xfrm>
            <a:off x="467544" y="167109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5771" y="2204864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 especially for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9752" y="2216584"/>
                <a:ext cx="802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𝜆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216584"/>
                <a:ext cx="80259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435771" y="292494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345961" y="2757436"/>
                <a:ext cx="3816942" cy="5636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</a:rPr>
                          <m:t>𝐺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+…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+…=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61" y="2757436"/>
                <a:ext cx="3816942" cy="563616"/>
              </a:xfrm>
              <a:prstGeom prst="rect">
                <a:avLst/>
              </a:prstGeom>
              <a:blipFill rotWithShape="1">
                <a:blip r:embed="rId8"/>
                <a:stretch>
                  <a:fillRect t="-65591" r="-4792" b="-98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467544" y="3645024"/>
            <a:ext cx="2185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generalization 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86183"/>
              </p:ext>
            </p:extLst>
          </p:nvPr>
        </p:nvGraphicFramePr>
        <p:xfrm>
          <a:off x="2681705" y="3685443"/>
          <a:ext cx="9826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705" y="3685443"/>
                        <a:ext cx="982663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67544" y="4668051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Likewise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363455"/>
              </p:ext>
            </p:extLst>
          </p:nvPr>
        </p:nvGraphicFramePr>
        <p:xfrm>
          <a:off x="1595326" y="4684589"/>
          <a:ext cx="2824196" cy="41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Equation" r:id="rId11" imgW="1308100" imgH="190500" progId="Equation.DSMT4">
                  <p:embed/>
                </p:oleObj>
              </mc:Choice>
              <mc:Fallback>
                <p:oleObj name="Equation" r:id="rId11" imgW="1308100" imgH="190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326" y="4684589"/>
                        <a:ext cx="2824196" cy="411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499992" y="4668051"/>
            <a:ext cx="2044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is generalized into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685865" y="5487747"/>
                <a:ext cx="3326295" cy="635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dG</m:t>
                      </m:r>
                      <m:r>
                        <a:rPr lang="en-US" b="0" i="0" smtClean="0">
                          <a:latin typeface="Cambria Math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SdT</m:t>
                      </m:r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VdP</m:t>
                      </m:r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dirty="0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𝑑𝑁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5" y="5487747"/>
                <a:ext cx="3326295" cy="63575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5" grpId="0" animBg="1"/>
      <p:bldP spid="34" grpId="0"/>
      <p:bldP spid="2" grpId="0"/>
      <p:bldP spid="36" grpId="0" animBg="1"/>
      <p:bldP spid="38" grpId="0"/>
      <p:bldP spid="39" grpId="0" animBg="1"/>
      <p:bldP spid="40" grpId="0"/>
      <p:bldP spid="3" grpId="0"/>
      <p:bldP spid="42" grpId="0" animBg="1"/>
      <p:bldP spid="43" grpId="0"/>
      <p:bldP spid="46" grpId="0"/>
      <p:bldP spid="49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2627784" y="3274135"/>
            <a:ext cx="4038600" cy="109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23528" y="1371872"/>
                <a:ext cx="3939796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dG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371872"/>
                <a:ext cx="3939796" cy="400944"/>
              </a:xfrm>
              <a:prstGeom prst="rect">
                <a:avLst/>
              </a:prstGeom>
              <a:blipFill rotWithShape="1">
                <a:blip r:embed="rId2"/>
                <a:stretch>
                  <a:fillRect t="-109091" r="-1393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23528" y="1058716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With</a:t>
            </a:r>
            <a:endParaRPr lang="en-US" dirty="0"/>
          </a:p>
        </p:txBody>
      </p:sp>
      <p:sp>
        <p:nvSpPr>
          <p:cNvPr id="36" name="AutoShape 36"/>
          <p:cNvSpPr>
            <a:spLocks noChangeArrowheads="1"/>
          </p:cNvSpPr>
          <p:nvPr/>
        </p:nvSpPr>
        <p:spPr bwMode="auto">
          <a:xfrm>
            <a:off x="401389" y="179989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10028" y="3793258"/>
                <a:ext cx="2779928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SdT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VdP</m:t>
                    </m:r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b="0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028" y="3793258"/>
                <a:ext cx="2779928" cy="400944"/>
              </a:xfrm>
              <a:prstGeom prst="rect">
                <a:avLst/>
              </a:prstGeom>
              <a:blipFill rotWithShape="1">
                <a:blip r:embed="rId3"/>
                <a:stretch>
                  <a:fillRect t="-109091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12486" y="2177608"/>
                <a:ext cx="6171882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dG</m:t>
                    </m:r>
                    <m:r>
                      <a:rPr lang="en-US" b="0" i="0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dG</m:t>
                    </m:r>
                    <m:r>
                      <a:rPr lang="en-US" b="0" i="0" smtClean="0">
                        <a:latin typeface="Cambria Math"/>
                      </a:rPr>
                      <m:t>=0=−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SdT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VdP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</m:t>
                            </m:r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𝑑𝑁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486" y="2177608"/>
                <a:ext cx="6171882" cy="400944"/>
              </a:xfrm>
              <a:prstGeom prst="rect">
                <a:avLst/>
              </a:prstGeom>
              <a:blipFill rotWithShape="1">
                <a:blip r:embed="rId4"/>
                <a:stretch>
                  <a:fillRect t="-109091" r="-593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57655" y="1371872"/>
                <a:ext cx="3183885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dG</m:t>
                    </m:r>
                    <m:r>
                      <a:rPr lang="en-US" b="0" i="0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SdT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VdP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55" y="1371872"/>
                <a:ext cx="3183885" cy="400944"/>
              </a:xfrm>
              <a:prstGeom prst="rect">
                <a:avLst/>
              </a:prstGeom>
              <a:blipFill rotWithShape="1">
                <a:blip r:embed="rId5"/>
                <a:stretch>
                  <a:fillRect t="-109091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499992" y="1356474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401389" y="29291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3285172" y="3298430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Gibbs-</a:t>
            </a:r>
            <a:r>
              <a:rPr lang="en-US" b="1" dirty="0" err="1" smtClean="0">
                <a:solidFill>
                  <a:srgbClr val="FF0000"/>
                </a:solidFill>
              </a:rPr>
              <a:t>Duhem</a:t>
            </a:r>
            <a:r>
              <a:rPr lang="en-US" b="1" dirty="0" smtClean="0">
                <a:solidFill>
                  <a:srgbClr val="FF0000"/>
                </a:solidFill>
              </a:rPr>
              <a:t> equation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40428" y="4590622"/>
            <a:ext cx="30447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When T and P are constant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61789" y="4493625"/>
                <a:ext cx="1683218" cy="6357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dirty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789" y="4493625"/>
                <a:ext cx="1683218" cy="6357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5062535" y="4590622"/>
            <a:ext cx="40704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elling us that the chemical potentials </a:t>
            </a:r>
            <a:endParaRPr lang="en-US" dirty="0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323528" y="5109899"/>
            <a:ext cx="41431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f the different components are related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298546" y="5807005"/>
                <a:ext cx="783842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For example: in a 2 component mixture when knowing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we can calculate 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d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=0  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546" y="5807005"/>
                <a:ext cx="7838428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700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Oval 8"/>
          <p:cNvSpPr>
            <a:spLocks noChangeArrowheads="1"/>
          </p:cNvSpPr>
          <p:nvPr/>
        </p:nvSpPr>
        <p:spPr bwMode="auto">
          <a:xfrm rot="18967398">
            <a:off x="129864" y="129877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408835" y="44624"/>
            <a:ext cx="74901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On the way towards the law of mass action let’s derive a useful relation 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Gibbs-</a:t>
            </a:r>
            <a:r>
              <a:rPr lang="en-US" b="1" dirty="0" err="1" smtClean="0">
                <a:solidFill>
                  <a:srgbClr val="FF0000"/>
                </a:solidFill>
              </a:rPr>
              <a:t>Duham</a:t>
            </a:r>
            <a:r>
              <a:rPr lang="en-US" dirty="0" smtClean="0"/>
              <a:t>) between change of the chemical potentials </a:t>
            </a:r>
          </a:p>
          <a:p>
            <a:r>
              <a:rPr lang="en-US" dirty="0" smtClean="0"/>
              <a:t>as a result of particle exchange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4" grpId="0"/>
      <p:bldP spid="35" grpId="0"/>
      <p:bldP spid="36" grpId="0" animBg="1"/>
      <p:bldP spid="37" grpId="0"/>
      <p:bldP spid="38" grpId="0"/>
      <p:bldP spid="39" grpId="0"/>
      <p:bldP spid="40" grpId="0"/>
      <p:bldP spid="41" grpId="0" animBg="1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11"/>
          <p:cNvGrpSpPr>
            <a:grpSpLocks/>
          </p:cNvGrpSpPr>
          <p:nvPr/>
        </p:nvGrpSpPr>
        <p:grpSpPr bwMode="auto">
          <a:xfrm>
            <a:off x="2137177" y="260648"/>
            <a:ext cx="4595063" cy="647700"/>
            <a:chOff x="1056" y="192"/>
            <a:chExt cx="3360" cy="408"/>
          </a:xfrm>
        </p:grpSpPr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056" y="192"/>
              <a:ext cx="3360" cy="40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9"/>
            <p:cNvSpPr txBox="1">
              <a:spLocks noChangeArrowheads="1"/>
            </p:cNvSpPr>
            <p:nvPr/>
          </p:nvSpPr>
          <p:spPr bwMode="auto">
            <a:xfrm>
              <a:off x="1573" y="234"/>
              <a:ext cx="1904" cy="29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400" b="1" dirty="0" smtClean="0">
                  <a:solidFill>
                    <a:schemeClr val="bg1"/>
                  </a:solidFill>
                </a:rPr>
                <a:t>Law of mass action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Oval 8"/>
          <p:cNvSpPr>
            <a:spLocks noChangeArrowheads="1"/>
          </p:cNvSpPr>
          <p:nvPr/>
        </p:nvSpPr>
        <p:spPr bwMode="auto">
          <a:xfrm rot="18967398">
            <a:off x="234950" y="1344613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615950" y="1259360"/>
            <a:ext cx="69499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Let’s consider a chemical reaction among </a:t>
            </a:r>
            <a:r>
              <a:rPr lang="en-US" dirty="0" smtClean="0">
                <a:sym typeface="Symbol"/>
              </a:rPr>
              <a:t> species (components)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9"/>
              <p:cNvSpPr txBox="1">
                <a:spLocks noChangeArrowheads="1"/>
              </p:cNvSpPr>
              <p:nvPr/>
            </p:nvSpPr>
            <p:spPr bwMode="auto">
              <a:xfrm>
                <a:off x="611560" y="1634222"/>
                <a:ext cx="47944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For example the reaction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⇌2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1634222"/>
                <a:ext cx="479445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017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940152" y="1664596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 err="1" smtClean="0">
                <a:solidFill>
                  <a:srgbClr val="00B050"/>
                </a:solidFill>
                <a:latin typeface="Symbol" pitchFamily="18" charset="2"/>
                <a:sym typeface="Wingdings" pitchFamily="2" charset="2"/>
              </a:rPr>
              <a:t>D</a:t>
            </a:r>
            <a:r>
              <a:rPr lang="de-CH" dirty="0" err="1" smtClean="0">
                <a:solidFill>
                  <a:srgbClr val="00B050"/>
                </a:solidFill>
                <a:sym typeface="Wingdings" pitchFamily="2" charset="2"/>
              </a:rPr>
              <a:t>h</a:t>
            </a:r>
            <a:r>
              <a:rPr lang="de-CH" dirty="0" smtClean="0">
                <a:solidFill>
                  <a:srgbClr val="00B050"/>
                </a:solidFill>
                <a:sym typeface="Wingdings" pitchFamily="2" charset="2"/>
              </a:rPr>
              <a:t>=-</a:t>
            </a:r>
            <a:r>
              <a:rPr lang="de-CH" dirty="0">
                <a:solidFill>
                  <a:srgbClr val="00B050"/>
                </a:solidFill>
                <a:sym typeface="Wingdings" pitchFamily="2" charset="2"/>
              </a:rPr>
              <a:t>92,5kJ/</a:t>
            </a:r>
            <a:r>
              <a:rPr lang="de-CH" dirty="0" err="1">
                <a:solidFill>
                  <a:srgbClr val="00B050"/>
                </a:solidFill>
                <a:sym typeface="Wingdings" pitchFamily="2" charset="2"/>
              </a:rPr>
              <a:t>mol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611560" y="2636912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Or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a general notation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9"/>
              <p:cNvSpPr txBox="1">
                <a:spLocks noChangeArrowheads="1"/>
              </p:cNvSpPr>
              <p:nvPr/>
            </p:nvSpPr>
            <p:spPr bwMode="auto">
              <a:xfrm>
                <a:off x="611560" y="2123564"/>
                <a:ext cx="502727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Let’s write this in the form -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=0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2123564"/>
                <a:ext cx="502727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70" t="-8197" r="-121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3848" y="3017964"/>
                <a:ext cx="3081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017964"/>
                <a:ext cx="308174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392713" y="3387296"/>
            <a:ext cx="0" cy="40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55576" y="3789040"/>
            <a:ext cx="2637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641376" y="3419708"/>
            <a:ext cx="2694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toichiometric coefficient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9"/>
              <p:cNvSpPr txBox="1">
                <a:spLocks noChangeArrowheads="1"/>
              </p:cNvSpPr>
              <p:nvPr/>
            </p:nvSpPr>
            <p:spPr bwMode="auto">
              <a:xfrm>
                <a:off x="611560" y="4481244"/>
                <a:ext cx="2597827" cy="11526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</a:t>
                </a:r>
                <a:r>
                  <a:rPr lang="en-US" dirty="0"/>
                  <a:t>is a product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 smtClean="0"/>
                  <a:t>&gt; 0 </a:t>
                </a:r>
              </a:p>
              <a:p>
                <a:endParaRPr lang="en-US" dirty="0" smtClean="0"/>
              </a:p>
              <a:p>
                <a:r>
                  <a:rPr lang="en-US" dirty="0" err="1" smtClean="0"/>
                  <a:t>A</a:t>
                </a:r>
                <a:r>
                  <a:rPr lang="en-US" baseline="-25000" dirty="0" err="1"/>
                  <a:t>j</a:t>
                </a:r>
                <a:r>
                  <a:rPr lang="en-US" dirty="0" smtClean="0"/>
                  <a:t> </a:t>
                </a:r>
                <a:r>
                  <a:rPr lang="en-US" dirty="0"/>
                  <a:t>is a </a:t>
                </a:r>
                <a:r>
                  <a:rPr lang="en-US" dirty="0" smtClean="0"/>
                  <a:t>reactant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aseline="-25000" dirty="0"/>
                  <a:t> </a:t>
                </a:r>
                <a:r>
                  <a:rPr lang="en-US" dirty="0" smtClean="0"/>
                  <a:t>&lt; 0 </a:t>
                </a:r>
                <a:endParaRPr lang="en-US" baseline="-25000" dirty="0"/>
              </a:p>
              <a:p>
                <a:endParaRPr lang="en-US" baseline="-25000" dirty="0"/>
              </a:p>
            </p:txBody>
          </p:sp>
        </mc:Choice>
        <mc:Fallback xmlns="">
          <p:sp>
            <p:nvSpPr>
              <p:cNvPr id="6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4481244"/>
                <a:ext cx="2597827" cy="1152623"/>
              </a:xfrm>
              <a:prstGeom prst="rect">
                <a:avLst/>
              </a:prstGeom>
              <a:blipFill rotWithShape="1">
                <a:blip r:embed="rId5"/>
                <a:stretch>
                  <a:fillRect l="-1878" t="-2646" r="-11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9"/>
              <p:cNvSpPr txBox="1">
                <a:spLocks noChangeArrowheads="1"/>
              </p:cNvSpPr>
              <p:nvPr/>
            </p:nvSpPr>
            <p:spPr bwMode="auto">
              <a:xfrm>
                <a:off x="3125197" y="3987606"/>
                <a:ext cx="6199331" cy="1754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For example: </a:t>
                </a:r>
                <a:r>
                  <a:rPr lang="en-US" dirty="0">
                    <a:solidFill>
                      <a:srgbClr val="00B05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𝑁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=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0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with</a:t>
                </a:r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𝜁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B050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rgbClr val="00B050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solidFill>
                            <a:srgbClr val="00B05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rgbClr val="00B050"/>
                          </a:solidFill>
                        </a:rPr>
                        <m:t>product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𝜁</m:t>
                    </m:r>
                    <m:d>
                      <m:d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=−3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and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reactant</m:t>
                    </m:r>
                    <m:r>
                      <m:rPr>
                        <m:nor/>
                      </m:rPr>
                      <a:rPr lang="en-US" dirty="0">
                        <a:solidFill>
                          <a:srgbClr val="00B050"/>
                        </a:solidFill>
                      </a:rPr>
                      <m:t> 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𝜁</m:t>
                    </m:r>
                    <m:d>
                      <m:d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=−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1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reactant</a:t>
                </a:r>
                <a:endParaRPr lang="en-US" dirty="0" smtClean="0">
                  <a:solidFill>
                    <a:srgbClr val="00B050"/>
                  </a:solidFill>
                </a:endParaRPr>
              </a:p>
              <a:p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197" y="3987606"/>
                <a:ext cx="6199331" cy="1754326"/>
              </a:xfrm>
              <a:prstGeom prst="rect">
                <a:avLst/>
              </a:prstGeom>
              <a:blipFill rotWithShape="1">
                <a:blip r:embed="rId6"/>
                <a:stretch>
                  <a:fillRect l="-885" t="-17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667572" y="5876713"/>
            <a:ext cx="60195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Reaction goes in both directions: where is the equilibrium</a:t>
            </a:r>
            <a:endParaRPr lang="en-US" dirty="0"/>
          </a:p>
        </p:txBody>
      </p:sp>
      <p:pic>
        <p:nvPicPr>
          <p:cNvPr id="66" name="Picture 13" descr="Question mark with shadow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780" y="5741932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/>
      <p:bldP spid="52" grpId="0"/>
      <p:bldP spid="2" grpId="0"/>
      <p:bldP spid="54" grpId="0"/>
      <p:bldP spid="55" grpId="0"/>
      <p:bldP spid="3" grpId="0"/>
      <p:bldP spid="61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5724128" y="6215513"/>
            <a:ext cx="2736304" cy="597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491880" y="4077072"/>
            <a:ext cx="1584176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AutoShape 36"/>
          <p:cNvSpPr>
            <a:spLocks noChangeArrowheads="1"/>
          </p:cNvSpPr>
          <p:nvPr/>
        </p:nvSpPr>
        <p:spPr bwMode="auto">
          <a:xfrm>
            <a:off x="248989" y="40466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980728"/>
                <a:ext cx="2627001" cy="395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G</m:t>
                      </m:r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G</m:t>
                      </m:r>
                      <m:r>
                        <a:rPr lang="en-US" b="0" i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a:rPr lang="en-US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,…,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</m:t>
                      </m:r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980728"/>
                <a:ext cx="2627001" cy="395045"/>
              </a:xfrm>
              <a:prstGeom prst="rect">
                <a:avLst/>
              </a:prstGeom>
              <a:blipFill rotWithShape="1"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27584" y="334298"/>
            <a:ext cx="5203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At constant T and P: equilibrium  determined by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3888" y="1178250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72000" y="971748"/>
            <a:ext cx="1120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minimum</a:t>
            </a:r>
            <a:endParaRPr lang="en-US" dirty="0"/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277677" y="170080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79984" y="1617585"/>
                <a:ext cx="947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dG</m:t>
                      </m:r>
                      <m:r>
                        <a:rPr lang="en-US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84" y="1617585"/>
                <a:ext cx="9476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2642" y="2064699"/>
                <a:ext cx="3183885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dG</m:t>
                    </m:r>
                    <m:r>
                      <a:rPr lang="en-US" b="0" i="0" smtClean="0">
                        <a:latin typeface="Cambria Math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SdT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VdP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42" y="2064699"/>
                <a:ext cx="3183885" cy="400944"/>
              </a:xfrm>
              <a:prstGeom prst="rect">
                <a:avLst/>
              </a:prstGeom>
              <a:blipFill rotWithShape="1">
                <a:blip r:embed="rId6"/>
                <a:stretch>
                  <a:fillRect t="-110769" b="-16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43608" y="2060848"/>
            <a:ext cx="710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With </a:t>
            </a:r>
            <a:endParaRPr lang="en-US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32410" y="2080505"/>
            <a:ext cx="1958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nd T,P constant </a:t>
            </a:r>
            <a:endParaRPr lang="en-US" dirty="0"/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277677" y="299695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15616" y="2910780"/>
                <a:ext cx="1374094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=0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910780"/>
                <a:ext cx="1374094" cy="400944"/>
              </a:xfrm>
              <a:prstGeom prst="rect">
                <a:avLst/>
              </a:prstGeom>
              <a:blipFill rotWithShape="1">
                <a:blip r:embed="rId7"/>
                <a:stretch>
                  <a:fillRect l="-24444" t="-109091" r="-3111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843808" y="2926586"/>
            <a:ext cx="1544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equilibrium</a:t>
            </a:r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043608" y="3573016"/>
            <a:ext cx="68916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If we look, e.g., at the forward direction of the reaction we identify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12360" y="3550702"/>
                <a:ext cx="1095493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𝑑𝑁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0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3550702"/>
                <a:ext cx="1095493" cy="391646"/>
              </a:xfrm>
              <a:prstGeom prst="rect">
                <a:avLst/>
              </a:prstGeom>
              <a:blipFill rotWithShape="1">
                <a:blip r:embed="rId8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2539008" y="423525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51859" y="4149080"/>
                <a:ext cx="1208344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=0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859" y="4149080"/>
                <a:ext cx="1208344" cy="400944"/>
              </a:xfrm>
              <a:prstGeom prst="rect">
                <a:avLst/>
              </a:prstGeom>
              <a:blipFill rotWithShape="1">
                <a:blip r:embed="rId9"/>
                <a:stretch>
                  <a:fillRect l="-28283" t="-110769" r="-3030" b="-16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8"/>
          <p:cNvSpPr>
            <a:spLocks noChangeArrowheads="1"/>
          </p:cNvSpPr>
          <p:nvPr/>
        </p:nvSpPr>
        <p:spPr bwMode="auto">
          <a:xfrm rot="18967398">
            <a:off x="234950" y="4832967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15950" y="4756767"/>
            <a:ext cx="4788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Consequences of this relation for ideal gases</a:t>
            </a:r>
            <a:endParaRPr lang="en-US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11560" y="5143004"/>
            <a:ext cx="65069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chemical potential of an ideal gas </a:t>
            </a:r>
            <a:r>
              <a:rPr lang="en-US" dirty="0" smtClean="0"/>
              <a:t>can be derived from </a:t>
            </a:r>
            <a:endParaRPr lang="en-US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071176"/>
              </p:ext>
            </p:extLst>
          </p:nvPr>
        </p:nvGraphicFramePr>
        <p:xfrm>
          <a:off x="7045722" y="5170142"/>
          <a:ext cx="9826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Equation" r:id="rId10" imgW="545626" imgH="203024" progId="Equation.DSMT4">
                  <p:embed/>
                </p:oleObj>
              </mc:Choice>
              <mc:Fallback>
                <p:oleObj name="Equation" r:id="rId10" imgW="545626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722" y="5170142"/>
                        <a:ext cx="9826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34584"/>
              </p:ext>
            </p:extLst>
          </p:nvPr>
        </p:nvGraphicFramePr>
        <p:xfrm>
          <a:off x="979984" y="6183410"/>
          <a:ext cx="2671762" cy="3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Equation" r:id="rId12" imgW="1308100" imgH="190500" progId="Equation.DSMT4">
                  <p:embed/>
                </p:oleObj>
              </mc:Choice>
              <mc:Fallback>
                <p:oleObj name="Equation" r:id="rId12" imgW="1308100" imgH="190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984" y="6183410"/>
                        <a:ext cx="2671762" cy="3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11560" y="5512336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implying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09793" y="5572160"/>
                <a:ext cx="1963230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793" y="5572160"/>
                <a:ext cx="1963230" cy="61901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57115" y="5598293"/>
                <a:ext cx="1387880" cy="617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B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115" y="5598293"/>
                <a:ext cx="1387880" cy="617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3779911" y="6093296"/>
            <a:ext cx="0" cy="40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42774" y="6495040"/>
            <a:ext cx="2637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5252040" y="585802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92820" y="5562882"/>
                <a:ext cx="2742161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μ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𝜕𝜇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𝑑𝑃</m:t>
                          </m:r>
                        </m:e>
                      </m:nary>
                      <m:r>
                        <a:rPr lang="en-US" b="0" i="0" smtClean="0">
                          <a:latin typeface="Cambria Math"/>
                        </a:rPr>
                        <m:t>  +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r>
                        <a:rPr lang="en-US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20" y="5562882"/>
                <a:ext cx="2742161" cy="81887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utoShape 36"/>
          <p:cNvSpPr>
            <a:spLocks noChangeArrowheads="1"/>
          </p:cNvSpPr>
          <p:nvPr/>
        </p:nvSpPr>
        <p:spPr bwMode="auto">
          <a:xfrm>
            <a:off x="5292080" y="6440759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24129" y="6344876"/>
                <a:ext cx="28502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μ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𝑇𝑙𝑛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Φ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9" y="6344876"/>
                <a:ext cx="2850204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ight Brace 37"/>
          <p:cNvSpPr/>
          <p:nvPr/>
        </p:nvSpPr>
        <p:spPr>
          <a:xfrm rot="16200000">
            <a:off x="7729145" y="5809795"/>
            <a:ext cx="354138" cy="907787"/>
          </a:xfrm>
          <a:prstGeom prst="rightBrace">
            <a:avLst>
              <a:gd name="adj1" fmla="val 53141"/>
              <a:gd name="adj2" fmla="val 5000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2" grpId="0" animBg="1"/>
      <p:bldP spid="3" grpId="0"/>
      <p:bldP spid="4" grpId="0"/>
      <p:bldP spid="7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  <p:bldP spid="19" grpId="0"/>
      <p:bldP spid="22" grpId="0" animBg="1"/>
      <p:bldP spid="23" grpId="0"/>
      <p:bldP spid="24" grpId="0"/>
      <p:bldP spid="27" grpId="0"/>
      <p:bldP spid="28" grpId="0"/>
      <p:bldP spid="29" grpId="0"/>
      <p:bldP spid="33" grpId="0" animBg="1"/>
      <p:bldP spid="34" grpId="0"/>
      <p:bldP spid="35" grpId="0" animBg="1"/>
      <p:bldP spid="36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1087852" y="5136976"/>
            <a:ext cx="7741000" cy="1676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23528" y="260648"/>
            <a:ext cx="7837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For each component (</a:t>
            </a:r>
            <a:r>
              <a:rPr lang="en-US" sz="1200" dirty="0" smtClean="0">
                <a:solidFill>
                  <a:srgbClr val="00B050"/>
                </a:solidFill>
              </a:rPr>
              <a:t>reactant and product</a:t>
            </a:r>
            <a:r>
              <a:rPr lang="en-US" dirty="0" smtClean="0"/>
              <a:t>) of the chemical reaction we can write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3494" y="764704"/>
                <a:ext cx="2787943" cy="664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𝑇𝑙𝑛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𝑇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94" y="764704"/>
                <a:ext cx="2787943" cy="6641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347864" y="899428"/>
            <a:ext cx="54809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sz="1200" dirty="0">
                <a:solidFill>
                  <a:srgbClr val="00B050"/>
                </a:solidFill>
              </a:rPr>
              <a:t>u</a:t>
            </a:r>
            <a:r>
              <a:rPr lang="en-US" sz="1200" dirty="0" smtClean="0">
                <a:solidFill>
                  <a:srgbClr val="00B050"/>
                </a:solidFill>
              </a:rPr>
              <a:t>nder the assumption that the components can be described by ideal gases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AutoShape 36"/>
          <p:cNvSpPr>
            <a:spLocks noChangeArrowheads="1"/>
          </p:cNvSpPr>
          <p:nvPr/>
        </p:nvSpPr>
        <p:spPr bwMode="auto">
          <a:xfrm>
            <a:off x="453364" y="299695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05744" y="1484784"/>
                <a:ext cx="1208344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=0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744" y="1484784"/>
                <a:ext cx="1208344" cy="400944"/>
              </a:xfrm>
              <a:prstGeom prst="rect">
                <a:avLst/>
              </a:prstGeom>
              <a:blipFill rotWithShape="1">
                <a:blip r:embed="rId3"/>
                <a:stretch>
                  <a:fillRect l="-27778" t="-110769" r="-3535" b="-16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34999" y="148478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With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636439" y="1484784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91464" y="1331715"/>
                <a:ext cx="2006254" cy="6170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</m:t>
                      </m:r>
                      <m:r>
                        <a:rPr lang="en-US" b="0" i="0" smtClean="0">
                          <a:latin typeface="Cambria Math"/>
                        </a:rPr>
                        <m:t> [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464" y="1331715"/>
                <a:ext cx="2006254" cy="6170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3707904" y="1948743"/>
            <a:ext cx="0" cy="40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34999" y="2334281"/>
            <a:ext cx="3272906" cy="16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23528" y="1964949"/>
            <a:ext cx="335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artial pressure of component </a:t>
            </a:r>
            <a:r>
              <a:rPr lang="en-US" i="1" dirty="0" smtClean="0"/>
              <a:t>j</a:t>
            </a:r>
            <a:endParaRPr lang="en-US" i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39952" y="1924017"/>
            <a:ext cx="0" cy="712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149845" y="2636912"/>
            <a:ext cx="4526611" cy="45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144149" y="2280464"/>
            <a:ext cx="4673660" cy="402130"/>
            <a:chOff x="2173027" y="3140968"/>
            <a:chExt cx="4673660" cy="402130"/>
          </a:xfrm>
        </p:grpSpPr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2173027" y="3140968"/>
              <a:ext cx="148630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t</a:t>
              </a:r>
              <a:r>
                <a:rPr lang="en-US" sz="1600" dirty="0" smtClean="0"/>
                <a:t>otal  pressure</a:t>
              </a:r>
              <a:endParaRPr lang="en-US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536982" y="3142154"/>
                  <a:ext cx="1176028" cy="4009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6982" y="3142154"/>
                  <a:ext cx="1176028" cy="40094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9091" r="-34375" b="-16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617102" y="3140968"/>
              <a:ext cx="222958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  <a:r>
                <a:rPr lang="en-US" sz="1600" dirty="0" smtClean="0"/>
                <a:t>ccording </a:t>
              </a:r>
              <a:r>
                <a:rPr lang="en-US" sz="1600" dirty="0" smtClean="0">
                  <a:hlinkClick r:id="rId6"/>
                </a:rPr>
                <a:t>Dalton’s law</a:t>
              </a:r>
              <a:endParaRPr lang="en-US" sz="1600" dirty="0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5148064" y="1854117"/>
            <a:ext cx="0" cy="295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148064" y="2149615"/>
            <a:ext cx="31391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152979" y="1835532"/>
            <a:ext cx="3211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concentration of component </a:t>
            </a:r>
            <a:r>
              <a:rPr lang="en-US" i="1" dirty="0" smtClean="0"/>
              <a:t>j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37839" y="2836401"/>
                <a:ext cx="3287182" cy="549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𝑇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𝑙𝑛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=0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839" y="2836401"/>
                <a:ext cx="3287182" cy="549702"/>
              </a:xfrm>
              <a:prstGeom prst="rect">
                <a:avLst/>
              </a:prstGeom>
              <a:blipFill rotWithShape="1">
                <a:blip r:embed="rId7"/>
                <a:stretch>
                  <a:fillRect r="-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467544" y="363244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70214" y="3471897"/>
                <a:ext cx="3455626" cy="518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[ </m:t>
                        </m:r>
                        <m:r>
                          <a:rPr lang="en-US" i="1">
                            <a:latin typeface="Cambria Math"/>
                          </a:rPr>
                          <m:t>𝑙𝑛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𝑙𝑛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[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]+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j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  <m:r>
                          <a:rPr lang="en-US" b="0" i="1" dirty="0" smtClean="0"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r>
                  <a:rPr lang="en-US" dirty="0" smtClean="0"/>
                  <a:t> =0</a:t>
                </a:r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214" y="3471897"/>
                <a:ext cx="3455626" cy="518475"/>
              </a:xfrm>
              <a:prstGeom prst="rect">
                <a:avLst/>
              </a:prstGeom>
              <a:blipFill rotWithShape="1">
                <a:blip r:embed="rId8"/>
                <a:stretch>
                  <a:fillRect l="-9894" t="-74118" b="-11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467544" y="42085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81330" y="4062653"/>
                <a:ext cx="4319451" cy="678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dirty="0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[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330" y="4062653"/>
                <a:ext cx="4319451" cy="6780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478940" y="492859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092726" y="4782733"/>
                <a:ext cx="3539559" cy="528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𝑙𝑛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[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]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𝜁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en-US" i="1" dirty="0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sup>
                      </m:sSup>
                      <m:r>
                        <a:rPr lang="en-US" b="0" i="0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[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]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726" y="4782733"/>
                <a:ext cx="3539559" cy="5282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utoShape 36"/>
          <p:cNvSpPr>
            <a:spLocks noChangeArrowheads="1"/>
          </p:cNvSpPr>
          <p:nvPr/>
        </p:nvSpPr>
        <p:spPr bwMode="auto">
          <a:xfrm>
            <a:off x="478940" y="597517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07962" y="5801493"/>
                <a:ext cx="2167003" cy="795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𝜅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962" y="5801493"/>
                <a:ext cx="2167003" cy="7958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7296233" y="5620598"/>
                <a:ext cx="9501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𝜅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233" y="5620598"/>
                <a:ext cx="950197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6483190" y="5620598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where</a:t>
            </a:r>
            <a:endParaRPr lang="en-US" i="1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494194" y="5939988"/>
            <a:ext cx="2326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Equilibrium constant </a:t>
            </a:r>
            <a:endParaRPr lang="en-US" i="1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358539" y="5432161"/>
            <a:ext cx="25474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Law of mass action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6430057" y="4393994"/>
                <a:ext cx="1630511" cy="693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𝜅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0057" y="4393994"/>
                <a:ext cx="1630511" cy="69346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6012160" y="3471896"/>
            <a:ext cx="2460428" cy="16852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117222" y="349171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114529" y="3923764"/>
                <a:ext cx="20578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⇌2</m:t>
                      </m:r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𝑁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529" y="3923764"/>
                <a:ext cx="2057871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6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2" grpId="0"/>
      <p:bldP spid="26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8" grpId="0"/>
      <p:bldP spid="39" grpId="0"/>
      <p:bldP spid="40" grpId="0"/>
      <p:bldP spid="42" grpId="0"/>
      <p:bldP spid="43" grpId="0"/>
      <p:bldP spid="44" grpId="0" animBg="1"/>
      <p:bldP spid="45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62472" y="5237952"/>
            <a:ext cx="3164160" cy="9993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8"/>
          <p:cNvSpPr>
            <a:spLocks noChangeArrowheads="1"/>
          </p:cNvSpPr>
          <p:nvPr/>
        </p:nvSpPr>
        <p:spPr bwMode="auto">
          <a:xfrm rot="18967398">
            <a:off x="262052" y="480864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43052" y="404664"/>
            <a:ext cx="56348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Consequences from law of mass action in equilibrium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97385" y="1916832"/>
            <a:ext cx="1898351" cy="372275"/>
            <a:chOff x="297385" y="1916832"/>
            <a:chExt cx="1898351" cy="3722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529057" y="1916832"/>
                  <a:ext cx="95019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/>
                          </a:rPr>
                          <m:t>𝜅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057" y="1916832"/>
                  <a:ext cx="950197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433989" y="1919775"/>
              <a:ext cx="76174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large </a:t>
              </a:r>
              <a:endParaRPr lang="en-US" dirty="0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97385" y="1916832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If</a:t>
              </a:r>
              <a:endParaRPr lang="en-US" dirty="0"/>
            </a:p>
          </p:txBody>
        </p:sp>
      </p:grpSp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2353959" y="1970935"/>
            <a:ext cx="590518" cy="318172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dirty="0" smtClean="0">
                <a:solidFill>
                  <a:srgbClr val="00B050"/>
                </a:solidFill>
              </a:rPr>
              <a:t>requires</a:t>
            </a:r>
            <a:endParaRPr lang="en-US" sz="10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7474" y="980728"/>
                <a:ext cx="2167003" cy="795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𝜅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74" y="980728"/>
                <a:ext cx="2167003" cy="7958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858584" y="1776587"/>
            <a:ext cx="6261152" cy="730456"/>
            <a:chOff x="2858584" y="1776587"/>
            <a:chExt cx="6261152" cy="730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58584" y="1776587"/>
                  <a:ext cx="2508444" cy="730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dirty="0" smtClean="0"/>
                    <a:t> large with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a14:m>
                  <a:r>
                    <a:rPr lang="en-US" b="0" i="1" dirty="0" smtClean="0">
                      <a:latin typeface="Cambria Math"/>
                    </a:rPr>
                    <a:t> </a:t>
                  </a:r>
                </a:p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dirty="0"/>
                    <a:t> </a:t>
                  </a:r>
                  <a:r>
                    <a:rPr lang="en-US" dirty="0" smtClean="0"/>
                    <a:t>small </a:t>
                  </a:r>
                  <a:r>
                    <a:rPr lang="en-US" dirty="0"/>
                    <a:t>with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9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58584" y="1776587"/>
                  <a:ext cx="2508444" cy="73045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667" b="-91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190455" y="1786269"/>
              <a:ext cx="392928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eaning product concentration large</a:t>
              </a:r>
              <a:endParaRPr lang="en-US" dirty="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179223" y="2087352"/>
              <a:ext cx="382668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eaning reactant concentration low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3528" y="2766781"/>
            <a:ext cx="1923999" cy="372275"/>
            <a:chOff x="323528" y="2766781"/>
            <a:chExt cx="1923999" cy="3722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55200" y="2766781"/>
                  <a:ext cx="95019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/>
                          </a:rPr>
                          <m:t>𝜅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𝑇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200" y="2766781"/>
                  <a:ext cx="950197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460132" y="2769724"/>
              <a:ext cx="78739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small </a:t>
              </a:r>
              <a:endParaRPr lang="en-US" dirty="0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23528" y="2766781"/>
              <a:ext cx="3129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If</a:t>
              </a:r>
              <a:endParaRPr lang="en-US" dirty="0"/>
            </a:p>
          </p:txBody>
        </p:sp>
      </p:grp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2380103" y="2820884"/>
            <a:ext cx="564374" cy="318172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dirty="0" smtClean="0">
                <a:solidFill>
                  <a:srgbClr val="00B050"/>
                </a:solidFill>
              </a:rPr>
              <a:t>requires</a:t>
            </a:r>
            <a:endParaRPr lang="en-US" sz="1000" dirty="0">
              <a:solidFill>
                <a:srgbClr val="00B05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884727" y="2626536"/>
            <a:ext cx="6314040" cy="730456"/>
            <a:chOff x="2884727" y="2626536"/>
            <a:chExt cx="6314040" cy="7304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884727" y="2626536"/>
                  <a:ext cx="2482796" cy="730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dirty="0" smtClean="0"/>
                    <a:t> small with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a14:m>
                  <a:r>
                    <a:rPr lang="en-US" b="0" i="1" dirty="0" smtClean="0">
                      <a:latin typeface="Cambria Math"/>
                    </a:rPr>
                    <a:t> </a:t>
                  </a:r>
                </a:p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dirty="0" smtClean="0"/>
                    <a:t> large with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4727" y="2626536"/>
                  <a:ext cx="2482796" cy="73045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667" b="-91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5216598" y="2636218"/>
              <a:ext cx="376256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eaning product concentration low</a:t>
              </a:r>
              <a:endParaRPr lang="en-US" dirty="0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5205366" y="2937301"/>
              <a:ext cx="399340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eaning reactant concentration large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408549" y="3541601"/>
                <a:ext cx="552971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What can we say about P and T dependence of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</a:rPr>
                      <m:t>𝜿</m:t>
                    </m:r>
                  </m:oMath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549" y="3541601"/>
                <a:ext cx="5529719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882" b="-227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3" descr="Question mark with shado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833" y="342339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08549" y="4070714"/>
            <a:ext cx="82381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 we use P to shift the equilibrium to the side of reactants or products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2" name="Picture 13" descr="Question mark with shado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022" y="3925351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479491" y="4657162"/>
                <a:ext cx="5460469" cy="528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𝜅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= </m:t>
                          </m:r>
                          <m:r>
                            <a:rPr lang="en-US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[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j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]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= </m:t>
                          </m:r>
                          <m:r>
                            <a:rPr lang="en-US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𝑙𝑛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limLoc m:val="subSup"/>
                                      <m:supHide m:val="on"/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9"/>
                                        </m:rP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𝜁</m:t>
                                          </m:r>
                                        </m:e>
                                        <m:sub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j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  <m:r>
                                        <a:rPr lang="en-US">
                                          <a:latin typeface="Cambria Math"/>
                                        </a:rPr>
                                        <m:t>)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</m:nary>
                                </m:e>
                                <m:sub/>
                              </m:sSub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91" y="4657162"/>
                <a:ext cx="5460469" cy="5282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utoShape 36"/>
          <p:cNvSpPr>
            <a:spLocks noChangeArrowheads="1"/>
          </p:cNvSpPr>
          <p:nvPr/>
        </p:nvSpPr>
        <p:spPr bwMode="auto">
          <a:xfrm>
            <a:off x="6024490" y="480700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3472" y="5276978"/>
                <a:ext cx="3113160" cy="787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𝜅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𝜁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72" y="5276978"/>
                <a:ext cx="3113160" cy="787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3960406" y="530120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553273" y="5260304"/>
            <a:ext cx="3987502" cy="661994"/>
            <a:chOff x="4553273" y="5260304"/>
            <a:chExt cx="3987502" cy="661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553273" y="5260304"/>
                  <a:ext cx="3987502" cy="400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If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</a:rPr>
                            <m:t>&gt;0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a14:m>
                  <a:r>
                    <a:rPr lang="en-US" dirty="0" smtClean="0"/>
                    <a:t>increase in P decreases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𝜅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53273" y="5260304"/>
                  <a:ext cx="3987502" cy="40094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823" t="-109091" b="-16363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4588145" y="5552966"/>
              <a:ext cx="387798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Equilibrium shifts towards reactants </a:t>
              </a:r>
              <a:endParaRPr lang="en-US" dirty="0"/>
            </a:p>
          </p:txBody>
        </p:sp>
      </p:grpSp>
      <p:sp>
        <p:nvSpPr>
          <p:cNvPr id="30" name="AutoShape 36"/>
          <p:cNvSpPr>
            <a:spLocks noChangeArrowheads="1"/>
          </p:cNvSpPr>
          <p:nvPr/>
        </p:nvSpPr>
        <p:spPr bwMode="auto">
          <a:xfrm>
            <a:off x="3995936" y="59762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88803" y="5935358"/>
            <a:ext cx="3910558" cy="661994"/>
            <a:chOff x="4588803" y="5935358"/>
            <a:chExt cx="3910558" cy="661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588803" y="5935358"/>
                  <a:ext cx="3910558" cy="4009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If 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</a:rPr>
                            <m:t>&lt;0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a14:m>
                  <a:r>
                    <a:rPr lang="en-US" dirty="0" smtClean="0"/>
                    <a:t>increase in P increases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𝜅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88803" y="5935358"/>
                  <a:ext cx="3910558" cy="40094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900" t="-110769" b="-16769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623675" y="6228020"/>
              <a:ext cx="381386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Equilibrium shifts towards products 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9"/>
              <p:cNvSpPr txBox="1">
                <a:spLocks noChangeArrowheads="1"/>
              </p:cNvSpPr>
              <p:nvPr/>
            </p:nvSpPr>
            <p:spPr bwMode="auto">
              <a:xfrm>
                <a:off x="507776" y="6450223"/>
                <a:ext cx="3654077" cy="400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i="1" dirty="0">
                            <a:latin typeface="Cambria Math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=0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 no P dependence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𝜅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776" y="6450223"/>
                <a:ext cx="3654077" cy="400944"/>
              </a:xfrm>
              <a:prstGeom prst="rect">
                <a:avLst/>
              </a:prstGeom>
              <a:blipFill rotWithShape="1">
                <a:blip r:embed="rId13"/>
                <a:stretch>
                  <a:fillRect l="-4000" t="-109091" b="-163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3" grpId="0"/>
      <p:bldP spid="7" grpId="0" animBg="1"/>
      <p:bldP spid="8" grpId="0"/>
      <p:bldP spid="15" grpId="0" animBg="1"/>
      <p:bldP spid="19" grpId="0"/>
      <p:bldP spid="21" grpId="0"/>
      <p:bldP spid="23" grpId="0"/>
      <p:bldP spid="24" grpId="0" animBg="1"/>
      <p:bldP spid="25" grpId="0"/>
      <p:bldP spid="26" grpId="0" animBg="1"/>
      <p:bldP spid="30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38869" y="332656"/>
            <a:ext cx="82381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 we use T to shift the equilibrium to the side of reactants or products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13" descr="Question mark with shado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42" y="18729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528" y="909209"/>
                <a:ext cx="3113160" cy="787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𝜅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𝜁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sup>
                          </m:sSup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9209"/>
                <a:ext cx="3113160" cy="787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36"/>
          <p:cNvSpPr>
            <a:spLocks noChangeArrowheads="1"/>
          </p:cNvSpPr>
          <p:nvPr/>
        </p:nvSpPr>
        <p:spPr bwMode="auto">
          <a:xfrm>
            <a:off x="3947030" y="118857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53218" y="901668"/>
                <a:ext cx="3823804" cy="787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func>
                            <m:func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𝜅</m:t>
                              </m:r>
                            </m:e>
                          </m:func>
                          <m:r>
                            <a:rPr lang="en-US" b="0" i="1" dirty="0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𝑙𝑛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𝑃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dirty="0" smtClean="0">
                                  <a:latin typeface="Cambria Math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𝜁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nary>
                            </m:sup>
                          </m:sSup>
                        </m:e>
                        <m:sup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18" y="901668"/>
                <a:ext cx="3823804" cy="787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36"/>
          <p:cNvSpPr>
            <a:spLocks noChangeArrowheads="1"/>
          </p:cNvSpPr>
          <p:nvPr/>
        </p:nvSpPr>
        <p:spPr bwMode="auto">
          <a:xfrm>
            <a:off x="539552" y="2250129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71600" y="1925498"/>
                <a:ext cx="3120661" cy="829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𝑙𝑛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𝜅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/>
                              </m:sSup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sup>
                          </m:s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925498"/>
                <a:ext cx="3120661" cy="8299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5791" y="3284984"/>
                <a:ext cx="2844305" cy="664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 smtClean="0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𝑇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1" y="3284984"/>
                <a:ext cx="2844305" cy="6641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23528" y="2996952"/>
            <a:ext cx="72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3170096" y="35027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20815" y="3284984"/>
                <a:ext cx="4594206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815" y="3284984"/>
                <a:ext cx="4594206" cy="7507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539552" y="44371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43608" y="4176020"/>
                <a:ext cx="3195490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176020"/>
                <a:ext cx="3195490" cy="7507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72022" y="4989248"/>
            <a:ext cx="72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From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8768" y="5358580"/>
                <a:ext cx="1421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𝐻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5358580"/>
                <a:ext cx="142109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2034952" y="545910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11760" y="5364163"/>
                <a:ext cx="1566006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364163"/>
                <a:ext cx="1566006" cy="391646"/>
              </a:xfrm>
              <a:prstGeom prst="rect">
                <a:avLst/>
              </a:prstGeom>
              <a:blipFill rotWithShape="1">
                <a:blip r:embed="rId11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067944" y="5364163"/>
            <a:ext cx="736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using</a:t>
            </a:r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548747"/>
              </p:ext>
            </p:extLst>
          </p:nvPr>
        </p:nvGraphicFramePr>
        <p:xfrm>
          <a:off x="4932040" y="5378939"/>
          <a:ext cx="267176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12" imgW="1308100" imgH="190500" progId="Equation.DSMT4">
                  <p:embed/>
                </p:oleObj>
              </mc:Choice>
              <mc:Fallback>
                <p:oleObj name="Equation" r:id="rId12" imgW="1308100" imgH="1905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378939"/>
                        <a:ext cx="267176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550805" y="615272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27472" y="5877272"/>
                <a:ext cx="1531253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2" y="5877272"/>
                <a:ext cx="1531253" cy="75078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utoShape 36"/>
          <p:cNvSpPr>
            <a:spLocks noChangeArrowheads="1"/>
          </p:cNvSpPr>
          <p:nvPr/>
        </p:nvSpPr>
        <p:spPr bwMode="auto">
          <a:xfrm>
            <a:off x="2488953" y="61713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87212" y="5940227"/>
                <a:ext cx="2171235" cy="750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212" y="5940227"/>
                <a:ext cx="2171235" cy="75078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093914" y="4096829"/>
            <a:ext cx="4414190" cy="909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994237" y="5798081"/>
            <a:ext cx="3089931" cy="909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78427" y="4378474"/>
            <a:ext cx="360040" cy="3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57878" y="6171356"/>
            <a:ext cx="360040" cy="3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1" name="Oval 30"/>
          <p:cNvSpPr/>
          <p:nvPr/>
        </p:nvSpPr>
        <p:spPr>
          <a:xfrm>
            <a:off x="6804248" y="5761055"/>
            <a:ext cx="360040" cy="3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24328" y="5755809"/>
            <a:ext cx="360040" cy="3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12473" y="575031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&amp;</a:t>
            </a:r>
            <a:endParaRPr lang="en-US" dirty="0"/>
          </a:p>
        </p:txBody>
      </p:sp>
      <p:sp>
        <p:nvSpPr>
          <p:cNvPr id="34" name="AutoShape 36"/>
          <p:cNvSpPr>
            <a:spLocks noChangeArrowheads="1"/>
          </p:cNvSpPr>
          <p:nvPr/>
        </p:nvSpPr>
        <p:spPr bwMode="auto">
          <a:xfrm>
            <a:off x="8312129" y="581444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15918" y="6151705"/>
                <a:ext cx="2099742" cy="626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918" y="6151705"/>
                <a:ext cx="2099742" cy="62619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9"/>
              <p:cNvSpPr txBox="1">
                <a:spLocks noChangeArrowheads="1"/>
              </p:cNvSpPr>
              <p:nvPr/>
            </p:nvSpPr>
            <p:spPr bwMode="auto">
              <a:xfrm>
                <a:off x="3851920" y="2060848"/>
                <a:ext cx="5292081" cy="618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</a:rPr>
                  <a:t>Next we 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Φ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𝑑𝑇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400" dirty="0" smtClean="0">
                    <a:solidFill>
                      <a:srgbClr val="00B050"/>
                    </a:solidFill>
                  </a:rPr>
                  <a:t> by a quantity closely related to the experiment such as the heat released in an exothermal reaction </a:t>
                </a:r>
                <a:endParaRPr lang="en-US" sz="1400" dirty="0"/>
              </a:p>
            </p:txBody>
          </p:sp>
        </mc:Choice>
        <mc:Fallback xmlns="">
          <p:sp>
            <p:nvSpPr>
              <p:cNvPr id="3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2060848"/>
                <a:ext cx="5292081" cy="618054"/>
              </a:xfrm>
              <a:prstGeom prst="rect">
                <a:avLst/>
              </a:prstGeom>
              <a:blipFill rotWithShape="1">
                <a:blip r:embed="rId17"/>
                <a:stretch>
                  <a:fillRect l="-346" b="-9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71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 animBg="1"/>
      <p:bldP spid="8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20389" y="2547168"/>
            <a:ext cx="2592288" cy="9993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18811" y="174344"/>
                <a:ext cx="3120661" cy="829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𝑙𝑛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𝜅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/>
                              </m:sSup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sup>
                          </m:s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  <m:sub/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811" y="174344"/>
                <a:ext cx="3120661" cy="8299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95536" y="404664"/>
            <a:ext cx="72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427984" y="407607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08104" y="279174"/>
                <a:ext cx="2099742" cy="626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279174"/>
                <a:ext cx="2099742" cy="6261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604773" y="148478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94201" y="1484783"/>
                <a:ext cx="2369880" cy="829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𝑙𝑛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𝜅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/>
                              </m:sSup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sup>
                          </m:s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𝜁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201" y="1484783"/>
                <a:ext cx="2369880" cy="8299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199400" y="2420888"/>
                <a:ext cx="1640385" cy="635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 dirty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𝜁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400" y="2420888"/>
                <a:ext cx="1640385" cy="6357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83422" y="2530665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414024" y="2945651"/>
            <a:ext cx="32624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is the enthalpy of the reaction</a:t>
            </a:r>
            <a:endParaRPr lang="en-US" dirty="0"/>
          </a:p>
        </p:txBody>
      </p:sp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1343069" y="286559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45718" y="2564904"/>
                <a:ext cx="2152897" cy="829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 dirty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𝑙𝑛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𝜅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𝜕</m:t>
                                          </m:r>
                                          <m:r>
                                            <a:rPr lang="en-US" i="1" dirty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/>
                              </m:sSup>
                            </m:e>
                            <m:sup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sup>
                          </m:sSup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718" y="2564904"/>
                <a:ext cx="2152897" cy="82997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67544" y="3717032"/>
            <a:ext cx="56691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For a better understanding let’s integrate the equation</a:t>
            </a:r>
            <a:endParaRPr lang="en-US" dirty="0"/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604773" y="440817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263884" y="4107486"/>
                <a:ext cx="2594236" cy="747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dirty="0">
                              <a:latin typeface="Cambria Math"/>
                            </a:rPr>
                            <m:t>ln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latin typeface="Cambria Math"/>
                                </a:rPr>
                                <m:t>𝜅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b="0" i="1" dirty="0" smtClean="0">
                                  <a:latin typeface="Cambria Math"/>
                                </a:rPr>
                                <m:t>𝜅</m:t>
                              </m:r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h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884" y="4107486"/>
                <a:ext cx="2594236" cy="7478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4110922" y="436710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427984" y="4136309"/>
                <a:ext cx="3432921" cy="536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𝜅</m:t>
                      </m:r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0" dirty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dirty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i="1" dirty="0">
                                  <a:latin typeface="Cambria Math"/>
                                </a:rPr>
                                <m:t>h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 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136309"/>
                <a:ext cx="3432921" cy="5361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539552" y="5013176"/>
                <a:ext cx="112800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&lt;0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5013176"/>
                <a:ext cx="1128001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4865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9"/>
              <p:cNvSpPr txBox="1">
                <a:spLocks noChangeArrowheads="1"/>
              </p:cNvSpPr>
              <p:nvPr/>
            </p:nvSpPr>
            <p:spPr bwMode="auto">
              <a:xfrm>
                <a:off x="1619672" y="5003837"/>
                <a:ext cx="577061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heat leaves the system, the reaction is exothermic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𝜅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decreases </a:t>
                </a:r>
                <a:r>
                  <a:rPr lang="en-US" dirty="0" smtClean="0"/>
                  <a:t>with increasing T and the yield goes down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5003837"/>
                <a:ext cx="5770619" cy="646331"/>
              </a:xfrm>
              <a:prstGeom prst="rect">
                <a:avLst/>
              </a:prstGeom>
              <a:blipFill rotWithShape="1">
                <a:blip r:embed="rId11"/>
                <a:stretch>
                  <a:fillRect l="-951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539552" y="6032368"/>
                <a:ext cx="112800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&gt;0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6032368"/>
                <a:ext cx="1128001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4865" t="-8333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1619672" y="6023029"/>
                <a:ext cx="5526962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the reaction is endotherm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𝜅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increases with increasing T and the yield goes up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9672" y="6023029"/>
                <a:ext cx="5526962" cy="646331"/>
              </a:xfrm>
              <a:prstGeom prst="rect">
                <a:avLst/>
              </a:prstGeom>
              <a:blipFill rotWithShape="1">
                <a:blip r:embed="rId13"/>
                <a:stretch>
                  <a:fillRect l="-993" t="-4717" r="-110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7544" y="5517232"/>
            <a:ext cx="82823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sz="1200" dirty="0" smtClean="0">
                <a:solidFill>
                  <a:srgbClr val="00B050"/>
                </a:solidFill>
              </a:rPr>
              <a:t>consider the reaction of hydrogen and oxygen into water. At high temperature (about 6000K ) there is  virtually no yield</a:t>
            </a:r>
          </a:p>
          <a:p>
            <a:r>
              <a:rPr lang="en-US" sz="1200" dirty="0">
                <a:solidFill>
                  <a:srgbClr val="00B050"/>
                </a:solidFill>
              </a:rPr>
              <a:t> </a:t>
            </a:r>
            <a:r>
              <a:rPr lang="en-US" sz="1200" dirty="0" smtClean="0">
                <a:solidFill>
                  <a:srgbClr val="00B050"/>
                </a:solidFill>
              </a:rPr>
              <a:t>                                                                   for water and at even higher T  water dissociates into hydrogen and oxygen.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4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4" grpId="0"/>
      <p:bldP spid="16" grpId="0" animBg="1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2503</Words>
  <Application>Microsoft Office PowerPoint</Application>
  <PresentationFormat>On-screen Show (4:3)</PresentationFormat>
  <Paragraphs>214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Standarddesign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ChB</dc:creator>
  <cp:lastModifiedBy>Christian Binek</cp:lastModifiedBy>
  <cp:revision>91</cp:revision>
  <dcterms:created xsi:type="dcterms:W3CDTF">2004-12-07T15:52:42Z</dcterms:created>
  <dcterms:modified xsi:type="dcterms:W3CDTF">2012-11-09T15:25:52Z</dcterms:modified>
</cp:coreProperties>
</file>