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261B0B-9394-4E0D-B2C6-E449F5941779}" type="datetimeFigureOut">
              <a:rPr lang="en-US" smtClean="0"/>
              <a:t>11/9/2012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29878E-91EC-439D-BCAD-6042D5BCB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452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29878E-91EC-439D-BCAD-6042D5BCBC7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1927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29878E-91EC-439D-BCAD-6042D5BCBC7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0688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29878E-91EC-439D-BCAD-6042D5BCBC7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2374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E33A0A-36C7-42BC-9AF7-CD6D0214F8D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772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4FAD7A-C515-4589-B244-4F1FC5DE413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75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52B19B-BA59-4FC4-BEFF-4670381E209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489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72CFB8-A02F-46A8-9103-30952B92DCF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465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5A08DA-CB17-4270-AC61-94BD227F6C7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328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AC7902-F748-42F0-BF50-03B4D2CE788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082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AEC65C-D663-4199-9EA5-B09E142F2E3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550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9A1A5F-3669-4D52-B04F-1541414E6DE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287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23CF18-78E5-428A-B708-5391454C097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31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6F8E33-898A-4185-B3EC-E98C9FB14B7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282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30B43F-000E-4D40-83EE-C78C1DE62E8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731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Titelmasterformat durch Klicken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Textmasterformate durch Klicken bearbeiten</a:t>
            </a:r>
          </a:p>
          <a:p>
            <a:pPr lvl="1"/>
            <a:r>
              <a:rPr lang="en-US" smtClean="0"/>
              <a:t>Zweite Ebene</a:t>
            </a:r>
          </a:p>
          <a:p>
            <a:pPr lvl="2"/>
            <a:r>
              <a:rPr lang="en-US" smtClean="0"/>
              <a:t>Dritte Ebene</a:t>
            </a:r>
          </a:p>
          <a:p>
            <a:pPr lvl="3"/>
            <a:r>
              <a:rPr lang="en-US" smtClean="0"/>
              <a:t>Vierte Ebene</a:t>
            </a:r>
          </a:p>
          <a:p>
            <a:pPr lvl="4"/>
            <a:r>
              <a:rPr lang="en-US" smtClean="0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4C462FD-1809-4311-BBDE-CF8791E6D41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oleObject" Target="../embeddings/oleObject1.bin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3.png"/><Relationship Id="rId3" Type="http://schemas.openxmlformats.org/officeDocument/2006/relationships/image" Target="../media/image5.gif"/><Relationship Id="rId7" Type="http://schemas.openxmlformats.org/officeDocument/2006/relationships/hyperlink" Target="http://en.wikipedia.org/wiki/File:Fritz_Haber.png" TargetMode="External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png"/><Relationship Id="rId5" Type="http://schemas.openxmlformats.org/officeDocument/2006/relationships/hyperlink" Target="//upload.wikimedia.org/wikipedia/commons/1/1e/Fritz_Haber.png" TargetMode="External"/><Relationship Id="rId10" Type="http://schemas.openxmlformats.org/officeDocument/2006/relationships/hyperlink" Target="http://en.wikipedia.org/wiki/Haber_process" TargetMode="External"/><Relationship Id="rId4" Type="http://schemas.openxmlformats.org/officeDocument/2006/relationships/image" Target="../media/image81.png"/><Relationship Id="rId9" Type="http://schemas.openxmlformats.org/officeDocument/2006/relationships/image" Target="../media/image52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9.png"/><Relationship Id="rId3" Type="http://schemas.openxmlformats.org/officeDocument/2006/relationships/image" Target="../media/image85.png"/><Relationship Id="rId7" Type="http://schemas.openxmlformats.org/officeDocument/2006/relationships/image" Target="../media/image88.png"/><Relationship Id="rId12" Type="http://schemas.openxmlformats.org/officeDocument/2006/relationships/hyperlink" Target="http://www.basf.com/group/corporate/en/about-basf/history/1902-1924/inde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gif"/><Relationship Id="rId11" Type="http://schemas.openxmlformats.org/officeDocument/2006/relationships/image" Target="../media/image53.jpeg"/><Relationship Id="rId5" Type="http://schemas.openxmlformats.org/officeDocument/2006/relationships/image" Target="../media/image82.png"/><Relationship Id="rId10" Type="http://schemas.openxmlformats.org/officeDocument/2006/relationships/image" Target="../media/image91.png"/><Relationship Id="rId4" Type="http://schemas.openxmlformats.org/officeDocument/2006/relationships/image" Target="../media/image86.png"/><Relationship Id="rId9" Type="http://schemas.openxmlformats.org/officeDocument/2006/relationships/image" Target="../media/image90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1.png"/><Relationship Id="rId3" Type="http://schemas.openxmlformats.org/officeDocument/2006/relationships/image" Target="../media/image7.png"/><Relationship Id="rId7" Type="http://schemas.openxmlformats.org/officeDocument/2006/relationships/image" Target="../media/image9.png"/><Relationship Id="rId12" Type="http://schemas.openxmlformats.org/officeDocument/2006/relationships/image" Target="../media/image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png"/><Relationship Id="rId11" Type="http://schemas.openxmlformats.org/officeDocument/2006/relationships/oleObject" Target="../embeddings/oleObject5.bin"/><Relationship Id="rId5" Type="http://schemas.openxmlformats.org/officeDocument/2006/relationships/image" Target="../media/image3.wmf"/><Relationship Id="rId10" Type="http://schemas.openxmlformats.org/officeDocument/2006/relationships/image" Target="../media/image4.wmf"/><Relationship Id="rId4" Type="http://schemas.openxmlformats.org/officeDocument/2006/relationships/oleObject" Target="../embeddings/oleObject3.bin"/><Relationship Id="rId9" Type="http://schemas.openxmlformats.org/officeDocument/2006/relationships/oleObject" Target="../embeddings/oleObject4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7" Type="http://schemas.openxmlformats.org/officeDocument/2006/relationships/image" Target="../media/image5.gif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13" Type="http://schemas.openxmlformats.org/officeDocument/2006/relationships/image" Target="../media/image1.wmf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27.png"/><Relationship Id="rId12" Type="http://schemas.openxmlformats.org/officeDocument/2006/relationships/oleObject" Target="../embeddings/oleObject7.bin"/><Relationship Id="rId17" Type="http://schemas.openxmlformats.org/officeDocument/2006/relationships/image" Target="../media/image33.png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32.png"/><Relationship Id="rId1" Type="http://schemas.openxmlformats.org/officeDocument/2006/relationships/vmlDrawing" Target="../drawings/vmlDrawing3.vml"/><Relationship Id="rId6" Type="http://schemas.openxmlformats.org/officeDocument/2006/relationships/image" Target="../media/image26.png"/><Relationship Id="rId11" Type="http://schemas.openxmlformats.org/officeDocument/2006/relationships/image" Target="../media/image4.wmf"/><Relationship Id="rId5" Type="http://schemas.openxmlformats.org/officeDocument/2006/relationships/image" Target="../media/image25.png"/><Relationship Id="rId15" Type="http://schemas.openxmlformats.org/officeDocument/2006/relationships/image" Target="../media/image31.png"/><Relationship Id="rId10" Type="http://schemas.openxmlformats.org/officeDocument/2006/relationships/oleObject" Target="../embeddings/oleObject6.bin"/><Relationship Id="rId4" Type="http://schemas.openxmlformats.org/officeDocument/2006/relationships/image" Target="../media/image24.png"/><Relationship Id="rId9" Type="http://schemas.openxmlformats.org/officeDocument/2006/relationships/image" Target="../media/image29.png"/><Relationship Id="rId14" Type="http://schemas.openxmlformats.org/officeDocument/2006/relationships/image" Target="../media/image3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13" Type="http://schemas.openxmlformats.org/officeDocument/2006/relationships/image" Target="../media/image44.png"/><Relationship Id="rId3" Type="http://schemas.openxmlformats.org/officeDocument/2006/relationships/image" Target="../media/image35.png"/><Relationship Id="rId7" Type="http://schemas.openxmlformats.org/officeDocument/2006/relationships/image" Target="../media/image38.png"/><Relationship Id="rId12" Type="http://schemas.openxmlformats.org/officeDocument/2006/relationships/image" Target="../media/image43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en.wikipedia.org/wiki/Dalton's_law" TargetMode="External"/><Relationship Id="rId11" Type="http://schemas.openxmlformats.org/officeDocument/2006/relationships/image" Target="../media/image42.png"/><Relationship Id="rId5" Type="http://schemas.openxmlformats.org/officeDocument/2006/relationships/image" Target="../media/image37.png"/><Relationship Id="rId10" Type="http://schemas.openxmlformats.org/officeDocument/2006/relationships/image" Target="../media/image41.png"/><Relationship Id="rId4" Type="http://schemas.openxmlformats.org/officeDocument/2006/relationships/image" Target="../media/image36.png"/><Relationship Id="rId9" Type="http://schemas.openxmlformats.org/officeDocument/2006/relationships/image" Target="../media/image40.png"/><Relationship Id="rId14" Type="http://schemas.openxmlformats.org/officeDocument/2006/relationships/image" Target="../media/image45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gif"/><Relationship Id="rId13" Type="http://schemas.openxmlformats.org/officeDocument/2006/relationships/image" Target="../media/image56.png"/><Relationship Id="rId3" Type="http://schemas.openxmlformats.org/officeDocument/2006/relationships/image" Target="../media/image47.png"/><Relationship Id="rId7" Type="http://schemas.openxmlformats.org/officeDocument/2006/relationships/image" Target="../media/image51.png"/><Relationship Id="rId12" Type="http://schemas.openxmlformats.org/officeDocument/2006/relationships/image" Target="../media/image55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0.png"/><Relationship Id="rId11" Type="http://schemas.openxmlformats.org/officeDocument/2006/relationships/image" Target="../media/image54.png"/><Relationship Id="rId5" Type="http://schemas.openxmlformats.org/officeDocument/2006/relationships/image" Target="../media/image49.png"/><Relationship Id="rId10" Type="http://schemas.openxmlformats.org/officeDocument/2006/relationships/image" Target="../media/image53.png"/><Relationship Id="rId4" Type="http://schemas.openxmlformats.org/officeDocument/2006/relationships/image" Target="../media/image48.png"/><Relationship Id="rId9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1.png"/><Relationship Id="rId13" Type="http://schemas.openxmlformats.org/officeDocument/2006/relationships/image" Target="../media/image1.wmf"/><Relationship Id="rId3" Type="http://schemas.openxmlformats.org/officeDocument/2006/relationships/image" Target="../media/image5.gif"/><Relationship Id="rId7" Type="http://schemas.openxmlformats.org/officeDocument/2006/relationships/image" Target="../media/image60.png"/><Relationship Id="rId12" Type="http://schemas.openxmlformats.org/officeDocument/2006/relationships/oleObject" Target="../embeddings/oleObject8.bin"/><Relationship Id="rId17" Type="http://schemas.openxmlformats.org/officeDocument/2006/relationships/image" Target="../media/image68.png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67.png"/><Relationship Id="rId1" Type="http://schemas.openxmlformats.org/officeDocument/2006/relationships/vmlDrawing" Target="../drawings/vmlDrawing4.vml"/><Relationship Id="rId6" Type="http://schemas.openxmlformats.org/officeDocument/2006/relationships/image" Target="../media/image59.png"/><Relationship Id="rId11" Type="http://schemas.openxmlformats.org/officeDocument/2006/relationships/image" Target="../media/image64.png"/><Relationship Id="rId5" Type="http://schemas.openxmlformats.org/officeDocument/2006/relationships/image" Target="../media/image58.png"/><Relationship Id="rId15" Type="http://schemas.openxmlformats.org/officeDocument/2006/relationships/image" Target="../media/image66.png"/><Relationship Id="rId10" Type="http://schemas.openxmlformats.org/officeDocument/2006/relationships/image" Target="../media/image63.png"/><Relationship Id="rId4" Type="http://schemas.openxmlformats.org/officeDocument/2006/relationships/image" Target="../media/image57.png"/><Relationship Id="rId9" Type="http://schemas.openxmlformats.org/officeDocument/2006/relationships/image" Target="../media/image62.png"/><Relationship Id="rId14" Type="http://schemas.openxmlformats.org/officeDocument/2006/relationships/image" Target="../media/image65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4.png"/><Relationship Id="rId13" Type="http://schemas.openxmlformats.org/officeDocument/2006/relationships/image" Target="../media/image79.png"/><Relationship Id="rId3" Type="http://schemas.openxmlformats.org/officeDocument/2006/relationships/image" Target="../media/image69.png"/><Relationship Id="rId7" Type="http://schemas.openxmlformats.org/officeDocument/2006/relationships/image" Target="../media/image73.png"/><Relationship Id="rId12" Type="http://schemas.openxmlformats.org/officeDocument/2006/relationships/image" Target="../media/image7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2.png"/><Relationship Id="rId11" Type="http://schemas.openxmlformats.org/officeDocument/2006/relationships/image" Target="../media/image77.png"/><Relationship Id="rId5" Type="http://schemas.openxmlformats.org/officeDocument/2006/relationships/image" Target="../media/image71.png"/><Relationship Id="rId10" Type="http://schemas.openxmlformats.org/officeDocument/2006/relationships/image" Target="../media/image76.png"/><Relationship Id="rId4" Type="http://schemas.openxmlformats.org/officeDocument/2006/relationships/image" Target="../media/image70.png"/><Relationship Id="rId9" Type="http://schemas.openxmlformats.org/officeDocument/2006/relationships/image" Target="../media/image7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9" name="Group 7"/>
          <p:cNvGrpSpPr>
            <a:grpSpLocks/>
          </p:cNvGrpSpPr>
          <p:nvPr/>
        </p:nvGrpSpPr>
        <p:grpSpPr bwMode="auto">
          <a:xfrm>
            <a:off x="1038165" y="333375"/>
            <a:ext cx="6630179" cy="647700"/>
            <a:chOff x="1202" y="210"/>
            <a:chExt cx="3360" cy="408"/>
          </a:xfrm>
        </p:grpSpPr>
        <p:sp>
          <p:nvSpPr>
            <p:cNvPr id="3077" name="Rectangle 5"/>
            <p:cNvSpPr>
              <a:spLocks noChangeArrowheads="1"/>
            </p:cNvSpPr>
            <p:nvPr/>
          </p:nvSpPr>
          <p:spPr bwMode="auto">
            <a:xfrm>
              <a:off x="1202" y="210"/>
              <a:ext cx="3360" cy="408"/>
            </a:xfrm>
            <a:prstGeom prst="rect">
              <a:avLst/>
            </a:prstGeom>
            <a:solidFill>
              <a:srgbClr val="00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8" name="Text Box 6"/>
            <p:cNvSpPr txBox="1">
              <a:spLocks noChangeArrowheads="1"/>
            </p:cNvSpPr>
            <p:nvPr/>
          </p:nvSpPr>
          <p:spPr bwMode="auto">
            <a:xfrm>
              <a:off x="1540" y="252"/>
              <a:ext cx="2902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sz="2400" b="1" dirty="0" smtClean="0">
                  <a:solidFill>
                    <a:schemeClr val="bg1"/>
                  </a:solidFill>
                </a:rPr>
                <a:t>Basis concepts of Thermochemistry</a:t>
              </a:r>
              <a:endParaRPr lang="en-US" sz="24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3080" name="Oval 8"/>
          <p:cNvSpPr>
            <a:spLocks noChangeArrowheads="1"/>
          </p:cNvSpPr>
          <p:nvPr/>
        </p:nvSpPr>
        <p:spPr bwMode="auto">
          <a:xfrm rot="-2632602">
            <a:off x="234950" y="1344613"/>
            <a:ext cx="228600" cy="228600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467544" y="1268413"/>
            <a:ext cx="886653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 smtClean="0"/>
              <a:t>Goal: Using the general concept of minimal Gibbs free energy for chemical reactions </a:t>
            </a:r>
          </a:p>
          <a:p>
            <a:r>
              <a:rPr lang="en-US" dirty="0"/>
              <a:t> </a:t>
            </a:r>
            <a:r>
              <a:rPr lang="en-US" dirty="0" smtClean="0"/>
              <a:t>         at constant T&amp; P to derive law of mass action </a:t>
            </a:r>
            <a:endParaRPr lang="en-US" dirty="0"/>
          </a:p>
        </p:txBody>
      </p:sp>
      <p:sp>
        <p:nvSpPr>
          <p:cNvPr id="43" name="Text Box 9"/>
          <p:cNvSpPr txBox="1">
            <a:spLocks noChangeArrowheads="1"/>
          </p:cNvSpPr>
          <p:nvPr/>
        </p:nvSpPr>
        <p:spPr bwMode="auto">
          <a:xfrm>
            <a:off x="365678" y="2067144"/>
            <a:ext cx="846905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 smtClean="0"/>
              <a:t>To apply the concept of minimal Gibbs free energy in chemical reactions we need</a:t>
            </a:r>
          </a:p>
          <a:p>
            <a:r>
              <a:rPr lang="en-US" dirty="0" smtClean="0"/>
              <a:t>generalization of single component systems (</a:t>
            </a:r>
            <a:r>
              <a:rPr lang="en-US" sz="1200" dirty="0" smtClean="0">
                <a:solidFill>
                  <a:srgbClr val="00B050"/>
                </a:solidFill>
              </a:rPr>
              <a:t>such as water only</a:t>
            </a:r>
            <a:r>
              <a:rPr lang="en-US" dirty="0" smtClean="0"/>
              <a:t>)</a:t>
            </a:r>
            <a:endParaRPr lang="en-US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5598316"/>
              </p:ext>
            </p:extLst>
          </p:nvPr>
        </p:nvGraphicFramePr>
        <p:xfrm>
          <a:off x="2195736" y="2852936"/>
          <a:ext cx="3094038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4" name="Equation" r:id="rId3" imgW="1308100" imgH="190500" progId="Equation.DSMT4">
                  <p:embed/>
                </p:oleObj>
              </mc:Choice>
              <mc:Fallback>
                <p:oleObj name="Equation" r:id="rId3" imgW="1308100" imgH="1905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736" y="2852936"/>
                        <a:ext cx="3094038" cy="450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" name="Text Box 9"/>
          <p:cNvSpPr txBox="1">
            <a:spLocks noChangeArrowheads="1"/>
          </p:cNvSpPr>
          <p:nvPr/>
        </p:nvSpPr>
        <p:spPr bwMode="auto">
          <a:xfrm>
            <a:off x="1547664" y="2852936"/>
            <a:ext cx="56938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 smtClean="0"/>
              <a:t>and</a:t>
            </a:r>
            <a:endParaRPr lang="en-US" dirty="0"/>
          </a:p>
        </p:txBody>
      </p:sp>
      <p:graphicFrame>
        <p:nvGraphicFramePr>
          <p:cNvPr id="46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0468427"/>
              </p:ext>
            </p:extLst>
          </p:nvPr>
        </p:nvGraphicFramePr>
        <p:xfrm>
          <a:off x="498872" y="2865875"/>
          <a:ext cx="982663" cy="36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5" name="Equation" r:id="rId5" imgW="545760" imgH="203040" progId="Equation.DSMT4">
                  <p:embed/>
                </p:oleObj>
              </mc:Choice>
              <mc:Fallback>
                <p:oleObj name="Equation" r:id="rId5" imgW="54576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8872" y="2865875"/>
                        <a:ext cx="982663" cy="365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" name="Text Box 9"/>
          <p:cNvSpPr txBox="1">
            <a:spLocks noChangeArrowheads="1"/>
          </p:cNvSpPr>
          <p:nvPr/>
        </p:nvSpPr>
        <p:spPr bwMode="auto">
          <a:xfrm>
            <a:off x="420058" y="3429000"/>
            <a:ext cx="37702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/>
              <a:t>t</a:t>
            </a:r>
            <a:r>
              <a:rPr lang="en-US" dirty="0" smtClean="0"/>
              <a:t>o</a:t>
            </a:r>
            <a:endParaRPr lang="en-US" dirty="0"/>
          </a:p>
        </p:txBody>
      </p:sp>
      <p:grpSp>
        <p:nvGrpSpPr>
          <p:cNvPr id="48" name="Group 11"/>
          <p:cNvGrpSpPr>
            <a:grpSpLocks/>
          </p:cNvGrpSpPr>
          <p:nvPr/>
        </p:nvGrpSpPr>
        <p:grpSpPr bwMode="auto">
          <a:xfrm>
            <a:off x="1705129" y="3717032"/>
            <a:ext cx="5334000" cy="647700"/>
            <a:chOff x="1056" y="192"/>
            <a:chExt cx="3360" cy="408"/>
          </a:xfrm>
        </p:grpSpPr>
        <p:sp>
          <p:nvSpPr>
            <p:cNvPr id="49" name="Rectangle 8"/>
            <p:cNvSpPr>
              <a:spLocks noChangeArrowheads="1"/>
            </p:cNvSpPr>
            <p:nvPr/>
          </p:nvSpPr>
          <p:spPr bwMode="auto">
            <a:xfrm>
              <a:off x="1056" y="192"/>
              <a:ext cx="3360" cy="40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" name="Text Box 9"/>
            <p:cNvSpPr txBox="1">
              <a:spLocks noChangeArrowheads="1"/>
            </p:cNvSpPr>
            <p:nvPr/>
          </p:nvSpPr>
          <p:spPr bwMode="auto">
            <a:xfrm>
              <a:off x="1488" y="234"/>
              <a:ext cx="2507" cy="291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 sz="2400" b="1" dirty="0" smtClean="0">
                  <a:solidFill>
                    <a:schemeClr val="bg1"/>
                  </a:solidFill>
                </a:rPr>
                <a:t>Multi-component systems</a:t>
              </a:r>
              <a:endParaRPr lang="en-US" sz="24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51" name="Text Box 9"/>
          <p:cNvSpPr txBox="1">
            <a:spLocks noChangeArrowheads="1"/>
          </p:cNvSpPr>
          <p:nvPr/>
        </p:nvSpPr>
        <p:spPr bwMode="auto">
          <a:xfrm>
            <a:off x="331742" y="4581128"/>
            <a:ext cx="879760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 smtClean="0"/>
              <a:t>For now restriction to single phase systems (</a:t>
            </a:r>
            <a:r>
              <a:rPr lang="en-US" sz="1200" dirty="0" smtClean="0">
                <a:solidFill>
                  <a:srgbClr val="00B050"/>
                </a:solidFill>
              </a:rPr>
              <a:t>think of chemical reaction of gases into a gaseous product</a:t>
            </a:r>
          </a:p>
          <a:p>
            <a:r>
              <a:rPr lang="en-US" sz="1200" dirty="0">
                <a:solidFill>
                  <a:srgbClr val="00B050"/>
                </a:solidFill>
              </a:rPr>
              <a:t> </a:t>
            </a:r>
            <a:r>
              <a:rPr lang="en-US" sz="1200" dirty="0" smtClean="0">
                <a:solidFill>
                  <a:srgbClr val="00B050"/>
                </a:solidFill>
              </a:rPr>
              <a:t>                                                                                                         such as                                                   </a:t>
            </a:r>
            <a:r>
              <a:rPr lang="en-US" dirty="0" smtClean="0"/>
              <a:t>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5573116" y="4869160"/>
                <a:ext cx="210685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𝑂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+2</m:t>
                      </m:r>
                      <m:r>
                        <a:rPr lang="en-US" b="0" i="1" smtClean="0">
                          <a:latin typeface="Cambria Math"/>
                        </a:rPr>
                        <m:t>𝐶𝑂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⇄2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𝐶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𝑂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3116" y="4869160"/>
                <a:ext cx="2106859" cy="369332"/>
              </a:xfrm>
              <a:prstGeom prst="rect">
                <a:avLst/>
              </a:prstGeom>
              <a:blipFill rotWithShape="1">
                <a:blip r:embed="rId7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Text Box 9"/>
          <p:cNvSpPr txBox="1">
            <a:spLocks noChangeArrowheads="1"/>
          </p:cNvSpPr>
          <p:nvPr/>
        </p:nvSpPr>
        <p:spPr bwMode="auto">
          <a:xfrm>
            <a:off x="420058" y="5301208"/>
            <a:ext cx="804579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 smtClean="0"/>
              <a:t>The Gibbs free energy of a multi-component system with </a:t>
            </a:r>
            <a:r>
              <a:rPr lang="en-US" i="1" dirty="0" err="1" smtClean="0"/>
              <a:t>N</a:t>
            </a:r>
            <a:r>
              <a:rPr lang="en-US" baseline="-25000" dirty="0" err="1" smtClean="0"/>
              <a:t>j</a:t>
            </a:r>
            <a:r>
              <a:rPr lang="en-US" dirty="0" smtClean="0"/>
              <a:t> particles in each </a:t>
            </a:r>
          </a:p>
          <a:p>
            <a:r>
              <a:rPr lang="en-US" dirty="0"/>
              <a:t>c</a:t>
            </a:r>
            <a:r>
              <a:rPr lang="en-US" dirty="0" smtClean="0"/>
              <a:t>omponent reads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843808" y="5875538"/>
                <a:ext cx="2627001" cy="3950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latin typeface="Cambria Math"/>
                        </a:rPr>
                        <m:t>G</m:t>
                      </m:r>
                      <m:r>
                        <a:rPr lang="en-US" b="0" i="0" smtClean="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/>
                        </a:rPr>
                        <m:t>G</m:t>
                      </m:r>
                      <m:r>
                        <a:rPr lang="en-US" b="0" i="0" smtClean="0">
                          <a:latin typeface="Cambria Math"/>
                        </a:rPr>
                        <m:t>(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N</m:t>
                          </m:r>
                        </m:e>
                        <m:sub>
                          <m:r>
                            <a:rPr lang="en-US" b="0" i="0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b="0" i="0" smtClean="0">
                          <a:latin typeface="Cambria Math"/>
                        </a:rPr>
                        <m:t>,…,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N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j</m:t>
                          </m:r>
                        </m:sub>
                      </m:sSub>
                      <m:r>
                        <a:rPr lang="en-US" b="0" i="0" smtClean="0">
                          <a:latin typeface="Cambria Math"/>
                        </a:rPr>
                        <m:t>,…,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/>
                        </a:rPr>
                        <m:t>T</m:t>
                      </m:r>
                      <m:r>
                        <a:rPr lang="en-US" b="0" i="0" smtClean="0">
                          <a:latin typeface="Cambria Math"/>
                        </a:rPr>
                        <m:t>,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/>
                        </a:rPr>
                        <m:t>P</m:t>
                      </m:r>
                      <m:r>
                        <a:rPr lang="en-US" b="0" i="0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3808" y="5875538"/>
                <a:ext cx="2627001" cy="395045"/>
              </a:xfrm>
              <a:prstGeom prst="rect">
                <a:avLst/>
              </a:prstGeom>
              <a:blipFill rotWithShape="1">
                <a:blip r:embed="rId8"/>
                <a:stretch>
                  <a:fillRect b="-92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500"/>
                            </p:stCondLst>
                            <p:childTnLst>
                              <p:par>
                                <p:cTn id="4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0" grpId="0" animBg="1"/>
      <p:bldP spid="3081" grpId="0"/>
      <p:bldP spid="43" grpId="0"/>
      <p:bldP spid="45" grpId="0"/>
      <p:bldP spid="47" grpId="0"/>
      <p:bldP spid="51" grpId="0"/>
      <p:bldP spid="3" grpId="0"/>
      <p:bldP spid="53" grpId="0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1835696" y="260648"/>
            <a:ext cx="5047933" cy="647700"/>
            <a:chOff x="1056" y="192"/>
            <a:chExt cx="3360" cy="408"/>
          </a:xfrm>
        </p:grpSpPr>
        <p:sp>
          <p:nvSpPr>
            <p:cNvPr id="3" name="Rectangle 8"/>
            <p:cNvSpPr>
              <a:spLocks noChangeArrowheads="1"/>
            </p:cNvSpPr>
            <p:nvPr/>
          </p:nvSpPr>
          <p:spPr bwMode="auto">
            <a:xfrm>
              <a:off x="1056" y="192"/>
              <a:ext cx="3360" cy="40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" name="Text Box 9"/>
            <p:cNvSpPr txBox="1">
              <a:spLocks noChangeArrowheads="1"/>
            </p:cNvSpPr>
            <p:nvPr/>
          </p:nvSpPr>
          <p:spPr bwMode="auto">
            <a:xfrm>
              <a:off x="1383" y="234"/>
              <a:ext cx="2781" cy="291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 sz="2400" b="1" dirty="0">
                  <a:solidFill>
                    <a:schemeClr val="bg1"/>
                  </a:solidFill>
                </a:rPr>
                <a:t>T</a:t>
              </a:r>
              <a:r>
                <a:rPr lang="en-US" sz="2400" b="1" dirty="0" smtClean="0">
                  <a:solidFill>
                    <a:schemeClr val="bg1"/>
                  </a:solidFill>
                </a:rPr>
                <a:t>he Haber-Bosch process</a:t>
              </a:r>
              <a:endParaRPr lang="en-US" sz="24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323528" y="1124744"/>
            <a:ext cx="659667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 smtClean="0"/>
              <a:t>An example to utilize the full potential of the law of mass action</a:t>
            </a:r>
            <a:endParaRPr lang="en-US" dirty="0"/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323528" y="1627114"/>
            <a:ext cx="72008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dirty="0" smtClean="0"/>
              <a:t>Industrial route </a:t>
            </a:r>
            <a:r>
              <a:rPr lang="en-US" dirty="0"/>
              <a:t>to ammonia (</a:t>
            </a:r>
            <a:r>
              <a:rPr lang="en-US" sz="1600" dirty="0"/>
              <a:t>Nobel Prize in Chemistry </a:t>
            </a:r>
            <a:r>
              <a:rPr lang="en-US" sz="1600" dirty="0" smtClean="0"/>
              <a:t>1918, Fritz Haber</a:t>
            </a:r>
            <a:r>
              <a:rPr lang="en-US" dirty="0" smtClean="0"/>
              <a:t>) </a:t>
            </a:r>
            <a:endParaRPr lang="en-US" dirty="0"/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342655" y="2115807"/>
            <a:ext cx="134748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 smtClean="0"/>
              <a:t>Let’s recall: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 Box 9"/>
              <p:cNvSpPr txBox="1">
                <a:spLocks noChangeArrowheads="1"/>
              </p:cNvSpPr>
              <p:nvPr/>
            </p:nvSpPr>
            <p:spPr bwMode="auto">
              <a:xfrm>
                <a:off x="1892932" y="2117704"/>
                <a:ext cx="2057871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B050"/>
                        </a:solidFill>
                        <a:latin typeface="Cambria Math"/>
                      </a:rPr>
                      <m:t>3</m:t>
                    </m:r>
                    <m:sSub>
                      <m:sSubPr>
                        <m:ctrlPr>
                          <a:rPr lang="en-US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𝐻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solidFill>
                          <a:srgbClr val="00B050"/>
                        </a:solidFill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US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𝑁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solidFill>
                          <a:srgbClr val="00B050"/>
                        </a:solidFill>
                        <a:latin typeface="Cambria Math"/>
                        <a:ea typeface="Cambria Math"/>
                      </a:rPr>
                      <m:t>⇌2</m:t>
                    </m:r>
                    <m:r>
                      <a:rPr lang="en-US" b="0" i="1" smtClean="0">
                        <a:solidFill>
                          <a:srgbClr val="00B050"/>
                        </a:solidFill>
                        <a:latin typeface="Cambria Math"/>
                        <a:ea typeface="Cambria Math"/>
                      </a:rPr>
                      <m:t>𝑁</m:t>
                    </m:r>
                    <m:sSub>
                      <m:sSubPr>
                        <m:ctrlPr>
                          <a:rPr lang="en-US" b="0" i="1" smtClean="0">
                            <a:solidFill>
                              <a:srgbClr val="00B050"/>
                            </a:solidFill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00B050"/>
                            </a:solidFill>
                            <a:latin typeface="Cambria Math"/>
                            <a:ea typeface="Cambria Math"/>
                          </a:rPr>
                          <m:t>𝐻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B050"/>
                            </a:solidFill>
                            <a:latin typeface="Cambria Math"/>
                            <a:ea typeface="Cambria Math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dirty="0" smtClean="0">
                    <a:solidFill>
                      <a:srgbClr val="00B050"/>
                    </a:solidFill>
                  </a:rPr>
                  <a:t> </a:t>
                </a:r>
                <a:endParaRPr lang="en-US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9" name="Text 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892932" y="2117704"/>
                <a:ext cx="2057871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/>
          <p:cNvSpPr/>
          <p:nvPr/>
        </p:nvSpPr>
        <p:spPr>
          <a:xfrm>
            <a:off x="4406569" y="2102239"/>
            <a:ext cx="17812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CH" dirty="0" err="1" smtClean="0">
                <a:solidFill>
                  <a:srgbClr val="00B050"/>
                </a:solidFill>
                <a:latin typeface="Symbol" pitchFamily="18" charset="2"/>
                <a:sym typeface="Wingdings" pitchFamily="2" charset="2"/>
              </a:rPr>
              <a:t>D</a:t>
            </a:r>
            <a:r>
              <a:rPr lang="de-CH" dirty="0" err="1" smtClean="0">
                <a:solidFill>
                  <a:srgbClr val="00B050"/>
                </a:solidFill>
                <a:sym typeface="Wingdings" pitchFamily="2" charset="2"/>
              </a:rPr>
              <a:t>h</a:t>
            </a:r>
            <a:r>
              <a:rPr lang="de-CH" dirty="0" smtClean="0">
                <a:solidFill>
                  <a:srgbClr val="00B050"/>
                </a:solidFill>
                <a:sym typeface="Wingdings" pitchFamily="2" charset="2"/>
              </a:rPr>
              <a:t>=-</a:t>
            </a:r>
            <a:r>
              <a:rPr lang="de-CH" dirty="0">
                <a:solidFill>
                  <a:srgbClr val="00B050"/>
                </a:solidFill>
                <a:sym typeface="Wingdings" pitchFamily="2" charset="2"/>
              </a:rPr>
              <a:t>92,5kJ/</a:t>
            </a:r>
            <a:r>
              <a:rPr lang="de-CH" dirty="0" err="1">
                <a:solidFill>
                  <a:srgbClr val="00B050"/>
                </a:solidFill>
                <a:sym typeface="Wingdings" pitchFamily="2" charset="2"/>
              </a:rPr>
              <a:t>mol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395536" y="2772263"/>
            <a:ext cx="856895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dirty="0" smtClean="0"/>
              <a:t>At room temperature the reaction is slow (</a:t>
            </a:r>
            <a:r>
              <a:rPr lang="en-US" sz="1600" dirty="0" smtClean="0">
                <a:solidFill>
                  <a:srgbClr val="00B050"/>
                </a:solidFill>
              </a:rPr>
              <a:t>note: our equilibrium considerations say </a:t>
            </a:r>
          </a:p>
          <a:p>
            <a:r>
              <a:rPr lang="en-US" sz="1600" dirty="0">
                <a:solidFill>
                  <a:srgbClr val="00B050"/>
                </a:solidFill>
              </a:rPr>
              <a:t> </a:t>
            </a:r>
            <a:r>
              <a:rPr lang="en-US" sz="1600" dirty="0" smtClean="0">
                <a:solidFill>
                  <a:srgbClr val="00B050"/>
                </a:solidFill>
              </a:rPr>
              <a:t>                                                                          nothing about kinetics ! 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6" name="Text Box 9"/>
          <p:cNvSpPr txBox="1">
            <a:spLocks noChangeArrowheads="1"/>
          </p:cNvSpPr>
          <p:nvPr/>
        </p:nvSpPr>
        <p:spPr bwMode="auto">
          <a:xfrm>
            <a:off x="416761" y="3418594"/>
            <a:ext cx="597278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 smtClean="0"/>
              <a:t>Is it a good idea to increase T to increase reaction speed</a:t>
            </a:r>
            <a:endParaRPr lang="en-US" dirty="0"/>
          </a:p>
        </p:txBody>
      </p:sp>
      <p:pic>
        <p:nvPicPr>
          <p:cNvPr id="17" name="Picture 13" descr="Question mark with shadow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3283813"/>
            <a:ext cx="714375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 Box 9"/>
          <p:cNvSpPr txBox="1">
            <a:spLocks noChangeArrowheads="1"/>
          </p:cNvSpPr>
          <p:nvPr/>
        </p:nvSpPr>
        <p:spPr bwMode="auto">
          <a:xfrm>
            <a:off x="395536" y="3912830"/>
            <a:ext cx="807144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Equilibrium consideration from law of mass action limits this possibility</a:t>
            </a:r>
            <a:endParaRPr lang="en-US" b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 Box 9"/>
              <p:cNvSpPr txBox="1">
                <a:spLocks noChangeArrowheads="1"/>
              </p:cNvSpPr>
              <p:nvPr/>
            </p:nvSpPr>
            <p:spPr bwMode="auto">
              <a:xfrm>
                <a:off x="467544" y="4427820"/>
                <a:ext cx="1576842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dirty="0" smtClean="0"/>
                  <a:t>Since</a:t>
                </a:r>
                <a:r>
                  <a:rPr lang="en-US" b="0" dirty="0" smtClean="0"/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/>
                      </a:rPr>
                      <m:t>Δ</m:t>
                    </m:r>
                    <m:r>
                      <a:rPr lang="en-US" b="0" i="1" smtClean="0">
                        <a:latin typeface="Cambria Math"/>
                      </a:rPr>
                      <m:t>h</m:t>
                    </m:r>
                    <m:r>
                      <a:rPr lang="en-US" b="0" i="1" smtClean="0">
                        <a:latin typeface="Cambria Math"/>
                      </a:rPr>
                      <m:t>&lt;0 </m:t>
                    </m:r>
                  </m:oMath>
                </a14:m>
                <a:endParaRPr lang="en-US" b="0" i="1" dirty="0" smtClean="0">
                  <a:latin typeface="Cambria Math"/>
                </a:endParaRPr>
              </a:p>
            </p:txBody>
          </p:sp>
        </mc:Choice>
        <mc:Fallback xmlns="">
          <p:sp>
            <p:nvSpPr>
              <p:cNvPr id="19" name="Text 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67544" y="4427820"/>
                <a:ext cx="1576842" cy="369332"/>
              </a:xfrm>
              <a:prstGeom prst="rect">
                <a:avLst/>
              </a:prstGeom>
              <a:blipFill rotWithShape="1">
                <a:blip r:embed="rId4"/>
                <a:stretch>
                  <a:fillRect l="-3488" t="-8197" b="-2459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266" name="Picture 2" descr="File:Fritz Haber.png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2996" y="284733"/>
            <a:ext cx="1333500" cy="1885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Rectangle 19"/>
          <p:cNvSpPr/>
          <p:nvPr/>
        </p:nvSpPr>
        <p:spPr>
          <a:xfrm>
            <a:off x="6389550" y="1996446"/>
            <a:ext cx="2754451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200" dirty="0" smtClean="0"/>
          </a:p>
          <a:p>
            <a:pPr algn="r"/>
            <a:r>
              <a:rPr lang="en-US" sz="800" dirty="0" smtClean="0">
                <a:hlinkClick r:id="rId7"/>
              </a:rPr>
              <a:t>http</a:t>
            </a:r>
            <a:r>
              <a:rPr lang="en-US" sz="800" dirty="0">
                <a:hlinkClick r:id="rId7"/>
              </a:rPr>
              <a:t>://</a:t>
            </a:r>
            <a:r>
              <a:rPr lang="en-US" sz="800" dirty="0" smtClean="0">
                <a:hlinkClick r:id="rId7"/>
              </a:rPr>
              <a:t>en.wikipedia.org/wiki/File:Fritz_Haber.png</a:t>
            </a:r>
            <a:endParaRPr lang="en-US" sz="800" dirty="0" smtClean="0"/>
          </a:p>
          <a:p>
            <a:pPr algn="r"/>
            <a:r>
              <a:rPr lang="en-US" sz="1400" dirty="0" smtClean="0"/>
              <a:t>Fritz Haber, 1868-1934</a:t>
            </a:r>
          </a:p>
        </p:txBody>
      </p:sp>
      <p:sp>
        <p:nvSpPr>
          <p:cNvPr id="23" name="AutoShape 36"/>
          <p:cNvSpPr>
            <a:spLocks noChangeArrowheads="1"/>
          </p:cNvSpPr>
          <p:nvPr/>
        </p:nvSpPr>
        <p:spPr bwMode="auto">
          <a:xfrm>
            <a:off x="2055753" y="4498186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>
              <a:xfrm>
                <a:off x="2555776" y="4427820"/>
                <a:ext cx="6408712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dirty="0" smtClean="0"/>
                  <a:t>reaction is exothermic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/>
                      </a:rPr>
                      <m:t> </m:t>
                    </m:r>
                    <m:r>
                      <a:rPr lang="en-US" i="1">
                        <a:latin typeface="Cambria Math"/>
                      </a:rPr>
                      <m:t>𝜅</m:t>
                    </m:r>
                    <m:r>
                      <a:rPr lang="en-US" i="1">
                        <a:latin typeface="Cambria Math"/>
                      </a:rPr>
                      <m:t> </m:t>
                    </m:r>
                  </m:oMath>
                </a14:m>
                <a:r>
                  <a:rPr lang="en-US" dirty="0"/>
                  <a:t>decreases with increasing T and the yield goes down</a:t>
                </a:r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5776" y="4427820"/>
                <a:ext cx="6408712" cy="646331"/>
              </a:xfrm>
              <a:prstGeom prst="rect">
                <a:avLst/>
              </a:prstGeom>
              <a:blipFill rotWithShape="1">
                <a:blip r:embed="rId8"/>
                <a:stretch>
                  <a:fillRect l="-760" t="-4717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9970" y="4779310"/>
            <a:ext cx="2045064" cy="2000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" name="AutoShape 36"/>
          <p:cNvSpPr>
            <a:spLocks noChangeArrowheads="1"/>
          </p:cNvSpPr>
          <p:nvPr/>
        </p:nvSpPr>
        <p:spPr bwMode="auto">
          <a:xfrm>
            <a:off x="539552" y="5301208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Text Box 9"/>
          <p:cNvSpPr txBox="1">
            <a:spLocks noChangeArrowheads="1"/>
          </p:cNvSpPr>
          <p:nvPr/>
        </p:nvSpPr>
        <p:spPr bwMode="auto">
          <a:xfrm>
            <a:off x="1008294" y="5230842"/>
            <a:ext cx="2941831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 smtClean="0"/>
              <a:t>Compromise:</a:t>
            </a:r>
          </a:p>
          <a:p>
            <a:r>
              <a:rPr lang="en-US" dirty="0" smtClean="0"/>
              <a:t>T not higher than needed</a:t>
            </a:r>
          </a:p>
          <a:p>
            <a:r>
              <a:rPr lang="en-US" dirty="0"/>
              <a:t>f</a:t>
            </a:r>
            <a:r>
              <a:rPr lang="en-US" dirty="0" smtClean="0"/>
              <a:t>or catalyst to work (400 C)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6585371" y="6496569"/>
            <a:ext cx="257474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>
                <a:hlinkClick r:id="rId10"/>
              </a:rPr>
              <a:t>http://en.wikipedia.org/wiki/Haber_process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490767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500"/>
                            </p:stCondLst>
                            <p:childTnLst>
                              <p:par>
                                <p:cTn id="6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5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000"/>
                            </p:stCondLst>
                            <p:childTnLst>
                              <p:par>
                                <p:cTn id="6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"/>
                            </p:stCondLst>
                            <p:childTnLst>
                              <p:par>
                                <p:cTn id="7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  <p:bldP spid="10" grpId="0"/>
      <p:bldP spid="14" grpId="0"/>
      <p:bldP spid="16" grpId="0"/>
      <p:bldP spid="18" grpId="0"/>
      <p:bldP spid="19" grpId="0"/>
      <p:bldP spid="20" grpId="0"/>
      <p:bldP spid="23" grpId="0" animBg="1"/>
      <p:bldP spid="22" grpId="0"/>
      <p:bldP spid="26" grpId="0" animBg="1"/>
      <p:bldP spid="27" grpId="0"/>
      <p:bldP spid="2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 Box 9"/>
              <p:cNvSpPr txBox="1">
                <a:spLocks noChangeArrowheads="1"/>
              </p:cNvSpPr>
              <p:nvPr/>
            </p:nvSpPr>
            <p:spPr bwMode="auto">
              <a:xfrm>
                <a:off x="395536" y="1412776"/>
                <a:ext cx="3514039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dirty="0" smtClean="0">
                    <a:solidFill>
                      <a:srgbClr val="00B050"/>
                    </a:solidFill>
                  </a:rPr>
                  <a:t>Let’s recall -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B050"/>
                        </a:solidFill>
                        <a:latin typeface="Cambria Math"/>
                      </a:rPr>
                      <m:t>3</m:t>
                    </m:r>
                    <m:sSub>
                      <m:sSubPr>
                        <m:ctrlPr>
                          <a:rPr lang="en-US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𝐻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solidFill>
                          <a:srgbClr val="00B050"/>
                        </a:solidFill>
                        <a:latin typeface="Cambria Math"/>
                      </a:rPr>
                      <m:t>−</m:t>
                    </m:r>
                    <m:sSub>
                      <m:sSubPr>
                        <m:ctrlPr>
                          <a:rPr lang="en-US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𝑁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solidFill>
                          <a:srgbClr val="00B050"/>
                        </a:solidFill>
                        <a:latin typeface="Cambria Math"/>
                      </a:rPr>
                      <m:t>+</m:t>
                    </m:r>
                    <m:r>
                      <a:rPr lang="en-US" b="0" i="1" smtClean="0">
                        <a:solidFill>
                          <a:srgbClr val="00B050"/>
                        </a:solidFill>
                        <a:latin typeface="Cambria Math"/>
                        <a:ea typeface="Cambria Math"/>
                      </a:rPr>
                      <m:t>2</m:t>
                    </m:r>
                    <m:r>
                      <a:rPr lang="en-US" b="0" i="1" smtClean="0">
                        <a:solidFill>
                          <a:srgbClr val="00B050"/>
                        </a:solidFill>
                        <a:latin typeface="Cambria Math"/>
                        <a:ea typeface="Cambria Math"/>
                      </a:rPr>
                      <m:t>𝑁</m:t>
                    </m:r>
                    <m:sSub>
                      <m:sSubPr>
                        <m:ctrlPr>
                          <a:rPr lang="en-US" b="0" i="1" smtClean="0">
                            <a:solidFill>
                              <a:srgbClr val="00B050"/>
                            </a:solidFill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00B050"/>
                            </a:solidFill>
                            <a:latin typeface="Cambria Math"/>
                            <a:ea typeface="Cambria Math"/>
                          </a:rPr>
                          <m:t>𝐻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B050"/>
                            </a:solidFill>
                            <a:latin typeface="Cambria Math"/>
                            <a:ea typeface="Cambria Math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dirty="0" smtClean="0">
                    <a:solidFill>
                      <a:srgbClr val="00B050"/>
                    </a:solidFill>
                  </a:rPr>
                  <a:t> =0</a:t>
                </a:r>
                <a:endParaRPr lang="en-US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2" name="Text 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5536" y="1412776"/>
                <a:ext cx="3514039" cy="369332"/>
              </a:xfrm>
              <a:prstGeom prst="rect">
                <a:avLst/>
              </a:prstGeom>
              <a:blipFill rotWithShape="1">
                <a:blip r:embed="rId3"/>
                <a:stretch>
                  <a:fillRect l="-1563" t="-8333" r="-521" b="-2666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95536" y="1817840"/>
                <a:ext cx="308174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𝜁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𝐴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𝜁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𝐴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+…+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𝜁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𝜎</m:t>
                          </m:r>
                        </m:sub>
                      </m:sSub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𝐴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𝜎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US" b="0" dirty="0" smtClean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1817840"/>
                <a:ext cx="3081741" cy="369332"/>
              </a:xfrm>
              <a:prstGeom prst="rect">
                <a:avLst/>
              </a:prstGeom>
              <a:blipFill rotWithShape="1">
                <a:blip r:embed="rId4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 Box 9"/>
              <p:cNvSpPr txBox="1">
                <a:spLocks noChangeArrowheads="1"/>
              </p:cNvSpPr>
              <p:nvPr/>
            </p:nvSpPr>
            <p:spPr bwMode="auto">
              <a:xfrm>
                <a:off x="4139952" y="1402341"/>
                <a:ext cx="2526923" cy="120032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r>
                  <a:rPr lang="en-US" dirty="0" smtClean="0">
                    <a:solidFill>
                      <a:srgbClr val="00B050"/>
                    </a:solidFill>
                  </a:rPr>
                  <a:t>Means here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rgbClr val="00B050"/>
                          </a:solidFill>
                          <a:latin typeface="Cambria Math"/>
                        </a:rPr>
                        <m:t>𝜁</m:t>
                      </m:r>
                      <m:d>
                        <m:dPr>
                          <m:ctrlPr>
                            <a:rPr lang="en-US" i="1">
                              <a:solidFill>
                                <a:srgbClr val="00B05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solidFill>
                                    <a:srgbClr val="00B05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rgbClr val="00B050"/>
                                  </a:solidFill>
                                  <a:latin typeface="Cambria Math"/>
                                </a:rPr>
                                <m:t>𝑁</m:t>
                              </m:r>
                              <m:r>
                                <a:rPr lang="en-US" i="1">
                                  <a:solidFill>
                                    <a:srgbClr val="00B050"/>
                                  </a:solidFill>
                                  <a:latin typeface="Cambria Math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rgbClr val="00B050"/>
                                  </a:solidFill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</m:e>
                      </m:d>
                      <m:r>
                        <a:rPr lang="en-US" i="1">
                          <a:solidFill>
                            <a:srgbClr val="00B050"/>
                          </a:solidFill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solidFill>
                            <a:srgbClr val="00B050"/>
                          </a:solidFill>
                          <a:latin typeface="Cambria Math"/>
                        </a:rPr>
                        <m:t>2</m:t>
                      </m:r>
                    </m:oMath>
                  </m:oMathPara>
                </a14:m>
                <a:endParaRPr lang="en-US" dirty="0" smtClean="0">
                  <a:solidFill>
                    <a:srgbClr val="00B050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rgbClr val="00B050"/>
                          </a:solidFill>
                          <a:latin typeface="Cambria Math"/>
                        </a:rPr>
                        <m:t>𝜁</m:t>
                      </m:r>
                      <m:d>
                        <m:dPr>
                          <m:ctrlPr>
                            <a:rPr lang="en-US" i="1">
                              <a:solidFill>
                                <a:srgbClr val="00B05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solidFill>
                                    <a:srgbClr val="00B05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rgbClr val="00B050"/>
                                  </a:solidFill>
                                  <a:latin typeface="Cambria Math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rgbClr val="00B050"/>
                                  </a:solidFill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i="1">
                          <a:solidFill>
                            <a:srgbClr val="00B050"/>
                          </a:solidFill>
                          <a:latin typeface="Cambria Math"/>
                        </a:rPr>
                        <m:t>=−3 </m:t>
                      </m:r>
                    </m:oMath>
                  </m:oMathPara>
                </a14:m>
                <a:endParaRPr lang="en-US" i="1" dirty="0" smtClean="0">
                  <a:solidFill>
                    <a:srgbClr val="00B050"/>
                  </a:solidFill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rgbClr val="00B050"/>
                          </a:solidFill>
                          <a:latin typeface="Cambria Math"/>
                        </a:rPr>
                        <m:t>𝜁</m:t>
                      </m:r>
                      <m:d>
                        <m:dPr>
                          <m:ctrlPr>
                            <a:rPr lang="en-US" i="1">
                              <a:solidFill>
                                <a:srgbClr val="00B05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solidFill>
                                    <a:srgbClr val="00B05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rgbClr val="00B050"/>
                                  </a:solidFill>
                                  <a:latin typeface="Cambria Math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rgbClr val="00B050"/>
                                  </a:solidFill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i="1">
                          <a:solidFill>
                            <a:srgbClr val="00B050"/>
                          </a:solidFill>
                          <a:latin typeface="Cambria Math"/>
                        </a:rPr>
                        <m:t>=−</m:t>
                      </m:r>
                      <m:r>
                        <a:rPr lang="en-US" b="0" i="1" smtClean="0">
                          <a:solidFill>
                            <a:srgbClr val="00B050"/>
                          </a:solidFill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US" dirty="0" smtClean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4" name="Text 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139952" y="1402341"/>
                <a:ext cx="2526923" cy="1200329"/>
              </a:xfrm>
              <a:prstGeom prst="rect">
                <a:avLst/>
              </a:prstGeom>
              <a:blipFill rotWithShape="1">
                <a:blip r:embed="rId5"/>
                <a:stretch>
                  <a:fillRect l="-1928" t="-2538" b="-355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251520" y="332656"/>
            <a:ext cx="566052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 smtClean="0"/>
              <a:t>Can pressure be utilized to favor the forward direction</a:t>
            </a:r>
            <a:endParaRPr lang="en-US" dirty="0"/>
          </a:p>
        </p:txBody>
      </p:sp>
      <p:pic>
        <p:nvPicPr>
          <p:cNvPr id="6" name="Picture 13" descr="Question mark with shadow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197875"/>
            <a:ext cx="714375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293059" y="908720"/>
            <a:ext cx="520757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L</a:t>
            </a:r>
            <a:r>
              <a:rPr lang="en-US" b="1" dirty="0" smtClean="0">
                <a:solidFill>
                  <a:srgbClr val="FF0000"/>
                </a:solidFill>
              </a:rPr>
              <a:t>aw of mass action provides the answer: Yes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8" name="AutoShape 36"/>
          <p:cNvSpPr>
            <a:spLocks noChangeArrowheads="1"/>
          </p:cNvSpPr>
          <p:nvPr/>
        </p:nvSpPr>
        <p:spPr bwMode="auto">
          <a:xfrm>
            <a:off x="3898826" y="2882035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467544" y="2602670"/>
                <a:ext cx="3113160" cy="787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dirty="0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dirty="0" smtClean="0">
                              <a:latin typeface="Cambria Math"/>
                            </a:rPr>
                            <m:t>𝜅</m:t>
                          </m:r>
                          <m:r>
                            <a:rPr lang="en-US" b="0" i="1" dirty="0" smtClean="0">
                              <a:latin typeface="Cambria Math"/>
                            </a:rPr>
                            <m:t>=</m:t>
                          </m:r>
                          <m:sSup>
                            <m:sSupPr>
                              <m:ctrlPr>
                                <a:rPr lang="en-US" b="0" i="1" dirty="0" smtClean="0"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b="0" i="1" dirty="0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i="1" dirty="0"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i="1" dirty="0">
                                          <a:latin typeface="Cambria Math"/>
                                        </a:rPr>
                                        <m:t>𝑃</m:t>
                                      </m:r>
                                    </m:num>
                                    <m:den>
                                      <m:sSub>
                                        <m:sSubPr>
                                          <m:ctrlPr>
                                            <a:rPr lang="en-US" i="1" dirty="0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 dirty="0">
                                              <a:latin typeface="Cambria Math"/>
                                            </a:rPr>
                                            <m:t>𝑃</m:t>
                                          </m:r>
                                        </m:e>
                                        <m:sub>
                                          <m:r>
                                            <a:rPr lang="en-US" i="1" dirty="0">
                                              <a:latin typeface="Cambria Math"/>
                                            </a:rPr>
                                            <m:t>𝑟</m:t>
                                          </m:r>
                                        </m:sub>
                                      </m:sSub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b="0" i="1" dirty="0" smtClean="0">
                                  <a:latin typeface="Cambria Math"/>
                                </a:rPr>
                                <m:t>−</m:t>
                              </m:r>
                              <m:nary>
                                <m:naryPr>
                                  <m:chr m:val="∑"/>
                                  <m:limLoc m:val="subSup"/>
                                  <m:supHide m:val="on"/>
                                  <m:ctrlPr>
                                    <a:rPr lang="en-US" i="1" dirty="0">
                                      <a:latin typeface="Cambria Math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9"/>
                                    </m:rPr>
                                    <a:rPr lang="en-US" i="1" dirty="0">
                                      <a:latin typeface="Cambria Math"/>
                                    </a:rPr>
                                    <m:t>𝑗</m:t>
                                  </m:r>
                                </m:sub>
                                <m:sup/>
                                <m:e>
                                  <m:sSub>
                                    <m:sSubPr>
                                      <m:ctrlPr>
                                        <a:rPr lang="en-US" i="1" dirty="0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 dirty="0">
                                          <a:latin typeface="Cambria Math"/>
                                        </a:rPr>
                                        <m:t>𝜁</m:t>
                                      </m:r>
                                    </m:e>
                                    <m:sub>
                                      <m:r>
                                        <a:rPr lang="en-US" i="1" dirty="0">
                                          <a:latin typeface="Cambria Math"/>
                                        </a:rPr>
                                        <m:t>𝑗</m:t>
                                      </m:r>
                                    </m:sub>
                                  </m:sSub>
                                  <m:r>
                                    <a:rPr lang="en-US" i="1">
                                      <a:latin typeface="Cambria Math"/>
                                    </a:rPr>
                                    <m:t> </m:t>
                                  </m:r>
                                </m:e>
                              </m:nary>
                            </m:sup>
                          </m:sSup>
                          <m:r>
                            <a:rPr lang="en-US" b="0" i="1" dirty="0" smtClean="0">
                              <a:latin typeface="Cambria Math"/>
                            </a:rPr>
                            <m:t> </m:t>
                          </m:r>
                        </m:e>
                        <m:sup>
                          <m:r>
                            <m:rPr>
                              <m:nor/>
                            </m:rPr>
                            <a:rPr lang="en-US" dirty="0"/>
                            <m:t> </m:t>
                          </m:r>
                        </m:sup>
                      </m:sSup>
                      <m:sSup>
                        <m:sSupPr>
                          <m:ctrlPr>
                            <a:rPr lang="en-US" i="1" dirty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 dirty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−</m:t>
                          </m:r>
                          <m:nary>
                            <m:naryPr>
                              <m:chr m:val="∑"/>
                              <m:limLoc m:val="subSup"/>
                              <m:supHide m:val="on"/>
                              <m:ctrlPr>
                                <a:rPr lang="en-US" i="1" dirty="0"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9"/>
                                </m:rPr>
                                <a:rPr lang="en-US" i="1" dirty="0">
                                  <a:latin typeface="Cambria Math"/>
                                </a:rPr>
                                <m:t>𝑗</m:t>
                              </m:r>
                            </m:sub>
                            <m:sup/>
                            <m:e>
                              <m:sSub>
                                <m:sSubPr>
                                  <m:ctrlPr>
                                    <a:rPr lang="en-US" i="1" dirty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 dirty="0">
                                      <a:latin typeface="Cambria Math"/>
                                    </a:rPr>
                                    <m:t>𝜁</m:t>
                                  </m:r>
                                </m:e>
                                <m:sub>
                                  <m:r>
                                    <a:rPr lang="en-US" i="1" dirty="0">
                                      <a:latin typeface="Cambria Math"/>
                                    </a:rPr>
                                    <m:t>𝑗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/>
                                </a:rPr>
                                <m:t> 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/>
                                    </a:rPr>
                                    <m:t>Φ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𝑗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𝑇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)</m:t>
                              </m:r>
                            </m:e>
                          </m:nary>
                          <m:r>
                            <m:rPr>
                              <m:nor/>
                            </m:rPr>
                            <a:rPr lang="en-US" dirty="0"/>
                            <m:t> 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2602670"/>
                <a:ext cx="3113160" cy="787331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 Box 9"/>
              <p:cNvSpPr txBox="1">
                <a:spLocks noChangeArrowheads="1"/>
              </p:cNvSpPr>
              <p:nvPr/>
            </p:nvSpPr>
            <p:spPr bwMode="auto">
              <a:xfrm>
                <a:off x="467544" y="3356992"/>
                <a:ext cx="3361625" cy="63575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limLoc m:val="subSup"/>
                          <m:supHide m:val="on"/>
                          <m:ctrlPr>
                            <a:rPr lang="en-US" i="1" dirty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9"/>
                            </m:rPr>
                            <a:rPr lang="en-US" i="1" dirty="0">
                              <a:latin typeface="Cambria Math"/>
                            </a:rPr>
                            <m:t>𝑗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i="1" dirty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 dirty="0">
                                  <a:latin typeface="Cambria Math"/>
                                </a:rPr>
                                <m:t>𝜁</m:t>
                              </m:r>
                            </m:e>
                            <m:sub>
                              <m:r>
                                <a:rPr lang="en-US" i="1" dirty="0">
                                  <a:latin typeface="Cambria Math"/>
                                </a:rPr>
                                <m:t>𝑗</m:t>
                              </m:r>
                            </m:sub>
                          </m:sSub>
                          <m:r>
                            <a:rPr lang="en-US" b="0" i="1" dirty="0" smtClean="0">
                              <a:latin typeface="Cambria Math"/>
                            </a:rPr>
                            <m:t>=−3−1+2=−2&lt;0</m:t>
                          </m:r>
                          <m:r>
                            <a:rPr lang="en-US" i="1">
                              <a:latin typeface="Cambria Math"/>
                            </a:rPr>
                            <m:t> 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Text 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67544" y="3356992"/>
                <a:ext cx="3361625" cy="635751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4860032" y="3349006"/>
                <a:ext cx="44460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>
                          <a:latin typeface="Cambria Math"/>
                        </a:rPr>
                        <m:t>𝜅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0032" y="3349006"/>
                <a:ext cx="444609" cy="461665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5292080" y="3441652"/>
            <a:ext cx="299312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/>
              <a:t>i</a:t>
            </a:r>
            <a:r>
              <a:rPr lang="en-US" dirty="0" smtClean="0"/>
              <a:t>ncreases with increasing P</a:t>
            </a:r>
            <a:endParaRPr lang="en-US" dirty="0"/>
          </a:p>
        </p:txBody>
      </p:sp>
      <p:sp>
        <p:nvSpPr>
          <p:cNvPr id="15" name="AutoShape 36"/>
          <p:cNvSpPr>
            <a:spLocks noChangeArrowheads="1"/>
          </p:cNvSpPr>
          <p:nvPr/>
        </p:nvSpPr>
        <p:spPr bwMode="auto">
          <a:xfrm>
            <a:off x="4407856" y="3515172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2135143" y="4324454"/>
            <a:ext cx="42370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Compromise: 6–18 </a:t>
            </a:r>
            <a:r>
              <a:rPr lang="en-US" dirty="0" err="1"/>
              <a:t>MPa</a:t>
            </a:r>
            <a:r>
              <a:rPr lang="en-US" dirty="0"/>
              <a:t> (59–178 </a:t>
            </a:r>
            <a:r>
              <a:rPr lang="en-US" dirty="0" err="1"/>
              <a:t>atm</a:t>
            </a:r>
            <a:r>
              <a:rPr lang="en-US" dirty="0" smtClean="0"/>
              <a:t>) </a:t>
            </a:r>
            <a:endParaRPr lang="en-US" dirty="0"/>
          </a:p>
        </p:txBody>
      </p:sp>
      <p:sp>
        <p:nvSpPr>
          <p:cNvPr id="17" name="Text Box 9"/>
          <p:cNvSpPr txBox="1">
            <a:spLocks noChangeArrowheads="1"/>
          </p:cNvSpPr>
          <p:nvPr/>
        </p:nvSpPr>
        <p:spPr bwMode="auto">
          <a:xfrm>
            <a:off x="450099" y="3871246"/>
            <a:ext cx="860588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 smtClean="0"/>
              <a:t>Expenses/technical reasons of high P equipment bring limitations to this approach </a:t>
            </a:r>
            <a:endParaRPr lang="en-US" dirty="0"/>
          </a:p>
        </p:txBody>
      </p:sp>
      <p:sp>
        <p:nvSpPr>
          <p:cNvPr id="18" name="AutoShape 36"/>
          <p:cNvSpPr>
            <a:spLocks noChangeArrowheads="1"/>
          </p:cNvSpPr>
          <p:nvPr/>
        </p:nvSpPr>
        <p:spPr bwMode="auto">
          <a:xfrm>
            <a:off x="1847111" y="439482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Text Box 9"/>
          <p:cNvSpPr txBox="1">
            <a:spLocks noChangeArrowheads="1"/>
          </p:cNvSpPr>
          <p:nvPr/>
        </p:nvSpPr>
        <p:spPr bwMode="auto">
          <a:xfrm>
            <a:off x="401660" y="4797152"/>
            <a:ext cx="664797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Finally</a:t>
            </a:r>
            <a:r>
              <a:rPr lang="en-US" dirty="0" smtClean="0"/>
              <a:t>: we have seen from the discussion of stability conditions</a:t>
            </a:r>
            <a:endParaRPr lang="en-US" dirty="0"/>
          </a:p>
        </p:txBody>
      </p:sp>
      <p:sp>
        <p:nvSpPr>
          <p:cNvPr id="20" name="AutoShape 36"/>
          <p:cNvSpPr>
            <a:spLocks noChangeArrowheads="1"/>
          </p:cNvSpPr>
          <p:nvPr/>
        </p:nvSpPr>
        <p:spPr bwMode="auto">
          <a:xfrm>
            <a:off x="1530896" y="6368752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Text Box 9"/>
          <p:cNvSpPr txBox="1">
            <a:spLocks noChangeArrowheads="1"/>
          </p:cNvSpPr>
          <p:nvPr/>
        </p:nvSpPr>
        <p:spPr bwMode="auto">
          <a:xfrm>
            <a:off x="442459" y="5157192"/>
            <a:ext cx="799456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 smtClean="0"/>
              <a:t>A perturbation away from equilibrium creates a force driving the system back</a:t>
            </a:r>
          </a:p>
          <a:p>
            <a:r>
              <a:rPr lang="en-US" dirty="0" smtClean="0"/>
              <a:t>(</a:t>
            </a:r>
            <a:r>
              <a:rPr lang="en-US" sz="1600" dirty="0" smtClean="0">
                <a:solidFill>
                  <a:srgbClr val="00B050"/>
                </a:solidFill>
              </a:rPr>
              <a:t>Le </a:t>
            </a:r>
            <a:r>
              <a:rPr lang="en-US" sz="1600" dirty="0" err="1" smtClean="0">
                <a:solidFill>
                  <a:srgbClr val="00B050"/>
                </a:solidFill>
              </a:rPr>
              <a:t>Chatelier’s</a:t>
            </a:r>
            <a:r>
              <a:rPr lang="en-US" sz="1600" dirty="0" smtClean="0">
                <a:solidFill>
                  <a:srgbClr val="00B050"/>
                </a:solidFill>
              </a:rPr>
              <a:t> principle</a:t>
            </a:r>
            <a:r>
              <a:rPr lang="en-US" dirty="0" smtClean="0"/>
              <a:t>)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 Box 9"/>
              <p:cNvSpPr txBox="1">
                <a:spLocks noChangeArrowheads="1"/>
              </p:cNvSpPr>
              <p:nvPr/>
            </p:nvSpPr>
            <p:spPr bwMode="auto">
              <a:xfrm>
                <a:off x="2293417" y="6119916"/>
                <a:ext cx="1630511" cy="69346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solidFill>
                                <a:srgbClr val="00B05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solidFill>
                                    <a:srgbClr val="00B050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b="0" i="1" smtClean="0">
                                      <a:solidFill>
                                        <a:srgbClr val="00B050"/>
                                      </a:solidFill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solidFill>
                                        <a:srgbClr val="00B050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𝑁</m:t>
                                  </m:r>
                                  <m:sSub>
                                    <m:sSubPr>
                                      <m:ctrlPr>
                                        <a:rPr lang="en-US" b="0" i="1" smtClean="0">
                                          <a:solidFill>
                                            <a:srgbClr val="00B050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solidFill>
                                            <a:srgbClr val="00B050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𝐻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solidFill>
                                            <a:srgbClr val="00B050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3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solidFill>
                                    <a:srgbClr val="00B050"/>
                                  </a:solidFill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solidFill>
                                    <a:srgbClr val="00B050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b="0" i="1" smtClean="0">
                                      <a:solidFill>
                                        <a:srgbClr val="00B050"/>
                                      </a:solidFill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i="1">
                                          <a:solidFill>
                                            <a:srgbClr val="00B050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solidFill>
                                            <a:srgbClr val="00B050"/>
                                          </a:solidFill>
                                          <a:latin typeface="Cambria Math"/>
                                        </a:rPr>
                                        <m:t>𝐻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solidFill>
                                            <a:srgbClr val="00B050"/>
                                          </a:solidFill>
                                          <a:latin typeface="Cambria Math"/>
                                        </a:rPr>
                                        <m:t>2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solidFill>
                                    <a:srgbClr val="00B050"/>
                                  </a:solidFill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sup>
                          </m:sSup>
                          <m:d>
                            <m:dPr>
                              <m:begChr m:val="["/>
                              <m:endChr m:val="]"/>
                              <m:ctrlPr>
                                <a:rPr lang="en-US" b="0" i="1" smtClean="0">
                                  <a:solidFill>
                                    <a:srgbClr val="00B050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solidFill>
                                        <a:srgbClr val="00B05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solidFill>
                                        <a:srgbClr val="00B050"/>
                                      </a:solidFill>
                                      <a:latin typeface="Cambria Math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US" i="1">
                                      <a:solidFill>
                                        <a:srgbClr val="00B050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den>
                      </m:f>
                      <m:r>
                        <a:rPr lang="en-US" b="0" i="1" smtClean="0">
                          <a:solidFill>
                            <a:srgbClr val="00B050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b="0" i="1" smtClean="0">
                          <a:solidFill>
                            <a:srgbClr val="00B050"/>
                          </a:solidFill>
                          <a:latin typeface="Cambria Math"/>
                          <a:ea typeface="Cambria Math"/>
                        </a:rPr>
                        <m:t>𝜅</m:t>
                      </m:r>
                    </m:oMath>
                  </m:oMathPara>
                </a14:m>
                <a:endParaRPr lang="en-US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23" name="Text 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293417" y="6119916"/>
                <a:ext cx="1630511" cy="693460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Straight Arrow Connector 23"/>
          <p:cNvCxnSpPr/>
          <p:nvPr/>
        </p:nvCxnSpPr>
        <p:spPr>
          <a:xfrm flipV="1">
            <a:off x="2896848" y="5733256"/>
            <a:ext cx="0" cy="401744"/>
          </a:xfrm>
          <a:prstGeom prst="straightConnector1">
            <a:avLst/>
          </a:prstGeom>
          <a:ln w="38100"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2896848" y="5733256"/>
            <a:ext cx="115437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 Box 9"/>
          <p:cNvSpPr txBox="1">
            <a:spLocks noChangeArrowheads="1"/>
          </p:cNvSpPr>
          <p:nvPr/>
        </p:nvSpPr>
        <p:spPr bwMode="auto">
          <a:xfrm>
            <a:off x="4092763" y="5548590"/>
            <a:ext cx="496321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/>
              <a:t>r</a:t>
            </a:r>
            <a:r>
              <a:rPr lang="en-US" dirty="0" smtClean="0"/>
              <a:t>emoving NH</a:t>
            </a:r>
            <a:r>
              <a:rPr lang="en-US" baseline="-25000" dirty="0" smtClean="0"/>
              <a:t>3</a:t>
            </a:r>
            <a:r>
              <a:rPr lang="en-US" dirty="0" smtClean="0"/>
              <a:t> will increase yield of production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4153744" y="5950334"/>
            <a:ext cx="48107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(</a:t>
            </a:r>
            <a:r>
              <a:rPr lang="en-US" sz="1600" dirty="0" smtClean="0">
                <a:solidFill>
                  <a:srgbClr val="00B050"/>
                </a:solidFill>
              </a:rPr>
              <a:t>In the Haber-Bosch process ammonia is</a:t>
            </a:r>
          </a:p>
          <a:p>
            <a:r>
              <a:rPr lang="en-US" sz="1600" dirty="0">
                <a:solidFill>
                  <a:srgbClr val="00B050"/>
                </a:solidFill>
              </a:rPr>
              <a:t> </a:t>
            </a:r>
            <a:r>
              <a:rPr lang="en-US" sz="1600" dirty="0" smtClean="0">
                <a:solidFill>
                  <a:srgbClr val="00B050"/>
                </a:solidFill>
              </a:rPr>
              <a:t>removed as a liquid</a:t>
            </a:r>
            <a:r>
              <a:rPr lang="en-US" dirty="0" smtClean="0"/>
              <a:t>) </a:t>
            </a:r>
            <a:endParaRPr lang="en-US" dirty="0"/>
          </a:p>
        </p:txBody>
      </p:sp>
      <p:pic>
        <p:nvPicPr>
          <p:cNvPr id="10244" name="Picture 4" descr="Interior view of the materials testing laboratory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150980"/>
            <a:ext cx="1334255" cy="27469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Rectangle 28"/>
          <p:cNvSpPr/>
          <p:nvPr/>
        </p:nvSpPr>
        <p:spPr>
          <a:xfrm>
            <a:off x="5298226" y="2895327"/>
            <a:ext cx="35942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200" dirty="0">
                <a:hlinkClick r:id="rId12"/>
              </a:rPr>
              <a:t>high-pressure reactor </a:t>
            </a:r>
            <a:r>
              <a:rPr lang="en-US" sz="1200" dirty="0" smtClean="0">
                <a:hlinkClick r:id="rId12"/>
              </a:rPr>
              <a:t>(1913) in </a:t>
            </a:r>
            <a:r>
              <a:rPr lang="en-US" sz="1200" dirty="0">
                <a:hlinkClick r:id="rId12"/>
              </a:rPr>
              <a:t>the ammonia </a:t>
            </a:r>
            <a:r>
              <a:rPr lang="en-US" sz="1200" dirty="0" smtClean="0">
                <a:hlinkClick r:id="rId12"/>
              </a:rPr>
              <a:t>plant</a:t>
            </a:r>
            <a:endParaRPr lang="en-US" sz="1200" dirty="0" smtClean="0"/>
          </a:p>
          <a:p>
            <a:pPr algn="r"/>
            <a:r>
              <a:rPr lang="en-US" sz="1200" dirty="0"/>
              <a:t>o</a:t>
            </a:r>
            <a:r>
              <a:rPr lang="en-US" sz="1200" dirty="0" smtClean="0"/>
              <a:t>f the </a:t>
            </a:r>
            <a:r>
              <a:rPr lang="en-US" sz="1200" b="1" dirty="0" err="1" smtClean="0"/>
              <a:t>B</a:t>
            </a:r>
            <a:r>
              <a:rPr lang="en-US" sz="1200" dirty="0" err="1" smtClean="0"/>
              <a:t>adische</a:t>
            </a:r>
            <a:r>
              <a:rPr lang="en-US" sz="1200" dirty="0" smtClean="0"/>
              <a:t> </a:t>
            </a:r>
            <a:r>
              <a:rPr lang="en-US" sz="1200" b="1" dirty="0" err="1" smtClean="0"/>
              <a:t>A</a:t>
            </a:r>
            <a:r>
              <a:rPr lang="en-US" sz="1200" dirty="0" err="1" smtClean="0"/>
              <a:t>nilin</a:t>
            </a:r>
            <a:r>
              <a:rPr lang="en-US" sz="1200" dirty="0" smtClean="0"/>
              <a:t> und </a:t>
            </a:r>
            <a:r>
              <a:rPr lang="en-US" sz="1200" b="1" dirty="0" smtClean="0"/>
              <a:t>S</a:t>
            </a:r>
            <a:r>
              <a:rPr lang="en-US" sz="1200" dirty="0" smtClean="0"/>
              <a:t>oda </a:t>
            </a:r>
            <a:r>
              <a:rPr lang="en-US" sz="1200" b="1" dirty="0" err="1" smtClean="0"/>
              <a:t>F</a:t>
            </a:r>
            <a:r>
              <a:rPr lang="en-US" sz="1200" dirty="0" err="1" smtClean="0"/>
              <a:t>abrik</a:t>
            </a:r>
            <a:r>
              <a:rPr lang="en-US" sz="1200" dirty="0" smtClean="0"/>
              <a:t> (BASF)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080101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00"/>
                            </p:stCondLst>
                            <p:childTnLst>
                              <p:par>
                                <p:cTn id="86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500"/>
                            </p:stCondLst>
                            <p:childTnLst>
                              <p:par>
                                <p:cTn id="96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0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500"/>
                            </p:stCondLst>
                            <p:childTnLst>
                              <p:par>
                                <p:cTn id="104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2000"/>
                            </p:stCondLst>
                            <p:childTnLst>
                              <p:par>
                                <p:cTn id="108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7" grpId="0"/>
      <p:bldP spid="8" grpId="0" animBg="1"/>
      <p:bldP spid="9" grpId="0"/>
      <p:bldP spid="11" grpId="0"/>
      <p:bldP spid="13" grpId="0"/>
      <p:bldP spid="14" grpId="0"/>
      <p:bldP spid="15" grpId="0" animBg="1"/>
      <p:bldP spid="16" grpId="0"/>
      <p:bldP spid="17" grpId="0"/>
      <p:bldP spid="18" grpId="0" animBg="1"/>
      <p:bldP spid="19" grpId="0"/>
      <p:bldP spid="20" grpId="0" animBg="1"/>
      <p:bldP spid="22" grpId="0"/>
      <p:bldP spid="23" grpId="0"/>
      <p:bldP spid="27" grpId="0"/>
      <p:bldP spid="28" grpId="0"/>
      <p:bldP spid="2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ectangle 12"/>
          <p:cNvSpPr>
            <a:spLocks noChangeArrowheads="1"/>
          </p:cNvSpPr>
          <p:nvPr/>
        </p:nvSpPr>
        <p:spPr bwMode="auto">
          <a:xfrm>
            <a:off x="2340597" y="5302178"/>
            <a:ext cx="4038600" cy="863126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" name="Rectangle 12"/>
          <p:cNvSpPr>
            <a:spLocks noChangeArrowheads="1"/>
          </p:cNvSpPr>
          <p:nvPr/>
        </p:nvSpPr>
        <p:spPr bwMode="auto">
          <a:xfrm>
            <a:off x="2333600" y="2637882"/>
            <a:ext cx="4038600" cy="863126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Text Box 9"/>
          <p:cNvSpPr txBox="1">
            <a:spLocks noChangeArrowheads="1"/>
          </p:cNvSpPr>
          <p:nvPr/>
        </p:nvSpPr>
        <p:spPr bwMode="auto">
          <a:xfrm>
            <a:off x="323528" y="260648"/>
            <a:ext cx="409599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 smtClean="0"/>
              <a:t>Using homogeneity of G according to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313816" y="836712"/>
                <a:ext cx="5033173" cy="4113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𝐺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𝜆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</a:rPr>
                            <m:t>, …,</m:t>
                          </m:r>
                          <m:r>
                            <a:rPr lang="en-US" i="1">
                              <a:latin typeface="Cambria Math"/>
                            </a:rPr>
                            <m:t>𝜆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𝑗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</a:rPr>
                            <m:t>, …,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𝑇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𝑃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𝜆</m:t>
                      </m:r>
                      <m:r>
                        <a:rPr lang="en-US" i="1">
                          <a:latin typeface="Cambria Math"/>
                        </a:rPr>
                        <m:t>𝐺</m:t>
                      </m:r>
                      <m:d>
                        <m:dPr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i="1">
                              <a:latin typeface="Cambria Math"/>
                            </a:rPr>
                            <m:t>, …,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𝑗</m:t>
                              </m:r>
                            </m:sub>
                          </m:sSub>
                          <m:r>
                            <a:rPr lang="en-US" i="1">
                              <a:latin typeface="Cambria Math"/>
                            </a:rPr>
                            <m:t>, …, </m:t>
                          </m:r>
                          <m:r>
                            <a:rPr lang="en-US" i="1">
                              <a:latin typeface="Cambria Math"/>
                            </a:rPr>
                            <m:t>𝑇</m:t>
                          </m:r>
                          <m:r>
                            <a:rPr lang="en-US" i="1">
                              <a:latin typeface="Cambria Math"/>
                            </a:rPr>
                            <m:t>,</m:t>
                          </m:r>
                          <m:r>
                            <a:rPr lang="en-US" i="1">
                              <a:latin typeface="Cambria Math"/>
                            </a:rPr>
                            <m:t>𝑃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3816" y="836712"/>
                <a:ext cx="5033173" cy="411395"/>
              </a:xfrm>
              <a:prstGeom prst="rect">
                <a:avLst/>
              </a:prstGeom>
              <a:blipFill rotWithShape="1">
                <a:blip r:embed="rId3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Line 24"/>
          <p:cNvSpPr>
            <a:spLocks noChangeShapeType="1"/>
          </p:cNvSpPr>
          <p:nvPr/>
        </p:nvSpPr>
        <p:spPr bwMode="auto">
          <a:xfrm>
            <a:off x="7592144" y="737609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37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0222004"/>
              </p:ext>
            </p:extLst>
          </p:nvPr>
        </p:nvGraphicFramePr>
        <p:xfrm>
          <a:off x="7668344" y="661409"/>
          <a:ext cx="436563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22" name="Equation" r:id="rId4" imgW="203024" imgH="355292" progId="Equation.3">
                  <p:embed/>
                </p:oleObj>
              </mc:Choice>
              <mc:Fallback>
                <p:oleObj name="Equation" r:id="rId4" imgW="203024" imgH="35529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68344" y="661409"/>
                        <a:ext cx="436563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2483768" y="1435677"/>
                <a:ext cx="3219536" cy="6971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𝜕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𝐺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𝜕</m:t>
                          </m:r>
                          <m:r>
                            <a:rPr lang="en-US" i="1">
                              <a:latin typeface="Cambria Math"/>
                            </a:rPr>
                            <m:t>𝜆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𝑁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+…</m:t>
                      </m:r>
                      <m:f>
                        <m:fPr>
                          <m:ctrlPr>
                            <a:rPr lang="en-US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𝜕</m:t>
                          </m:r>
                          <m:r>
                            <a:rPr lang="en-US" i="1">
                              <a:latin typeface="Cambria Math"/>
                            </a:rPr>
                            <m:t>𝐺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𝜕𝜆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𝑗</m:t>
                              </m:r>
                            </m:sub>
                          </m:sSub>
                        </m:den>
                      </m:f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𝑁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𝑗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+…=</m:t>
                      </m:r>
                      <m:r>
                        <a:rPr lang="en-US" b="0" i="1" smtClean="0">
                          <a:latin typeface="Cambria Math"/>
                        </a:rPr>
                        <m:t>𝐺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3768" y="1435677"/>
                <a:ext cx="3219536" cy="69717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AutoShape 36"/>
          <p:cNvSpPr>
            <a:spLocks noChangeArrowheads="1"/>
          </p:cNvSpPr>
          <p:nvPr/>
        </p:nvSpPr>
        <p:spPr bwMode="auto">
          <a:xfrm>
            <a:off x="467544" y="1671092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Text Box 9"/>
          <p:cNvSpPr txBox="1">
            <a:spLocks noChangeArrowheads="1"/>
          </p:cNvSpPr>
          <p:nvPr/>
        </p:nvSpPr>
        <p:spPr bwMode="auto">
          <a:xfrm>
            <a:off x="435771" y="2204864"/>
            <a:ext cx="204414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/>
              <a:t>a</a:t>
            </a:r>
            <a:r>
              <a:rPr lang="en-US" dirty="0" smtClean="0"/>
              <a:t>nd especially for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339752" y="2216584"/>
                <a:ext cx="80259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𝜆</m:t>
                      </m:r>
                      <m:r>
                        <a:rPr lang="en-US" b="0" i="1" smtClean="0"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9752" y="2216584"/>
                <a:ext cx="802592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AutoShape 36"/>
          <p:cNvSpPr>
            <a:spLocks noChangeArrowheads="1"/>
          </p:cNvSpPr>
          <p:nvPr/>
        </p:nvSpPr>
        <p:spPr bwMode="auto">
          <a:xfrm>
            <a:off x="435771" y="2924944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2345961" y="2757436"/>
                <a:ext cx="3816942" cy="5636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/>
                      </a:rPr>
                      <m:t>G</m:t>
                    </m:r>
                    <m:r>
                      <a:rPr lang="en-US" b="0" i="0" smtClean="0">
                        <a:latin typeface="Cambria Math"/>
                      </a:rPr>
                      <m:t>=</m:t>
                    </m:r>
                  </m:oMath>
                </a14:m>
                <a:r>
                  <a:rPr lang="en-US" b="0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𝜕</m:t>
                        </m:r>
                        <m:r>
                          <a:rPr lang="en-US" b="0" i="1" smtClean="0">
                            <a:latin typeface="Cambria Math"/>
                          </a:rPr>
                          <m:t>𝐺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𝜕</m:t>
                        </m:r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𝑁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den>
                    </m:f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𝑁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+…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𝜕</m:t>
                        </m:r>
                        <m:r>
                          <a:rPr lang="en-US" i="1">
                            <a:latin typeface="Cambria Math"/>
                          </a:rPr>
                          <m:t>𝐺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𝜕</m:t>
                        </m:r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𝑁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𝑗</m:t>
                            </m:r>
                          </m:sub>
                        </m:sSub>
                      </m:den>
                    </m:f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𝑁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𝑗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+…=</m:t>
                    </m:r>
                    <m:nary>
                      <m:naryPr>
                        <m:chr m:val="∑"/>
                        <m:limLoc m:val="subSup"/>
                        <m:supHide m:val="on"/>
                        <m:ctrlPr>
                          <a:rPr lang="en-US" b="0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9"/>
                          </m:rPr>
                          <a:rPr lang="en-US" b="0" i="1" smtClean="0">
                            <a:latin typeface="Cambria Math"/>
                          </a:rPr>
                          <m:t>𝑗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i="1" dirty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 dirty="0">
                                <a:latin typeface="Cambria Math"/>
                              </a:rPr>
                              <m:t>𝜇</m:t>
                            </m:r>
                          </m:e>
                          <m:sub>
                            <m:r>
                              <a:rPr lang="en-US" i="1" dirty="0">
                                <a:latin typeface="Cambria Math"/>
                              </a:rPr>
                              <m:t>𝑗</m:t>
                            </m:r>
                          </m:sub>
                        </m:sSub>
                        <m:sSub>
                          <m:sSubPr>
                            <m:ctrlPr>
                              <a:rPr lang="en-US" i="1" dirty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 dirty="0">
                                <a:latin typeface="Cambria Math"/>
                              </a:rPr>
                              <m:t>𝑁</m:t>
                            </m:r>
                          </m:e>
                          <m:sub>
                            <m:r>
                              <a:rPr lang="en-US" i="1" dirty="0">
                                <a:latin typeface="Cambria Math"/>
                              </a:rPr>
                              <m:t>𝑗</m:t>
                            </m:r>
                          </m:sub>
                        </m:sSub>
                      </m:e>
                    </m:nary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5961" y="2757436"/>
                <a:ext cx="3816942" cy="563616"/>
              </a:xfrm>
              <a:prstGeom prst="rect">
                <a:avLst/>
              </a:prstGeom>
              <a:blipFill rotWithShape="1">
                <a:blip r:embed="rId8"/>
                <a:stretch>
                  <a:fillRect t="-65591" r="-4792" b="-989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 Box 9"/>
          <p:cNvSpPr txBox="1">
            <a:spLocks noChangeArrowheads="1"/>
          </p:cNvSpPr>
          <p:nvPr/>
        </p:nvSpPr>
        <p:spPr bwMode="auto">
          <a:xfrm>
            <a:off x="467544" y="3645024"/>
            <a:ext cx="218521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/>
              <a:t>a</a:t>
            </a:r>
            <a:r>
              <a:rPr lang="en-US" dirty="0" smtClean="0"/>
              <a:t>s generalization of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586183"/>
              </p:ext>
            </p:extLst>
          </p:nvPr>
        </p:nvGraphicFramePr>
        <p:xfrm>
          <a:off x="2681705" y="3685443"/>
          <a:ext cx="982663" cy="36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23" name="Equation" r:id="rId9" imgW="545760" imgH="203040" progId="Equation.DSMT4">
                  <p:embed/>
                </p:oleObj>
              </mc:Choice>
              <mc:Fallback>
                <p:oleObj name="Equation" r:id="rId9" imgW="545760" imgH="203040" progId="Equation.DSMT4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1705" y="3685443"/>
                        <a:ext cx="982663" cy="365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" name="Text Box 9"/>
          <p:cNvSpPr txBox="1">
            <a:spLocks noChangeArrowheads="1"/>
          </p:cNvSpPr>
          <p:nvPr/>
        </p:nvSpPr>
        <p:spPr bwMode="auto">
          <a:xfrm>
            <a:off x="467544" y="4668051"/>
            <a:ext cx="106952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 smtClean="0"/>
              <a:t>Likewise</a:t>
            </a:r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6363455"/>
              </p:ext>
            </p:extLst>
          </p:nvPr>
        </p:nvGraphicFramePr>
        <p:xfrm>
          <a:off x="1595326" y="4684589"/>
          <a:ext cx="2824196" cy="4115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24" name="Equation" r:id="rId11" imgW="1308100" imgH="190500" progId="Equation.DSMT4">
                  <p:embed/>
                </p:oleObj>
              </mc:Choice>
              <mc:Fallback>
                <p:oleObj name="Equation" r:id="rId11" imgW="1308100" imgH="1905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95326" y="4684589"/>
                        <a:ext cx="2824196" cy="41153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" name="Text Box 9"/>
          <p:cNvSpPr txBox="1">
            <a:spLocks noChangeArrowheads="1"/>
          </p:cNvSpPr>
          <p:nvPr/>
        </p:nvSpPr>
        <p:spPr bwMode="auto">
          <a:xfrm>
            <a:off x="4499992" y="4668051"/>
            <a:ext cx="204414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 smtClean="0"/>
              <a:t>is generalized into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2685865" y="5487747"/>
                <a:ext cx="3326295" cy="635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latin typeface="Cambria Math"/>
                        </a:rPr>
                        <m:t>dG</m:t>
                      </m:r>
                      <m:r>
                        <a:rPr lang="en-US" b="0" i="0" smtClean="0">
                          <a:latin typeface="Cambria Math"/>
                        </a:rPr>
                        <m:t>=−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/>
                        </a:rPr>
                        <m:t>SdT</m:t>
                      </m:r>
                      <m:r>
                        <a:rPr lang="en-US" b="0" i="0" smtClean="0">
                          <a:latin typeface="Cambria Math"/>
                        </a:rPr>
                        <m:t>+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/>
                        </a:rPr>
                        <m:t>VdP</m:t>
                      </m:r>
                      <m:r>
                        <a:rPr lang="en-US" b="0" i="0" smtClean="0">
                          <a:latin typeface="Cambria Math"/>
                        </a:rPr>
                        <m:t>+</m:t>
                      </m:r>
                      <m:nary>
                        <m:naryPr>
                          <m:chr m:val="∑"/>
                          <m:limLoc m:val="subSup"/>
                          <m:supHide m:val="on"/>
                          <m:ctrlPr>
                            <a:rPr lang="en-US" i="1" dirty="0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9"/>
                            </m:rPr>
                            <a:rPr lang="en-US" b="0" i="1" dirty="0" smtClean="0">
                              <a:latin typeface="Cambria Math"/>
                            </a:rPr>
                            <m:t>𝑗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i="1" dirty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 dirty="0">
                                  <a:latin typeface="Cambria Math"/>
                                </a:rPr>
                                <m:t>𝜇</m:t>
                              </m:r>
                            </m:e>
                            <m:sub>
                              <m:r>
                                <a:rPr lang="en-US" i="1" dirty="0">
                                  <a:latin typeface="Cambria Math"/>
                                </a:rPr>
                                <m:t>𝑗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i="1" dirty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 dirty="0">
                                  <a:latin typeface="Cambria Math"/>
                                </a:rPr>
                                <m:t>𝑑𝑁</m:t>
                              </m:r>
                            </m:e>
                            <m:sub>
                              <m:r>
                                <a:rPr lang="en-US" i="1" dirty="0">
                                  <a:latin typeface="Cambria Math"/>
                                </a:rPr>
                                <m:t>𝑗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5865" y="5487747"/>
                <a:ext cx="3326295" cy="635751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500"/>
                            </p:stCondLst>
                            <p:childTnLst>
                              <p:par>
                                <p:cTn id="5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000"/>
                            </p:stCondLst>
                            <p:childTnLst>
                              <p:par>
                                <p:cTn id="7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500"/>
                            </p:stCondLst>
                            <p:childTnLst>
                              <p:par>
                                <p:cTn id="7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000"/>
                            </p:stCondLst>
                            <p:childTnLst>
                              <p:par>
                                <p:cTn id="80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  <p:bldP spid="45" grpId="0" animBg="1"/>
      <p:bldP spid="34" grpId="0"/>
      <p:bldP spid="2" grpId="0"/>
      <p:bldP spid="36" grpId="0" animBg="1"/>
      <p:bldP spid="38" grpId="0"/>
      <p:bldP spid="39" grpId="0" animBg="1"/>
      <p:bldP spid="40" grpId="0"/>
      <p:bldP spid="3" grpId="0"/>
      <p:bldP spid="42" grpId="0" animBg="1"/>
      <p:bldP spid="43" grpId="0"/>
      <p:bldP spid="46" grpId="0"/>
      <p:bldP spid="49" grpId="0"/>
      <p:bldP spid="51" grpId="0"/>
      <p:bldP spid="5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12"/>
          <p:cNvSpPr>
            <a:spLocks noChangeArrowheads="1"/>
          </p:cNvSpPr>
          <p:nvPr/>
        </p:nvSpPr>
        <p:spPr bwMode="auto">
          <a:xfrm>
            <a:off x="2627784" y="3274135"/>
            <a:ext cx="4038600" cy="10951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323528" y="1371872"/>
                <a:ext cx="3939796" cy="4009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/>
                      </a:rPr>
                      <m:t>dG</m:t>
                    </m:r>
                    <m:r>
                      <a:rPr lang="en-US" b="0" i="0" smtClean="0">
                        <a:latin typeface="Cambria Math"/>
                      </a:rPr>
                      <m:t>=</m:t>
                    </m:r>
                  </m:oMath>
                </a14:m>
                <a:r>
                  <a:rPr lang="en-US" b="0" dirty="0" smtClean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𝑑</m:t>
                    </m:r>
                    <m:nary>
                      <m:naryPr>
                        <m:chr m:val="∑"/>
                        <m:limLoc m:val="subSup"/>
                        <m:supHide m:val="on"/>
                        <m:ctrlPr>
                          <a:rPr lang="en-US" b="0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9"/>
                          </m:rPr>
                          <a:rPr lang="en-US" b="0" i="1" smtClean="0">
                            <a:latin typeface="Cambria Math"/>
                          </a:rPr>
                          <m:t>𝑗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i="1" dirty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 dirty="0">
                                <a:latin typeface="Cambria Math"/>
                              </a:rPr>
                              <m:t>𝜇</m:t>
                            </m:r>
                          </m:e>
                          <m:sub>
                            <m:r>
                              <a:rPr lang="en-US" i="1" dirty="0">
                                <a:latin typeface="Cambria Math"/>
                              </a:rPr>
                              <m:t>𝑗</m:t>
                            </m:r>
                          </m:sub>
                        </m:sSub>
                        <m:sSub>
                          <m:sSubPr>
                            <m:ctrlPr>
                              <a:rPr lang="en-US" i="1" dirty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 dirty="0">
                                <a:latin typeface="Cambria Math"/>
                              </a:rPr>
                              <m:t>𝑁</m:t>
                            </m:r>
                          </m:e>
                          <m:sub>
                            <m:r>
                              <a:rPr lang="en-US" i="1" dirty="0">
                                <a:latin typeface="Cambria Math"/>
                              </a:rPr>
                              <m:t>𝑗</m:t>
                            </m:r>
                          </m:sub>
                        </m:sSub>
                        <m:r>
                          <a:rPr lang="en-US" b="0" i="1" dirty="0" smtClean="0">
                            <a:latin typeface="Cambria Math"/>
                          </a:rPr>
                          <m:t>=</m:t>
                        </m:r>
                      </m:e>
                    </m:nary>
                    <m:nary>
                      <m:naryPr>
                        <m:chr m:val="∑"/>
                        <m:limLoc m:val="subSup"/>
                        <m:supHide m:val="on"/>
                        <m:ctrlPr>
                          <a:rPr lang="en-US" i="1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9"/>
                          </m:rPr>
                          <a:rPr lang="en-US" i="1">
                            <a:latin typeface="Cambria Math"/>
                          </a:rPr>
                          <m:t>𝑗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i="1" dirty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dirty="0" smtClean="0">
                                <a:latin typeface="Cambria Math"/>
                              </a:rPr>
                              <m:t>𝑑</m:t>
                            </m:r>
                            <m:r>
                              <a:rPr lang="en-US" i="1" dirty="0">
                                <a:latin typeface="Cambria Math"/>
                              </a:rPr>
                              <m:t>𝜇</m:t>
                            </m:r>
                          </m:e>
                          <m:sub>
                            <m:r>
                              <a:rPr lang="en-US" i="1" dirty="0">
                                <a:latin typeface="Cambria Math"/>
                              </a:rPr>
                              <m:t>𝑗</m:t>
                            </m:r>
                          </m:sub>
                        </m:sSub>
                        <m:sSub>
                          <m:sSubPr>
                            <m:ctrlPr>
                              <a:rPr lang="en-US" i="1" dirty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 dirty="0">
                                <a:latin typeface="Cambria Math"/>
                              </a:rPr>
                              <m:t>𝑁</m:t>
                            </m:r>
                          </m:e>
                          <m:sub>
                            <m:r>
                              <a:rPr lang="en-US" i="1" dirty="0">
                                <a:latin typeface="Cambria Math"/>
                              </a:rPr>
                              <m:t>𝑗</m:t>
                            </m:r>
                          </m:sub>
                        </m:sSub>
                        <m:r>
                          <a:rPr lang="en-US" b="0" i="1" dirty="0" smtClean="0">
                            <a:latin typeface="Cambria Math"/>
                          </a:rPr>
                          <m:t>+</m:t>
                        </m:r>
                        <m:nary>
                          <m:naryPr>
                            <m:chr m:val="∑"/>
                            <m:limLoc m:val="subSup"/>
                            <m:supHide m:val="on"/>
                            <m:ctrlPr>
                              <a:rPr lang="en-US" i="1">
                                <a:latin typeface="Cambria Math"/>
                              </a:rPr>
                            </m:ctrlPr>
                          </m:naryPr>
                          <m:sub>
                            <m:r>
                              <m:rPr>
                                <m:brk m:alnAt="9"/>
                              </m:rPr>
                              <a:rPr lang="en-US" i="1">
                                <a:latin typeface="Cambria Math"/>
                              </a:rPr>
                              <m:t>𝑗</m:t>
                            </m:r>
                          </m:sub>
                          <m:sup/>
                          <m:e>
                            <m:sSub>
                              <m:sSubPr>
                                <m:ctrlPr>
                                  <a:rPr lang="en-US" i="1" dirty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i="1" dirty="0">
                                    <a:latin typeface="Cambria Math"/>
                                  </a:rPr>
                                  <m:t>𝜇</m:t>
                                </m:r>
                              </m:e>
                              <m:sub>
                                <m:r>
                                  <a:rPr lang="en-US" i="1" dirty="0">
                                    <a:latin typeface="Cambria Math"/>
                                  </a:rPr>
                                  <m:t>𝑗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i="1" dirty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b="0" i="1" dirty="0" smtClean="0">
                                    <a:latin typeface="Cambria Math"/>
                                  </a:rPr>
                                  <m:t>𝑑</m:t>
                                </m:r>
                                <m:r>
                                  <a:rPr lang="en-US" i="1" dirty="0">
                                    <a:latin typeface="Cambria Math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a:rPr lang="en-US" i="1" dirty="0">
                                    <a:latin typeface="Cambria Math"/>
                                  </a:rPr>
                                  <m:t>𝑗</m:t>
                                </m:r>
                              </m:sub>
                            </m:sSub>
                          </m:e>
                        </m:nary>
                      </m:e>
                    </m:nary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1371872"/>
                <a:ext cx="3939796" cy="400944"/>
              </a:xfrm>
              <a:prstGeom prst="rect">
                <a:avLst/>
              </a:prstGeom>
              <a:blipFill rotWithShape="1">
                <a:blip r:embed="rId2"/>
                <a:stretch>
                  <a:fillRect t="-109091" r="-1393" b="-1636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Text Box 9"/>
          <p:cNvSpPr txBox="1">
            <a:spLocks noChangeArrowheads="1"/>
          </p:cNvSpPr>
          <p:nvPr/>
        </p:nvSpPr>
        <p:spPr bwMode="auto">
          <a:xfrm>
            <a:off x="323528" y="1058716"/>
            <a:ext cx="6463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 smtClean="0"/>
              <a:t>With</a:t>
            </a:r>
            <a:endParaRPr lang="en-US" dirty="0"/>
          </a:p>
        </p:txBody>
      </p:sp>
      <p:sp>
        <p:nvSpPr>
          <p:cNvPr id="36" name="AutoShape 36"/>
          <p:cNvSpPr>
            <a:spLocks noChangeArrowheads="1"/>
          </p:cNvSpPr>
          <p:nvPr/>
        </p:nvSpPr>
        <p:spPr bwMode="auto">
          <a:xfrm>
            <a:off x="401389" y="1799894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3110028" y="3793258"/>
                <a:ext cx="2779928" cy="4009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0" smtClean="0">
                        <a:latin typeface="Cambria Math"/>
                      </a:rPr>
                      <m:t>−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/>
                      </a:rPr>
                      <m:t>SdT</m:t>
                    </m:r>
                    <m:r>
                      <a:rPr lang="en-US" b="0" i="0" smtClean="0">
                        <a:latin typeface="Cambria Math"/>
                      </a:rPr>
                      <m:t>+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/>
                      </a:rPr>
                      <m:t>VdP</m:t>
                    </m:r>
                  </m:oMath>
                </a14:m>
                <a:r>
                  <a:rPr lang="en-US" dirty="0" smtClean="0"/>
                  <a:t>-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subSup"/>
                        <m:supHide m:val="on"/>
                        <m:ctrlPr>
                          <a:rPr lang="en-US" i="1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9"/>
                          </m:rPr>
                          <a:rPr lang="en-US" i="1">
                            <a:latin typeface="Cambria Math"/>
                          </a:rPr>
                          <m:t>𝑗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i="1" dirty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 dirty="0">
                                <a:latin typeface="Cambria Math"/>
                              </a:rPr>
                              <m:t>𝑑</m:t>
                            </m:r>
                            <m:r>
                              <a:rPr lang="en-US" i="1" dirty="0">
                                <a:latin typeface="Cambria Math"/>
                              </a:rPr>
                              <m:t>𝜇</m:t>
                            </m:r>
                          </m:e>
                          <m:sub>
                            <m:r>
                              <a:rPr lang="en-US" i="1" dirty="0">
                                <a:latin typeface="Cambria Math"/>
                              </a:rPr>
                              <m:t>𝑗</m:t>
                            </m:r>
                          </m:sub>
                        </m:sSub>
                        <m:sSub>
                          <m:sSubPr>
                            <m:ctrlPr>
                              <a:rPr lang="en-US" i="1" dirty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 dirty="0">
                                <a:latin typeface="Cambria Math"/>
                              </a:rPr>
                              <m:t>𝑁</m:t>
                            </m:r>
                          </m:e>
                          <m:sub>
                            <m:r>
                              <a:rPr lang="en-US" i="1" dirty="0">
                                <a:latin typeface="Cambria Math"/>
                              </a:rPr>
                              <m:t>𝑗</m:t>
                            </m:r>
                          </m:sub>
                        </m:sSub>
                      </m:e>
                    </m:nary>
                    <m:r>
                      <a:rPr lang="en-US" b="0" i="1" dirty="0" smtClean="0">
                        <a:latin typeface="Cambria Math"/>
                      </a:rPr>
                      <m:t>=0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0028" y="3793258"/>
                <a:ext cx="2779928" cy="400944"/>
              </a:xfrm>
              <a:prstGeom prst="rect">
                <a:avLst/>
              </a:prstGeom>
              <a:blipFill rotWithShape="1">
                <a:blip r:embed="rId3"/>
                <a:stretch>
                  <a:fillRect t="-109091" b="-1636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1712486" y="2177608"/>
                <a:ext cx="6171882" cy="4009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/>
                      </a:rPr>
                      <m:t>dG</m:t>
                    </m:r>
                    <m:r>
                      <a:rPr lang="en-US" b="0" i="0" smtClean="0">
                        <a:latin typeface="Cambria Math"/>
                      </a:rPr>
                      <m:t>−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/>
                      </a:rPr>
                      <m:t>dG</m:t>
                    </m:r>
                    <m:r>
                      <a:rPr lang="en-US" b="0" i="0" smtClean="0">
                        <a:latin typeface="Cambria Math"/>
                      </a:rPr>
                      <m:t>=0=−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/>
                      </a:rPr>
                      <m:t>SdT</m:t>
                    </m:r>
                    <m:r>
                      <a:rPr lang="en-US" b="0" i="0" smtClean="0">
                        <a:latin typeface="Cambria Math"/>
                      </a:rPr>
                      <m:t>+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/>
                      </a:rPr>
                      <m:t>VdP</m:t>
                    </m:r>
                    <m:r>
                      <a:rPr lang="en-US" b="0" i="0" smtClean="0">
                        <a:latin typeface="Cambria Math"/>
                      </a:rPr>
                      <m:t>+</m:t>
                    </m:r>
                    <m:nary>
                      <m:naryPr>
                        <m:chr m:val="∑"/>
                        <m:limLoc m:val="subSup"/>
                        <m:supHide m:val="on"/>
                        <m:ctrlPr>
                          <a:rPr lang="en-US" i="1" dirty="0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9"/>
                          </m:rPr>
                          <a:rPr lang="en-US" b="0" i="1" dirty="0" smtClean="0">
                            <a:latin typeface="Cambria Math"/>
                          </a:rPr>
                          <m:t>𝑗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i="1" dirty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 dirty="0">
                                <a:latin typeface="Cambria Math"/>
                              </a:rPr>
                              <m:t>𝜇</m:t>
                            </m:r>
                          </m:e>
                          <m:sub>
                            <m:r>
                              <a:rPr lang="en-US" i="1" dirty="0">
                                <a:latin typeface="Cambria Math"/>
                              </a:rPr>
                              <m:t>𝑗</m:t>
                            </m:r>
                          </m:sub>
                        </m:sSub>
                        <m:sSub>
                          <m:sSubPr>
                            <m:ctrlPr>
                              <a:rPr lang="en-US" i="1" dirty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 dirty="0">
                                <a:latin typeface="Cambria Math"/>
                              </a:rPr>
                              <m:t>𝑑𝑁</m:t>
                            </m:r>
                          </m:e>
                          <m:sub>
                            <m:r>
                              <a:rPr lang="en-US" i="1" dirty="0">
                                <a:latin typeface="Cambria Math"/>
                              </a:rPr>
                              <m:t>𝑗</m:t>
                            </m:r>
                          </m:sub>
                        </m:sSub>
                      </m:e>
                    </m:nary>
                  </m:oMath>
                </a14:m>
                <a:r>
                  <a:rPr lang="en-US" dirty="0" smtClean="0"/>
                  <a:t>-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subSup"/>
                        <m:supHide m:val="on"/>
                        <m:ctrlPr>
                          <a:rPr lang="en-US" i="1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9"/>
                          </m:rPr>
                          <a:rPr lang="en-US" i="1">
                            <a:latin typeface="Cambria Math"/>
                          </a:rPr>
                          <m:t>𝑗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i="1" dirty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 dirty="0">
                                <a:latin typeface="Cambria Math"/>
                              </a:rPr>
                              <m:t>𝑑</m:t>
                            </m:r>
                            <m:r>
                              <a:rPr lang="en-US" i="1" dirty="0">
                                <a:latin typeface="Cambria Math"/>
                              </a:rPr>
                              <m:t>𝜇</m:t>
                            </m:r>
                          </m:e>
                          <m:sub>
                            <m:r>
                              <a:rPr lang="en-US" i="1" dirty="0">
                                <a:latin typeface="Cambria Math"/>
                              </a:rPr>
                              <m:t>𝑗</m:t>
                            </m:r>
                          </m:sub>
                        </m:sSub>
                        <m:sSub>
                          <m:sSubPr>
                            <m:ctrlPr>
                              <a:rPr lang="en-US" i="1" dirty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 dirty="0">
                                <a:latin typeface="Cambria Math"/>
                              </a:rPr>
                              <m:t>𝑁</m:t>
                            </m:r>
                          </m:e>
                          <m:sub>
                            <m:r>
                              <a:rPr lang="en-US" i="1" dirty="0">
                                <a:latin typeface="Cambria Math"/>
                              </a:rPr>
                              <m:t>𝑗</m:t>
                            </m:r>
                          </m:sub>
                        </m:sSub>
                        <m:r>
                          <a:rPr lang="en-US" b="0" i="1" dirty="0" smtClean="0">
                            <a:latin typeface="Cambria Math"/>
                          </a:rPr>
                          <m:t>−</m:t>
                        </m:r>
                        <m:nary>
                          <m:naryPr>
                            <m:chr m:val="∑"/>
                            <m:limLoc m:val="subSup"/>
                            <m:supHide m:val="on"/>
                            <m:ctrlPr>
                              <a:rPr lang="en-US" i="1">
                                <a:latin typeface="Cambria Math"/>
                              </a:rPr>
                            </m:ctrlPr>
                          </m:naryPr>
                          <m:sub>
                            <m:r>
                              <m:rPr>
                                <m:brk m:alnAt="9"/>
                              </m:rPr>
                              <a:rPr lang="en-US" i="1">
                                <a:latin typeface="Cambria Math"/>
                              </a:rPr>
                              <m:t>𝑗</m:t>
                            </m:r>
                          </m:sub>
                          <m:sup/>
                          <m:e>
                            <m:sSub>
                              <m:sSubPr>
                                <m:ctrlPr>
                                  <a:rPr lang="en-US" i="1" dirty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i="1" dirty="0">
                                    <a:latin typeface="Cambria Math"/>
                                  </a:rPr>
                                  <m:t>𝜇</m:t>
                                </m:r>
                              </m:e>
                              <m:sub>
                                <m:r>
                                  <a:rPr lang="en-US" i="1" dirty="0">
                                    <a:latin typeface="Cambria Math"/>
                                  </a:rPr>
                                  <m:t>𝑗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i="1" dirty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i="1" dirty="0">
                                    <a:latin typeface="Cambria Math"/>
                                  </a:rPr>
                                  <m:t>𝑑𝑁</m:t>
                                </m:r>
                              </m:e>
                              <m:sub>
                                <m:r>
                                  <a:rPr lang="en-US" i="1" dirty="0">
                                    <a:latin typeface="Cambria Math"/>
                                  </a:rPr>
                                  <m:t>𝑗</m:t>
                                </m:r>
                              </m:sub>
                            </m:sSub>
                          </m:e>
                        </m:nary>
                      </m:e>
                    </m:nary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2486" y="2177608"/>
                <a:ext cx="6171882" cy="400944"/>
              </a:xfrm>
              <a:prstGeom prst="rect">
                <a:avLst/>
              </a:prstGeom>
              <a:blipFill rotWithShape="1">
                <a:blip r:embed="rId4"/>
                <a:stretch>
                  <a:fillRect t="-109091" r="-593" b="-1636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5357655" y="1371872"/>
                <a:ext cx="3183885" cy="4009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/>
                      </a:rPr>
                      <m:t>dG</m:t>
                    </m:r>
                    <m:r>
                      <a:rPr lang="en-US" b="0" i="0" smtClean="0">
                        <a:latin typeface="Cambria Math"/>
                      </a:rPr>
                      <m:t>=−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/>
                      </a:rPr>
                      <m:t>SdT</m:t>
                    </m:r>
                    <m:r>
                      <a:rPr lang="en-US" b="0" i="0" smtClean="0">
                        <a:latin typeface="Cambria Math"/>
                      </a:rPr>
                      <m:t>+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/>
                      </a:rPr>
                      <m:t>VdP</m:t>
                    </m:r>
                    <m:r>
                      <a:rPr lang="en-US" b="0" i="0" smtClean="0">
                        <a:latin typeface="Cambria Math"/>
                      </a:rPr>
                      <m:t>+</m:t>
                    </m:r>
                    <m:nary>
                      <m:naryPr>
                        <m:chr m:val="∑"/>
                        <m:limLoc m:val="subSup"/>
                        <m:supHide m:val="on"/>
                        <m:ctrlPr>
                          <a:rPr lang="en-US" i="1" dirty="0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9"/>
                          </m:rPr>
                          <a:rPr lang="en-US" b="0" i="1" dirty="0" smtClean="0">
                            <a:latin typeface="Cambria Math"/>
                          </a:rPr>
                          <m:t>𝑗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i="1" dirty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 dirty="0">
                                <a:latin typeface="Cambria Math"/>
                              </a:rPr>
                              <m:t>𝜇</m:t>
                            </m:r>
                          </m:e>
                          <m:sub>
                            <m:r>
                              <a:rPr lang="en-US" i="1" dirty="0">
                                <a:latin typeface="Cambria Math"/>
                              </a:rPr>
                              <m:t>𝑗</m:t>
                            </m:r>
                          </m:sub>
                        </m:sSub>
                        <m:sSub>
                          <m:sSubPr>
                            <m:ctrlPr>
                              <a:rPr lang="en-US" i="1" dirty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 dirty="0">
                                <a:latin typeface="Cambria Math"/>
                              </a:rPr>
                              <m:t>𝑑𝑁</m:t>
                            </m:r>
                          </m:e>
                          <m:sub>
                            <m:r>
                              <a:rPr lang="en-US" i="1" dirty="0">
                                <a:latin typeface="Cambria Math"/>
                              </a:rPr>
                              <m:t>𝑗</m:t>
                            </m:r>
                          </m:sub>
                        </m:sSub>
                      </m:e>
                    </m:nary>
                  </m:oMath>
                </a14:m>
                <a:r>
                  <a:rPr lang="en-US" dirty="0" smtClean="0"/>
                  <a:t> </a:t>
                </a:r>
                <a:endParaRPr lang="en-US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7655" y="1371872"/>
                <a:ext cx="3183885" cy="400944"/>
              </a:xfrm>
              <a:prstGeom prst="rect">
                <a:avLst/>
              </a:prstGeom>
              <a:blipFill rotWithShape="1">
                <a:blip r:embed="rId5"/>
                <a:stretch>
                  <a:fillRect t="-109091" b="-1636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Text Box 9"/>
          <p:cNvSpPr txBox="1">
            <a:spLocks noChangeArrowheads="1"/>
          </p:cNvSpPr>
          <p:nvPr/>
        </p:nvSpPr>
        <p:spPr bwMode="auto">
          <a:xfrm>
            <a:off x="4499992" y="1356474"/>
            <a:ext cx="56938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 smtClean="0"/>
              <a:t>and</a:t>
            </a:r>
            <a:endParaRPr lang="en-US" dirty="0"/>
          </a:p>
        </p:txBody>
      </p:sp>
      <p:sp>
        <p:nvSpPr>
          <p:cNvPr id="41" name="AutoShape 36"/>
          <p:cNvSpPr>
            <a:spLocks noChangeArrowheads="1"/>
          </p:cNvSpPr>
          <p:nvPr/>
        </p:nvSpPr>
        <p:spPr bwMode="auto">
          <a:xfrm>
            <a:off x="401389" y="2929162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Text Box 9"/>
          <p:cNvSpPr txBox="1">
            <a:spLocks noChangeArrowheads="1"/>
          </p:cNvSpPr>
          <p:nvPr/>
        </p:nvSpPr>
        <p:spPr bwMode="auto">
          <a:xfrm>
            <a:off x="3285172" y="3298430"/>
            <a:ext cx="272382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Gibbs-</a:t>
            </a:r>
            <a:r>
              <a:rPr lang="en-US" b="1" dirty="0" err="1" smtClean="0">
                <a:solidFill>
                  <a:srgbClr val="FF0000"/>
                </a:solidFill>
              </a:rPr>
              <a:t>Duhem</a:t>
            </a:r>
            <a:r>
              <a:rPr lang="en-US" b="1" dirty="0" smtClean="0">
                <a:solidFill>
                  <a:srgbClr val="FF0000"/>
                </a:solidFill>
              </a:rPr>
              <a:t> equation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4" name="Text Box 9"/>
          <p:cNvSpPr txBox="1">
            <a:spLocks noChangeArrowheads="1"/>
          </p:cNvSpPr>
          <p:nvPr/>
        </p:nvSpPr>
        <p:spPr bwMode="auto">
          <a:xfrm>
            <a:off x="240428" y="4590622"/>
            <a:ext cx="304474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 smtClean="0"/>
              <a:t>When T and P are constant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3261789" y="4493625"/>
                <a:ext cx="1683218" cy="635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limLoc m:val="subSup"/>
                          <m:supHide m:val="on"/>
                          <m:ctrlPr>
                            <a:rPr lang="en-US" i="1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9"/>
                            </m:rPr>
                            <a:rPr lang="en-US" i="1">
                              <a:latin typeface="Cambria Math"/>
                            </a:rPr>
                            <m:t>𝑗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i="1" dirty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 dirty="0">
                                  <a:latin typeface="Cambria Math"/>
                                </a:rPr>
                                <m:t>𝑑</m:t>
                              </m:r>
                              <m:r>
                                <a:rPr lang="en-US" i="1" dirty="0">
                                  <a:latin typeface="Cambria Math"/>
                                </a:rPr>
                                <m:t>𝜇</m:t>
                              </m:r>
                            </m:e>
                            <m:sub>
                              <m:r>
                                <a:rPr lang="en-US" i="1" dirty="0">
                                  <a:latin typeface="Cambria Math"/>
                                </a:rPr>
                                <m:t>𝑗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i="1" dirty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 dirty="0">
                                  <a:latin typeface="Cambria Math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i="1" dirty="0">
                                  <a:latin typeface="Cambria Math"/>
                                </a:rPr>
                                <m:t>𝑗</m:t>
                              </m:r>
                            </m:sub>
                          </m:sSub>
                        </m:e>
                      </m:nary>
                      <m:r>
                        <a:rPr lang="en-US" b="0" i="1" dirty="0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1789" y="4493625"/>
                <a:ext cx="1683218" cy="635751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 Box 9"/>
          <p:cNvSpPr txBox="1">
            <a:spLocks noChangeArrowheads="1"/>
          </p:cNvSpPr>
          <p:nvPr/>
        </p:nvSpPr>
        <p:spPr bwMode="auto">
          <a:xfrm>
            <a:off x="5062535" y="4590622"/>
            <a:ext cx="407041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/>
              <a:t>t</a:t>
            </a:r>
            <a:r>
              <a:rPr lang="en-US" dirty="0" smtClean="0"/>
              <a:t>elling us that the chemical potentials </a:t>
            </a:r>
            <a:endParaRPr lang="en-US" dirty="0"/>
          </a:p>
        </p:txBody>
      </p:sp>
      <p:sp>
        <p:nvSpPr>
          <p:cNvPr id="47" name="Text Box 9"/>
          <p:cNvSpPr txBox="1">
            <a:spLocks noChangeArrowheads="1"/>
          </p:cNvSpPr>
          <p:nvPr/>
        </p:nvSpPr>
        <p:spPr bwMode="auto">
          <a:xfrm>
            <a:off x="323528" y="5109899"/>
            <a:ext cx="414312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/>
              <a:t>o</a:t>
            </a:r>
            <a:r>
              <a:rPr lang="en-US" dirty="0" smtClean="0"/>
              <a:t>f the different components are related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 Box 9"/>
              <p:cNvSpPr txBox="1">
                <a:spLocks noChangeArrowheads="1"/>
              </p:cNvSpPr>
              <p:nvPr/>
            </p:nvSpPr>
            <p:spPr bwMode="auto">
              <a:xfrm>
                <a:off x="298546" y="5807005"/>
                <a:ext cx="7838428" cy="6463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dirty="0" smtClean="0">
                    <a:solidFill>
                      <a:srgbClr val="00B050"/>
                    </a:solidFill>
                  </a:rPr>
                  <a:t>For example: in a 2 component mixture when knowing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𝜇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 smtClean="0">
                    <a:solidFill>
                      <a:srgbClr val="00B050"/>
                    </a:solidFill>
                  </a:rPr>
                  <a:t> we can calculate </a:t>
                </a:r>
              </a:p>
              <a:p>
                <a:r>
                  <a:rPr lang="en-US" dirty="0">
                    <a:solidFill>
                      <a:srgbClr val="00B050"/>
                    </a:solidFill>
                  </a:rPr>
                  <a:t> </a:t>
                </a:r>
                <a:r>
                  <a:rPr lang="en-US" dirty="0" smtClean="0">
                    <a:solidFill>
                      <a:srgbClr val="00B050"/>
                    </a:solidFill>
                  </a:rPr>
                  <a:t>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𝜇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solidFill>
                          <a:srgbClr val="00B05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dirty="0" smtClean="0">
                    <a:solidFill>
                      <a:srgbClr val="00B050"/>
                    </a:solidFill>
                  </a:rPr>
                  <a:t>from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𝑁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solidFill>
                          <a:srgbClr val="00B050"/>
                        </a:solidFill>
                        <a:latin typeface="Cambria Math"/>
                      </a:rPr>
                      <m:t>𝑑</m:t>
                    </m:r>
                    <m:sSub>
                      <m:sSubPr>
                        <m:ctrlPr>
                          <a:rPr lang="en-US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𝜇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b="0" i="0" smtClean="0">
                        <a:solidFill>
                          <a:srgbClr val="00B050"/>
                        </a:solidFill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US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N</m:t>
                        </m:r>
                      </m:e>
                      <m:sub>
                        <m:r>
                          <a:rPr lang="en-US" b="0" i="0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m:rPr>
                        <m:sty m:val="p"/>
                      </m:rPr>
                      <a:rPr lang="en-US" b="0" i="0" smtClean="0">
                        <a:solidFill>
                          <a:srgbClr val="00B050"/>
                        </a:solidFill>
                        <a:latin typeface="Cambria Math"/>
                      </a:rPr>
                      <m:t>d</m:t>
                    </m:r>
                    <m:sSub>
                      <m:sSubPr>
                        <m:ctrlPr>
                          <a:rPr lang="en-US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𝜇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solidFill>
                          <a:srgbClr val="00B050"/>
                        </a:solidFill>
                        <a:latin typeface="Cambria Math"/>
                      </a:rPr>
                      <m:t>=0  </m:t>
                    </m:r>
                  </m:oMath>
                </a14:m>
                <a:endParaRPr lang="en-US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48" name="Text 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98546" y="5807005"/>
                <a:ext cx="7838428" cy="646331"/>
              </a:xfrm>
              <a:prstGeom prst="rect">
                <a:avLst/>
              </a:prstGeom>
              <a:blipFill rotWithShape="1">
                <a:blip r:embed="rId7"/>
                <a:stretch>
                  <a:fillRect l="-700" t="-4717" b="-1415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Oval 8"/>
          <p:cNvSpPr>
            <a:spLocks noChangeArrowheads="1"/>
          </p:cNvSpPr>
          <p:nvPr/>
        </p:nvSpPr>
        <p:spPr bwMode="auto">
          <a:xfrm rot="18967398">
            <a:off x="129864" y="129877"/>
            <a:ext cx="228600" cy="228600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50" name="Text Box 9"/>
          <p:cNvSpPr txBox="1">
            <a:spLocks noChangeArrowheads="1"/>
          </p:cNvSpPr>
          <p:nvPr/>
        </p:nvSpPr>
        <p:spPr bwMode="auto">
          <a:xfrm>
            <a:off x="408835" y="44624"/>
            <a:ext cx="7490192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 smtClean="0"/>
              <a:t>On the way towards the law of mass action let’s derive a useful relation </a:t>
            </a:r>
          </a:p>
          <a:p>
            <a:r>
              <a:rPr lang="en-US" dirty="0" smtClean="0"/>
              <a:t>(</a:t>
            </a:r>
            <a:r>
              <a:rPr lang="en-US" b="1" dirty="0" smtClean="0">
                <a:solidFill>
                  <a:srgbClr val="FF0000"/>
                </a:solidFill>
              </a:rPr>
              <a:t>Gibbs-</a:t>
            </a:r>
            <a:r>
              <a:rPr lang="en-US" b="1" dirty="0" err="1" smtClean="0">
                <a:solidFill>
                  <a:srgbClr val="FF0000"/>
                </a:solidFill>
              </a:rPr>
              <a:t>Duham</a:t>
            </a:r>
            <a:r>
              <a:rPr lang="en-US" dirty="0" smtClean="0"/>
              <a:t>) between change of the chemical potentials </a:t>
            </a:r>
          </a:p>
          <a:p>
            <a:r>
              <a:rPr lang="en-US" dirty="0" smtClean="0"/>
              <a:t>as a result of particle exchange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500"/>
                            </p:stCondLst>
                            <p:childTnLst>
                              <p:par>
                                <p:cTn id="57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000"/>
                            </p:stCondLst>
                            <p:childTnLst>
                              <p:par>
                                <p:cTn id="70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500"/>
                            </p:stCondLst>
                            <p:childTnLst>
                              <p:par>
                                <p:cTn id="74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34" grpId="0"/>
      <p:bldP spid="35" grpId="0"/>
      <p:bldP spid="36" grpId="0" animBg="1"/>
      <p:bldP spid="37" grpId="0"/>
      <p:bldP spid="38" grpId="0"/>
      <p:bldP spid="39" grpId="0"/>
      <p:bldP spid="40" grpId="0"/>
      <p:bldP spid="41" grpId="0" animBg="1"/>
      <p:bldP spid="43" grpId="0"/>
      <p:bldP spid="44" grpId="0"/>
      <p:bldP spid="45" grpId="0"/>
      <p:bldP spid="46" grpId="0"/>
      <p:bldP spid="47" grpId="0"/>
      <p:bldP spid="48" grpId="0"/>
      <p:bldP spid="49" grpId="0" animBg="1"/>
      <p:bldP spid="5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roup 11"/>
          <p:cNvGrpSpPr>
            <a:grpSpLocks/>
          </p:cNvGrpSpPr>
          <p:nvPr/>
        </p:nvGrpSpPr>
        <p:grpSpPr bwMode="auto">
          <a:xfrm>
            <a:off x="2137177" y="260648"/>
            <a:ext cx="4595063" cy="647700"/>
            <a:chOff x="1056" y="192"/>
            <a:chExt cx="3360" cy="408"/>
          </a:xfrm>
        </p:grpSpPr>
        <p:sp>
          <p:nvSpPr>
            <p:cNvPr id="48" name="Rectangle 8"/>
            <p:cNvSpPr>
              <a:spLocks noChangeArrowheads="1"/>
            </p:cNvSpPr>
            <p:nvPr/>
          </p:nvSpPr>
          <p:spPr bwMode="auto">
            <a:xfrm>
              <a:off x="1056" y="192"/>
              <a:ext cx="3360" cy="40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" name="Text Box 9"/>
            <p:cNvSpPr txBox="1">
              <a:spLocks noChangeArrowheads="1"/>
            </p:cNvSpPr>
            <p:nvPr/>
          </p:nvSpPr>
          <p:spPr bwMode="auto">
            <a:xfrm>
              <a:off x="1573" y="234"/>
              <a:ext cx="1904" cy="291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 sz="2400" b="1" dirty="0" smtClean="0">
                  <a:solidFill>
                    <a:schemeClr val="bg1"/>
                  </a:solidFill>
                </a:rPr>
                <a:t>Law of mass action</a:t>
              </a:r>
              <a:endParaRPr lang="en-US" sz="24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50" name="Oval 8"/>
          <p:cNvSpPr>
            <a:spLocks noChangeArrowheads="1"/>
          </p:cNvSpPr>
          <p:nvPr/>
        </p:nvSpPr>
        <p:spPr bwMode="auto">
          <a:xfrm rot="18967398">
            <a:off x="234950" y="1344613"/>
            <a:ext cx="228600" cy="228600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51" name="Text Box 9"/>
          <p:cNvSpPr txBox="1">
            <a:spLocks noChangeArrowheads="1"/>
          </p:cNvSpPr>
          <p:nvPr/>
        </p:nvSpPr>
        <p:spPr bwMode="auto">
          <a:xfrm>
            <a:off x="615950" y="1259360"/>
            <a:ext cx="694998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 smtClean="0"/>
              <a:t>Let’s consider a chemical reaction among </a:t>
            </a:r>
            <a:r>
              <a:rPr lang="en-US" dirty="0" smtClean="0">
                <a:sym typeface="Symbol"/>
              </a:rPr>
              <a:t> species (components)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 Box 9"/>
              <p:cNvSpPr txBox="1">
                <a:spLocks noChangeArrowheads="1"/>
              </p:cNvSpPr>
              <p:nvPr/>
            </p:nvSpPr>
            <p:spPr bwMode="auto">
              <a:xfrm>
                <a:off x="611560" y="1634222"/>
                <a:ext cx="4794454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dirty="0" smtClean="0">
                    <a:solidFill>
                      <a:srgbClr val="00B050"/>
                    </a:solidFill>
                  </a:rPr>
                  <a:t>For example the reaction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B050"/>
                        </a:solidFill>
                        <a:latin typeface="Cambria Math"/>
                      </a:rPr>
                      <m:t>3</m:t>
                    </m:r>
                    <m:sSub>
                      <m:sSubPr>
                        <m:ctrlPr>
                          <a:rPr lang="en-US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𝐻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solidFill>
                          <a:srgbClr val="00B050"/>
                        </a:solidFill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US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𝑁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solidFill>
                          <a:srgbClr val="00B050"/>
                        </a:solidFill>
                        <a:latin typeface="Cambria Math"/>
                        <a:ea typeface="Cambria Math"/>
                      </a:rPr>
                      <m:t>⇌2</m:t>
                    </m:r>
                    <m:r>
                      <a:rPr lang="en-US" b="0" i="1" smtClean="0">
                        <a:solidFill>
                          <a:srgbClr val="00B050"/>
                        </a:solidFill>
                        <a:latin typeface="Cambria Math"/>
                        <a:ea typeface="Cambria Math"/>
                      </a:rPr>
                      <m:t>𝑁</m:t>
                    </m:r>
                    <m:sSub>
                      <m:sSubPr>
                        <m:ctrlPr>
                          <a:rPr lang="en-US" b="0" i="1" smtClean="0">
                            <a:solidFill>
                              <a:srgbClr val="00B050"/>
                            </a:solidFill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00B050"/>
                            </a:solidFill>
                            <a:latin typeface="Cambria Math"/>
                            <a:ea typeface="Cambria Math"/>
                          </a:rPr>
                          <m:t>𝐻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B050"/>
                            </a:solidFill>
                            <a:latin typeface="Cambria Math"/>
                            <a:ea typeface="Cambria Math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dirty="0" smtClean="0">
                    <a:solidFill>
                      <a:srgbClr val="00B050"/>
                    </a:solidFill>
                  </a:rPr>
                  <a:t> </a:t>
                </a:r>
                <a:endParaRPr lang="en-US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52" name="Text 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1560" y="1634222"/>
                <a:ext cx="4794454" cy="369332"/>
              </a:xfrm>
              <a:prstGeom prst="rect">
                <a:avLst/>
              </a:prstGeom>
              <a:blipFill rotWithShape="1">
                <a:blip r:embed="rId2"/>
                <a:stretch>
                  <a:fillRect l="-1017" t="-8197" b="-2459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/>
          <p:cNvSpPr/>
          <p:nvPr/>
        </p:nvSpPr>
        <p:spPr>
          <a:xfrm>
            <a:off x="5940152" y="1664596"/>
            <a:ext cx="17812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CH" dirty="0" err="1" smtClean="0">
                <a:solidFill>
                  <a:srgbClr val="00B050"/>
                </a:solidFill>
                <a:latin typeface="Symbol" pitchFamily="18" charset="2"/>
                <a:sym typeface="Wingdings" pitchFamily="2" charset="2"/>
              </a:rPr>
              <a:t>D</a:t>
            </a:r>
            <a:r>
              <a:rPr lang="de-CH" dirty="0" err="1" smtClean="0">
                <a:solidFill>
                  <a:srgbClr val="00B050"/>
                </a:solidFill>
                <a:sym typeface="Wingdings" pitchFamily="2" charset="2"/>
              </a:rPr>
              <a:t>h</a:t>
            </a:r>
            <a:r>
              <a:rPr lang="de-CH" dirty="0" smtClean="0">
                <a:solidFill>
                  <a:srgbClr val="00B050"/>
                </a:solidFill>
                <a:sym typeface="Wingdings" pitchFamily="2" charset="2"/>
              </a:rPr>
              <a:t>=-</a:t>
            </a:r>
            <a:r>
              <a:rPr lang="de-CH" dirty="0">
                <a:solidFill>
                  <a:srgbClr val="00B050"/>
                </a:solidFill>
                <a:sym typeface="Wingdings" pitchFamily="2" charset="2"/>
              </a:rPr>
              <a:t>92,5kJ/</a:t>
            </a:r>
            <a:r>
              <a:rPr lang="de-CH" dirty="0" err="1">
                <a:solidFill>
                  <a:srgbClr val="00B050"/>
                </a:solidFill>
                <a:sym typeface="Wingdings" pitchFamily="2" charset="2"/>
              </a:rPr>
              <a:t>mol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54" name="Text Box 9"/>
          <p:cNvSpPr txBox="1">
            <a:spLocks noChangeArrowheads="1"/>
          </p:cNvSpPr>
          <p:nvPr/>
        </p:nvSpPr>
        <p:spPr bwMode="auto">
          <a:xfrm>
            <a:off x="611560" y="2636912"/>
            <a:ext cx="272382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 smtClean="0"/>
              <a:t>Or </a:t>
            </a:r>
            <a:r>
              <a:rPr lang="en-US" dirty="0">
                <a:sym typeface="Symbol"/>
              </a:rPr>
              <a:t> </a:t>
            </a:r>
            <a:r>
              <a:rPr lang="en-US" dirty="0" smtClean="0">
                <a:sym typeface="Symbol"/>
              </a:rPr>
              <a:t>in a general notation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 Box 9"/>
              <p:cNvSpPr txBox="1">
                <a:spLocks noChangeArrowheads="1"/>
              </p:cNvSpPr>
              <p:nvPr/>
            </p:nvSpPr>
            <p:spPr bwMode="auto">
              <a:xfrm>
                <a:off x="611560" y="2123564"/>
                <a:ext cx="5027274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dirty="0" smtClean="0">
                    <a:solidFill>
                      <a:srgbClr val="00B050"/>
                    </a:solidFill>
                  </a:rPr>
                  <a:t>Let’s write this in the form -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B050"/>
                        </a:solidFill>
                        <a:latin typeface="Cambria Math"/>
                      </a:rPr>
                      <m:t>3</m:t>
                    </m:r>
                    <m:sSub>
                      <m:sSubPr>
                        <m:ctrlPr>
                          <a:rPr lang="en-US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𝐻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solidFill>
                          <a:srgbClr val="00B050"/>
                        </a:solidFill>
                        <a:latin typeface="Cambria Math"/>
                      </a:rPr>
                      <m:t>−</m:t>
                    </m:r>
                    <m:sSub>
                      <m:sSubPr>
                        <m:ctrlPr>
                          <a:rPr lang="en-US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𝑁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solidFill>
                          <a:srgbClr val="00B050"/>
                        </a:solidFill>
                        <a:latin typeface="Cambria Math"/>
                      </a:rPr>
                      <m:t>+</m:t>
                    </m:r>
                    <m:r>
                      <a:rPr lang="en-US" b="0" i="1" smtClean="0">
                        <a:solidFill>
                          <a:srgbClr val="00B050"/>
                        </a:solidFill>
                        <a:latin typeface="Cambria Math"/>
                        <a:ea typeface="Cambria Math"/>
                      </a:rPr>
                      <m:t>2</m:t>
                    </m:r>
                    <m:r>
                      <a:rPr lang="en-US" b="0" i="1" smtClean="0">
                        <a:solidFill>
                          <a:srgbClr val="00B050"/>
                        </a:solidFill>
                        <a:latin typeface="Cambria Math"/>
                        <a:ea typeface="Cambria Math"/>
                      </a:rPr>
                      <m:t>𝑁</m:t>
                    </m:r>
                    <m:sSub>
                      <m:sSubPr>
                        <m:ctrlPr>
                          <a:rPr lang="en-US" b="0" i="1" smtClean="0">
                            <a:solidFill>
                              <a:srgbClr val="00B050"/>
                            </a:solidFill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00B050"/>
                            </a:solidFill>
                            <a:latin typeface="Cambria Math"/>
                            <a:ea typeface="Cambria Math"/>
                          </a:rPr>
                          <m:t>𝐻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B050"/>
                            </a:solidFill>
                            <a:latin typeface="Cambria Math"/>
                            <a:ea typeface="Cambria Math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dirty="0" smtClean="0">
                    <a:solidFill>
                      <a:srgbClr val="00B050"/>
                    </a:solidFill>
                  </a:rPr>
                  <a:t> =0</a:t>
                </a:r>
                <a:endParaRPr lang="en-US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55" name="Text 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1560" y="2123564"/>
                <a:ext cx="5027274" cy="369332"/>
              </a:xfrm>
              <a:prstGeom prst="rect">
                <a:avLst/>
              </a:prstGeom>
              <a:blipFill rotWithShape="1">
                <a:blip r:embed="rId3"/>
                <a:stretch>
                  <a:fillRect l="-970" t="-8197" r="-121" b="-2459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203848" y="3017964"/>
                <a:ext cx="308174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𝜁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𝐴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𝜁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𝐴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+…+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𝜁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𝜎</m:t>
                          </m:r>
                        </m:sub>
                      </m:sSub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𝐴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𝜎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US" b="0" dirty="0" smtClean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3848" y="3017964"/>
                <a:ext cx="3081741" cy="369332"/>
              </a:xfrm>
              <a:prstGeom prst="rect">
                <a:avLst/>
              </a:prstGeom>
              <a:blipFill rotWithShape="1">
                <a:blip r:embed="rId4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Arrow Connector 4"/>
          <p:cNvCxnSpPr/>
          <p:nvPr/>
        </p:nvCxnSpPr>
        <p:spPr>
          <a:xfrm flipV="1">
            <a:off x="3392713" y="3387296"/>
            <a:ext cx="0" cy="4017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755576" y="3789040"/>
            <a:ext cx="263713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 Box 9"/>
          <p:cNvSpPr txBox="1">
            <a:spLocks noChangeArrowheads="1"/>
          </p:cNvSpPr>
          <p:nvPr/>
        </p:nvSpPr>
        <p:spPr bwMode="auto">
          <a:xfrm>
            <a:off x="641376" y="3419708"/>
            <a:ext cx="269400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/>
              <a:t>s</a:t>
            </a:r>
            <a:r>
              <a:rPr lang="en-US" dirty="0" smtClean="0"/>
              <a:t>toichiometric coefficient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 Box 9"/>
              <p:cNvSpPr txBox="1">
                <a:spLocks noChangeArrowheads="1"/>
              </p:cNvSpPr>
              <p:nvPr/>
            </p:nvSpPr>
            <p:spPr bwMode="auto">
              <a:xfrm>
                <a:off x="611560" y="4481244"/>
                <a:ext cx="2597827" cy="115262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dirty="0" smtClean="0"/>
                  <a:t>A</a:t>
                </a:r>
                <a:r>
                  <a:rPr lang="en-US" baseline="-25000" dirty="0" err="1" smtClean="0"/>
                  <a:t>j</a:t>
                </a:r>
                <a:r>
                  <a:rPr lang="en-US" dirty="0" smtClean="0"/>
                  <a:t> </a:t>
                </a:r>
                <a:r>
                  <a:rPr lang="en-US" dirty="0"/>
                  <a:t>is a product 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𝜁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𝑗</m:t>
                        </m:r>
                        <m:r>
                          <a:rPr lang="en-US" i="1">
                            <a:latin typeface="Cambria Math"/>
                          </a:rPr>
                          <m:t> </m:t>
                        </m:r>
                      </m:sub>
                    </m:sSub>
                  </m:oMath>
                </a14:m>
                <a:r>
                  <a:rPr lang="en-US" baseline="-25000" dirty="0"/>
                  <a:t> </a:t>
                </a:r>
                <a:r>
                  <a:rPr lang="en-US" dirty="0" smtClean="0"/>
                  <a:t>&gt; 0 </a:t>
                </a:r>
              </a:p>
              <a:p>
                <a:endParaRPr lang="en-US" dirty="0" smtClean="0"/>
              </a:p>
              <a:p>
                <a:r>
                  <a:rPr lang="en-US" dirty="0" err="1" smtClean="0"/>
                  <a:t>A</a:t>
                </a:r>
                <a:r>
                  <a:rPr lang="en-US" baseline="-25000" dirty="0" err="1"/>
                  <a:t>j</a:t>
                </a:r>
                <a:r>
                  <a:rPr lang="en-US" dirty="0" smtClean="0"/>
                  <a:t> </a:t>
                </a:r>
                <a:r>
                  <a:rPr lang="en-US" dirty="0"/>
                  <a:t>is a </a:t>
                </a:r>
                <a:r>
                  <a:rPr lang="en-US" dirty="0" smtClean="0"/>
                  <a:t>reactant </a:t>
                </a:r>
                <a:r>
                  <a:rPr lang="en-US" dirty="0"/>
                  <a:t>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𝜁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𝑗</m:t>
                        </m:r>
                        <m:r>
                          <a:rPr lang="en-US" i="1">
                            <a:latin typeface="Cambria Math"/>
                          </a:rPr>
                          <m:t> </m:t>
                        </m:r>
                      </m:sub>
                    </m:sSub>
                  </m:oMath>
                </a14:m>
                <a:r>
                  <a:rPr lang="en-US" baseline="-25000" dirty="0"/>
                  <a:t> </a:t>
                </a:r>
                <a:r>
                  <a:rPr lang="en-US" dirty="0" smtClean="0"/>
                  <a:t>&lt; 0 </a:t>
                </a:r>
                <a:endParaRPr lang="en-US" baseline="-25000" dirty="0"/>
              </a:p>
              <a:p>
                <a:endParaRPr lang="en-US" baseline="-25000" dirty="0"/>
              </a:p>
            </p:txBody>
          </p:sp>
        </mc:Choice>
        <mc:Fallback xmlns="">
          <p:sp>
            <p:nvSpPr>
              <p:cNvPr id="63" name="Text 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1560" y="4481244"/>
                <a:ext cx="2597827" cy="1152623"/>
              </a:xfrm>
              <a:prstGeom prst="rect">
                <a:avLst/>
              </a:prstGeom>
              <a:blipFill rotWithShape="1">
                <a:blip r:embed="rId5"/>
                <a:stretch>
                  <a:fillRect l="-1878" t="-2646" r="-117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 Box 9"/>
              <p:cNvSpPr txBox="1">
                <a:spLocks noChangeArrowheads="1"/>
              </p:cNvSpPr>
              <p:nvPr/>
            </p:nvSpPr>
            <p:spPr bwMode="auto">
              <a:xfrm>
                <a:off x="3125197" y="3987606"/>
                <a:ext cx="6199331" cy="175432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r>
                  <a:rPr lang="en-US" dirty="0" smtClean="0">
                    <a:solidFill>
                      <a:srgbClr val="00B050"/>
                    </a:solidFill>
                  </a:rPr>
                  <a:t>For example: </a:t>
                </a:r>
                <a:r>
                  <a:rPr lang="en-US" dirty="0">
                    <a:solidFill>
                      <a:srgbClr val="00B050"/>
                    </a:solidFill>
                  </a:rPr>
                  <a:t>-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00B050"/>
                        </a:solidFill>
                        <a:latin typeface="Cambria Math"/>
                      </a:rPr>
                      <m:t>3</m:t>
                    </m:r>
                    <m:sSub>
                      <m:sSubPr>
                        <m:ctrlPr>
                          <a:rPr lang="en-US" i="1">
                            <a:solidFill>
                              <a:srgbClr val="00B05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𝐻</m:t>
                        </m:r>
                      </m:e>
                      <m:sub>
                        <m:r>
                          <a:rPr lang="en-US" i="1">
                            <a:solidFill>
                              <a:srgbClr val="00B050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i="1">
                        <a:solidFill>
                          <a:srgbClr val="00B050"/>
                        </a:solidFill>
                        <a:latin typeface="Cambria Math"/>
                      </a:rPr>
                      <m:t>−</m:t>
                    </m:r>
                    <m:sSub>
                      <m:sSubPr>
                        <m:ctrlPr>
                          <a:rPr lang="en-US" i="1">
                            <a:solidFill>
                              <a:srgbClr val="00B05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𝑁</m:t>
                        </m:r>
                      </m:e>
                      <m:sub>
                        <m:r>
                          <a:rPr lang="en-US" i="1">
                            <a:solidFill>
                              <a:srgbClr val="00B050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i="1">
                        <a:solidFill>
                          <a:srgbClr val="00B050"/>
                        </a:solidFill>
                        <a:latin typeface="Cambria Math"/>
                      </a:rPr>
                      <m:t>+</m:t>
                    </m:r>
                    <m:r>
                      <a:rPr lang="en-US" i="1">
                        <a:solidFill>
                          <a:srgbClr val="00B050"/>
                        </a:solidFill>
                        <a:latin typeface="Cambria Math"/>
                        <a:ea typeface="Cambria Math"/>
                      </a:rPr>
                      <m:t>2</m:t>
                    </m:r>
                    <m:r>
                      <a:rPr lang="en-US" i="1">
                        <a:solidFill>
                          <a:srgbClr val="00B050"/>
                        </a:solidFill>
                        <a:latin typeface="Cambria Math"/>
                        <a:ea typeface="Cambria Math"/>
                      </a:rPr>
                      <m:t>𝑁</m:t>
                    </m:r>
                    <m:sSub>
                      <m:sSubPr>
                        <m:ctrlPr>
                          <a:rPr lang="en-US" i="1">
                            <a:solidFill>
                              <a:srgbClr val="00B050"/>
                            </a:solidFill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B050"/>
                            </a:solidFill>
                            <a:latin typeface="Cambria Math"/>
                            <a:ea typeface="Cambria Math"/>
                          </a:rPr>
                          <m:t>𝐻</m:t>
                        </m:r>
                      </m:e>
                      <m:sub>
                        <m:r>
                          <a:rPr lang="en-US" i="1">
                            <a:solidFill>
                              <a:srgbClr val="00B050"/>
                            </a:solidFill>
                            <a:latin typeface="Cambria Math"/>
                            <a:ea typeface="Cambria Math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00B050"/>
                    </a:solidFill>
                  </a:rPr>
                  <a:t> =</a:t>
                </a:r>
                <a:r>
                  <a:rPr lang="en-US" dirty="0" smtClean="0">
                    <a:solidFill>
                      <a:srgbClr val="00B050"/>
                    </a:solidFill>
                  </a:rPr>
                  <a:t>0</a:t>
                </a:r>
                <a:r>
                  <a:rPr lang="en-US" dirty="0">
                    <a:solidFill>
                      <a:srgbClr val="00B050"/>
                    </a:solidFill>
                  </a:rPr>
                  <a:t> </a:t>
                </a:r>
                <a:r>
                  <a:rPr lang="en-US" dirty="0" smtClean="0">
                    <a:solidFill>
                      <a:srgbClr val="00B050"/>
                    </a:solidFill>
                  </a:rPr>
                  <a:t> with</a:t>
                </a:r>
              </a:p>
              <a:p>
                <a:endParaRPr lang="en-US" dirty="0" smtClean="0">
                  <a:solidFill>
                    <a:srgbClr val="00B050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rgbClr val="00B050"/>
                          </a:solidFill>
                          <a:latin typeface="Cambria Math"/>
                        </a:rPr>
                        <m:t>𝜁</m:t>
                      </m:r>
                      <m:d>
                        <m:dPr>
                          <m:ctrlPr>
                            <a:rPr lang="en-US" i="1">
                              <a:solidFill>
                                <a:srgbClr val="00B05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solidFill>
                                    <a:srgbClr val="00B05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rgbClr val="00B050"/>
                                  </a:solidFill>
                                  <a:latin typeface="Cambria Math"/>
                                </a:rPr>
                                <m:t>𝑁</m:t>
                              </m:r>
                              <m:r>
                                <a:rPr lang="en-US" i="1">
                                  <a:solidFill>
                                    <a:srgbClr val="00B050"/>
                                  </a:solidFill>
                                  <a:latin typeface="Cambria Math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rgbClr val="00B050"/>
                                  </a:solidFill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</m:e>
                      </m:d>
                      <m:r>
                        <a:rPr lang="en-US" i="1">
                          <a:solidFill>
                            <a:srgbClr val="00B050"/>
                          </a:solidFill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solidFill>
                            <a:srgbClr val="00B050"/>
                          </a:solidFill>
                          <a:latin typeface="Cambria Math"/>
                        </a:rPr>
                        <m:t>2</m:t>
                      </m:r>
                      <m:r>
                        <a:rPr lang="en-US" i="1">
                          <a:solidFill>
                            <a:srgbClr val="00B050"/>
                          </a:solidFill>
                          <a:latin typeface="Cambria Math"/>
                        </a:rPr>
                        <m:t> </m:t>
                      </m:r>
                      <m:r>
                        <m:rPr>
                          <m:nor/>
                        </m:rPr>
                        <a:rPr lang="en-US" dirty="0">
                          <a:solidFill>
                            <a:srgbClr val="00B050"/>
                          </a:solidFill>
                        </a:rPr>
                        <m:t>and</m:t>
                      </m:r>
                      <m:r>
                        <m:rPr>
                          <m:nor/>
                        </m:rPr>
                        <a:rPr lang="en-US" dirty="0">
                          <a:solidFill>
                            <a:srgbClr val="00B050"/>
                          </a:solidFill>
                        </a:rPr>
                        <m:t> </m:t>
                      </m:r>
                      <m:sSub>
                        <m:sSubPr>
                          <m:ctrlPr>
                            <a:rPr lang="en-US" i="1">
                              <a:solidFill>
                                <a:srgbClr val="00B05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𝑁</m:t>
                          </m:r>
                          <m:r>
                            <a:rPr lang="en-US" i="1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𝐻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3</m:t>
                          </m:r>
                        </m:sub>
                      </m:sSub>
                      <m:r>
                        <m:rPr>
                          <m:nor/>
                        </m:rPr>
                        <a:rPr lang="en-US" dirty="0">
                          <a:solidFill>
                            <a:srgbClr val="00B050"/>
                          </a:solidFill>
                        </a:rPr>
                        <m:t> </m:t>
                      </m:r>
                      <m:r>
                        <m:rPr>
                          <m:nor/>
                        </m:rPr>
                        <a:rPr lang="en-US" b="0" i="0" dirty="0" smtClean="0">
                          <a:solidFill>
                            <a:srgbClr val="00B050"/>
                          </a:solidFill>
                        </a:rPr>
                        <m:t>product</m:t>
                      </m:r>
                    </m:oMath>
                  </m:oMathPara>
                </a14:m>
                <a:endParaRPr lang="en-US" dirty="0" smtClean="0">
                  <a:solidFill>
                    <a:srgbClr val="00B050"/>
                  </a:solidFill>
                </a:endParaRPr>
              </a:p>
              <a:p>
                <a:endParaRPr lang="en-US" dirty="0" smtClean="0">
                  <a:solidFill>
                    <a:srgbClr val="00B050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en-US" i="1">
                        <a:solidFill>
                          <a:srgbClr val="00B050"/>
                        </a:solidFill>
                        <a:latin typeface="Cambria Math"/>
                      </a:rPr>
                      <m:t>𝜁</m:t>
                    </m:r>
                    <m:d>
                      <m:dPr>
                        <m:ctrlPr>
                          <a:rPr lang="en-US" i="1">
                            <a:solidFill>
                              <a:srgbClr val="00B050"/>
                            </a:solidFill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  <m:t>𝐻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en-US" i="1">
                        <a:solidFill>
                          <a:srgbClr val="00B050"/>
                        </a:solidFill>
                        <a:latin typeface="Cambria Math"/>
                      </a:rPr>
                      <m:t>=−3 </m:t>
                    </m:r>
                    <m:r>
                      <m:rPr>
                        <m:nor/>
                      </m:rPr>
                      <a:rPr lang="en-US" dirty="0">
                        <a:solidFill>
                          <a:srgbClr val="00B050"/>
                        </a:solidFill>
                      </a:rPr>
                      <m:t>and</m:t>
                    </m:r>
                    <m:r>
                      <m:rPr>
                        <m:nor/>
                      </m:rPr>
                      <a:rPr lang="en-US" dirty="0">
                        <a:solidFill>
                          <a:srgbClr val="00B050"/>
                        </a:solidFill>
                      </a:rPr>
                      <m:t> </m:t>
                    </m:r>
                    <m:sSub>
                      <m:sSubPr>
                        <m:ctrlPr>
                          <a:rPr lang="en-US" i="1">
                            <a:solidFill>
                              <a:srgbClr val="00B05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𝐻</m:t>
                        </m:r>
                      </m:e>
                      <m:sub>
                        <m:r>
                          <a:rPr lang="en-US" i="1">
                            <a:solidFill>
                              <a:srgbClr val="00B050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m:rPr>
                        <m:nor/>
                      </m:rPr>
                      <a:rPr lang="en-US" dirty="0">
                        <a:solidFill>
                          <a:srgbClr val="00B050"/>
                        </a:solidFill>
                      </a:rPr>
                      <m:t> </m:t>
                    </m:r>
                    <m:r>
                      <m:rPr>
                        <m:nor/>
                      </m:rPr>
                      <a:rPr lang="en-US" dirty="0">
                        <a:solidFill>
                          <a:srgbClr val="00B050"/>
                        </a:solidFill>
                      </a:rPr>
                      <m:t>reactant</m:t>
                    </m:r>
                    <m:r>
                      <m:rPr>
                        <m:nor/>
                      </m:rPr>
                      <a:rPr lang="en-US" dirty="0">
                        <a:solidFill>
                          <a:srgbClr val="00B050"/>
                        </a:solidFill>
                      </a:rPr>
                      <m:t> </m:t>
                    </m:r>
                    <m:r>
                      <a:rPr lang="en-US" b="0" i="1" smtClean="0">
                        <a:solidFill>
                          <a:srgbClr val="00B050"/>
                        </a:solidFill>
                        <a:latin typeface="Cambria Math"/>
                      </a:rPr>
                      <m:t>,</m:t>
                    </m:r>
                    <m:r>
                      <a:rPr lang="en-US" i="1">
                        <a:solidFill>
                          <a:srgbClr val="00B050"/>
                        </a:solidFill>
                        <a:latin typeface="Cambria Math"/>
                      </a:rPr>
                      <m:t>𝜁</m:t>
                    </m:r>
                    <m:d>
                      <m:dPr>
                        <m:ctrlPr>
                          <a:rPr lang="en-US" i="1">
                            <a:solidFill>
                              <a:srgbClr val="00B050"/>
                            </a:solidFill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  <m:t>𝑁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en-US" i="1">
                        <a:solidFill>
                          <a:srgbClr val="00B050"/>
                        </a:solidFill>
                        <a:latin typeface="Cambria Math"/>
                      </a:rPr>
                      <m:t>=−</m:t>
                    </m:r>
                    <m:r>
                      <a:rPr lang="en-US" b="0" i="1" smtClean="0">
                        <a:solidFill>
                          <a:srgbClr val="00B050"/>
                        </a:solidFill>
                        <a:latin typeface="Cambria Math"/>
                      </a:rPr>
                      <m:t>1</m:t>
                    </m:r>
                    <m:r>
                      <a:rPr lang="en-US" i="1">
                        <a:solidFill>
                          <a:srgbClr val="00B05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rgbClr val="00B050"/>
                    </a:solidFill>
                  </a:rPr>
                  <a:t>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rgbClr val="00B05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𝑁</m:t>
                        </m:r>
                      </m:e>
                      <m:sub>
                        <m:r>
                          <a:rPr lang="en-US" i="1">
                            <a:solidFill>
                              <a:srgbClr val="00B050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00B050"/>
                    </a:solidFill>
                  </a:rPr>
                  <a:t> reactant</a:t>
                </a:r>
                <a:endParaRPr lang="en-US" dirty="0" smtClean="0">
                  <a:solidFill>
                    <a:srgbClr val="00B050"/>
                  </a:solidFill>
                </a:endParaRPr>
              </a:p>
              <a:p>
                <a:r>
                  <a:rPr lang="en-US" dirty="0" smtClean="0">
                    <a:solidFill>
                      <a:srgbClr val="00B050"/>
                    </a:solidFill>
                  </a:rPr>
                  <a:t> </a:t>
                </a:r>
                <a:endParaRPr lang="en-US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64" name="Text 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125197" y="3987606"/>
                <a:ext cx="6199331" cy="1754326"/>
              </a:xfrm>
              <a:prstGeom prst="rect">
                <a:avLst/>
              </a:prstGeom>
              <a:blipFill rotWithShape="1">
                <a:blip r:embed="rId6"/>
                <a:stretch>
                  <a:fillRect l="-885" t="-173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Text Box 9"/>
          <p:cNvSpPr txBox="1">
            <a:spLocks noChangeArrowheads="1"/>
          </p:cNvSpPr>
          <p:nvPr/>
        </p:nvSpPr>
        <p:spPr bwMode="auto">
          <a:xfrm>
            <a:off x="667572" y="5876713"/>
            <a:ext cx="601959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 smtClean="0"/>
              <a:t>Reaction goes in both directions: where is the equilibrium</a:t>
            </a:r>
            <a:endParaRPr lang="en-US" dirty="0"/>
          </a:p>
        </p:txBody>
      </p:sp>
      <p:pic>
        <p:nvPicPr>
          <p:cNvPr id="66" name="Picture 13" descr="Question mark with shadow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0780" y="5741932"/>
            <a:ext cx="714375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51" grpId="0"/>
      <p:bldP spid="52" grpId="0"/>
      <p:bldP spid="2" grpId="0"/>
      <p:bldP spid="54" grpId="0"/>
      <p:bldP spid="55" grpId="0"/>
      <p:bldP spid="3" grpId="0"/>
      <p:bldP spid="61" grpId="0"/>
      <p:bldP spid="63" grpId="0"/>
      <p:bldP spid="64" grpId="0"/>
      <p:bldP spid="6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12"/>
          <p:cNvSpPr>
            <a:spLocks noChangeArrowheads="1"/>
          </p:cNvSpPr>
          <p:nvPr/>
        </p:nvSpPr>
        <p:spPr bwMode="auto">
          <a:xfrm>
            <a:off x="5724128" y="6215513"/>
            <a:ext cx="2736304" cy="5978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Rectangle 12"/>
          <p:cNvSpPr>
            <a:spLocks noChangeArrowheads="1"/>
          </p:cNvSpPr>
          <p:nvPr/>
        </p:nvSpPr>
        <p:spPr bwMode="auto">
          <a:xfrm>
            <a:off x="3491880" y="4077072"/>
            <a:ext cx="1584176" cy="64807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AutoShape 36"/>
          <p:cNvSpPr>
            <a:spLocks noChangeArrowheads="1"/>
          </p:cNvSpPr>
          <p:nvPr/>
        </p:nvSpPr>
        <p:spPr bwMode="auto">
          <a:xfrm>
            <a:off x="248989" y="404664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827584" y="980728"/>
                <a:ext cx="2627001" cy="3950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latin typeface="Cambria Math"/>
                        </a:rPr>
                        <m:t>G</m:t>
                      </m:r>
                      <m:r>
                        <a:rPr lang="en-US" b="0" i="0" smtClean="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/>
                        </a:rPr>
                        <m:t>G</m:t>
                      </m:r>
                      <m:r>
                        <a:rPr lang="en-US" b="0" i="0" smtClean="0">
                          <a:latin typeface="Cambria Math"/>
                        </a:rPr>
                        <m:t>(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N</m:t>
                          </m:r>
                        </m:e>
                        <m:sub>
                          <m:r>
                            <a:rPr lang="en-US" b="0" i="0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b="0" i="0" smtClean="0">
                          <a:latin typeface="Cambria Math"/>
                        </a:rPr>
                        <m:t>,…,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N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j</m:t>
                          </m:r>
                        </m:sub>
                      </m:sSub>
                      <m:r>
                        <a:rPr lang="en-US" b="0" i="0" smtClean="0">
                          <a:latin typeface="Cambria Math"/>
                        </a:rPr>
                        <m:t>,…,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/>
                        </a:rPr>
                        <m:t>T</m:t>
                      </m:r>
                      <m:r>
                        <a:rPr lang="en-US" b="0" i="0" smtClean="0">
                          <a:latin typeface="Cambria Math"/>
                        </a:rPr>
                        <m:t>,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/>
                        </a:rPr>
                        <m:t>P</m:t>
                      </m:r>
                      <m:r>
                        <a:rPr lang="en-US" b="0" i="0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980728"/>
                <a:ext cx="2627001" cy="395045"/>
              </a:xfrm>
              <a:prstGeom prst="rect">
                <a:avLst/>
              </a:prstGeom>
              <a:blipFill rotWithShape="1">
                <a:blip r:embed="rId4"/>
                <a:stretch>
                  <a:fillRect b="-92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 Box 9"/>
          <p:cNvSpPr txBox="1">
            <a:spLocks noChangeArrowheads="1"/>
          </p:cNvSpPr>
          <p:nvPr/>
        </p:nvSpPr>
        <p:spPr bwMode="auto">
          <a:xfrm>
            <a:off x="827584" y="334298"/>
            <a:ext cx="520334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 smtClean="0"/>
              <a:t>At constant T and P: equilibrium  determined by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3563888" y="1178250"/>
            <a:ext cx="504056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4572000" y="971748"/>
            <a:ext cx="112082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 smtClean="0"/>
              <a:t>minimum</a:t>
            </a:r>
            <a:endParaRPr lang="en-US" dirty="0"/>
          </a:p>
        </p:txBody>
      </p:sp>
      <p:sp>
        <p:nvSpPr>
          <p:cNvPr id="8" name="AutoShape 36"/>
          <p:cNvSpPr>
            <a:spLocks noChangeArrowheads="1"/>
          </p:cNvSpPr>
          <p:nvPr/>
        </p:nvSpPr>
        <p:spPr bwMode="auto">
          <a:xfrm>
            <a:off x="277677" y="1700808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979984" y="1617585"/>
                <a:ext cx="94769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latin typeface="Cambria Math"/>
                        </a:rPr>
                        <m:t>dG</m:t>
                      </m:r>
                      <m:r>
                        <a:rPr lang="en-US" b="0" i="0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9984" y="1617585"/>
                <a:ext cx="947695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862642" y="2064699"/>
                <a:ext cx="3183885" cy="4009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/>
                      </a:rPr>
                      <m:t>dG</m:t>
                    </m:r>
                    <m:r>
                      <a:rPr lang="en-US" b="0" i="0" smtClean="0">
                        <a:latin typeface="Cambria Math"/>
                      </a:rPr>
                      <m:t>=−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/>
                      </a:rPr>
                      <m:t>SdT</m:t>
                    </m:r>
                    <m:r>
                      <a:rPr lang="en-US" b="0" i="0" smtClean="0">
                        <a:latin typeface="Cambria Math"/>
                      </a:rPr>
                      <m:t>+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/>
                      </a:rPr>
                      <m:t>VdP</m:t>
                    </m:r>
                    <m:r>
                      <a:rPr lang="en-US" b="0" i="0" smtClean="0">
                        <a:latin typeface="Cambria Math"/>
                      </a:rPr>
                      <m:t>+</m:t>
                    </m:r>
                    <m:nary>
                      <m:naryPr>
                        <m:chr m:val="∑"/>
                        <m:limLoc m:val="subSup"/>
                        <m:supHide m:val="on"/>
                        <m:ctrlPr>
                          <a:rPr lang="en-US" i="1" dirty="0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9"/>
                          </m:rPr>
                          <a:rPr lang="en-US" b="0" i="1" dirty="0" smtClean="0">
                            <a:latin typeface="Cambria Math"/>
                          </a:rPr>
                          <m:t>𝑗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i="1" dirty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 dirty="0">
                                <a:latin typeface="Cambria Math"/>
                              </a:rPr>
                              <m:t>𝜇</m:t>
                            </m:r>
                          </m:e>
                          <m:sub>
                            <m:r>
                              <a:rPr lang="en-US" i="1" dirty="0">
                                <a:latin typeface="Cambria Math"/>
                              </a:rPr>
                              <m:t>𝑗</m:t>
                            </m:r>
                          </m:sub>
                        </m:sSub>
                        <m:sSub>
                          <m:sSubPr>
                            <m:ctrlPr>
                              <a:rPr lang="en-US" i="1" dirty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 dirty="0">
                                <a:latin typeface="Cambria Math"/>
                              </a:rPr>
                              <m:t>𝑑𝑁</m:t>
                            </m:r>
                          </m:e>
                          <m:sub>
                            <m:r>
                              <a:rPr lang="en-US" i="1" dirty="0">
                                <a:latin typeface="Cambria Math"/>
                              </a:rPr>
                              <m:t>𝑗</m:t>
                            </m:r>
                          </m:sub>
                        </m:sSub>
                      </m:e>
                    </m:nary>
                  </m:oMath>
                </a14:m>
                <a:r>
                  <a:rPr lang="en-US" dirty="0" smtClean="0"/>
                  <a:t> </a:t>
                </a:r>
                <a:endParaRPr lang="en-US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2642" y="2064699"/>
                <a:ext cx="3183885" cy="400944"/>
              </a:xfrm>
              <a:prstGeom prst="rect">
                <a:avLst/>
              </a:prstGeom>
              <a:blipFill rotWithShape="1">
                <a:blip r:embed="rId6"/>
                <a:stretch>
                  <a:fillRect t="-110769" b="-16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1043608" y="2060848"/>
            <a:ext cx="71045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 smtClean="0"/>
              <a:t>With </a:t>
            </a:r>
            <a:endParaRPr lang="en-US" dirty="0"/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5132410" y="2080505"/>
            <a:ext cx="195893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/>
              <a:t>a</a:t>
            </a:r>
            <a:r>
              <a:rPr lang="en-US" dirty="0" smtClean="0"/>
              <a:t>nd T,P constant </a:t>
            </a:r>
            <a:endParaRPr lang="en-US" dirty="0"/>
          </a:p>
        </p:txBody>
      </p:sp>
      <p:sp>
        <p:nvSpPr>
          <p:cNvPr id="13" name="AutoShape 36"/>
          <p:cNvSpPr>
            <a:spLocks noChangeArrowheads="1"/>
          </p:cNvSpPr>
          <p:nvPr/>
        </p:nvSpPr>
        <p:spPr bwMode="auto">
          <a:xfrm>
            <a:off x="277677" y="2996952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115616" y="2910780"/>
                <a:ext cx="1374094" cy="4009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nary>
                      <m:naryPr>
                        <m:chr m:val="∑"/>
                        <m:limLoc m:val="subSup"/>
                        <m:supHide m:val="on"/>
                        <m:ctrlPr>
                          <a:rPr lang="en-US" i="1" dirty="0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9"/>
                          </m:rPr>
                          <a:rPr lang="en-US" b="0" i="1" dirty="0" smtClean="0">
                            <a:latin typeface="Cambria Math"/>
                          </a:rPr>
                          <m:t>𝑗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i="1" dirty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 dirty="0">
                                <a:latin typeface="Cambria Math"/>
                              </a:rPr>
                              <m:t>𝜇</m:t>
                            </m:r>
                          </m:e>
                          <m:sub>
                            <m:r>
                              <a:rPr lang="en-US" i="1" dirty="0">
                                <a:latin typeface="Cambria Math"/>
                              </a:rPr>
                              <m:t>𝑗</m:t>
                            </m:r>
                          </m:sub>
                        </m:sSub>
                        <m:sSub>
                          <m:sSubPr>
                            <m:ctrlPr>
                              <a:rPr lang="en-US" i="1" dirty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 dirty="0">
                                <a:latin typeface="Cambria Math"/>
                              </a:rPr>
                              <m:t>𝑑𝑁</m:t>
                            </m:r>
                          </m:e>
                          <m:sub>
                            <m:r>
                              <a:rPr lang="en-US" i="1" dirty="0">
                                <a:latin typeface="Cambria Math"/>
                              </a:rPr>
                              <m:t>𝑗</m:t>
                            </m:r>
                          </m:sub>
                        </m:sSub>
                      </m:e>
                    </m:nary>
                  </m:oMath>
                </a14:m>
                <a:r>
                  <a:rPr lang="en-US" dirty="0" smtClean="0"/>
                  <a:t> =0</a:t>
                </a:r>
                <a:endParaRPr lang="en-US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2910780"/>
                <a:ext cx="1374094" cy="400944"/>
              </a:xfrm>
              <a:prstGeom prst="rect">
                <a:avLst/>
              </a:prstGeom>
              <a:blipFill rotWithShape="1">
                <a:blip r:embed="rId7"/>
                <a:stretch>
                  <a:fillRect l="-24444" t="-109091" r="-3111" b="-1636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 Box 9"/>
          <p:cNvSpPr txBox="1">
            <a:spLocks noChangeArrowheads="1"/>
          </p:cNvSpPr>
          <p:nvPr/>
        </p:nvSpPr>
        <p:spPr bwMode="auto">
          <a:xfrm>
            <a:off x="2843808" y="2926586"/>
            <a:ext cx="154401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/>
              <a:t>i</a:t>
            </a:r>
            <a:r>
              <a:rPr lang="en-US" dirty="0" smtClean="0"/>
              <a:t>n equilibrium</a:t>
            </a:r>
            <a:endParaRPr lang="en-US" dirty="0"/>
          </a:p>
        </p:txBody>
      </p:sp>
      <p:sp>
        <p:nvSpPr>
          <p:cNvPr id="16" name="Text Box 9"/>
          <p:cNvSpPr txBox="1">
            <a:spLocks noChangeArrowheads="1"/>
          </p:cNvSpPr>
          <p:nvPr/>
        </p:nvSpPr>
        <p:spPr bwMode="auto">
          <a:xfrm>
            <a:off x="1043608" y="3573016"/>
            <a:ext cx="689163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 smtClean="0"/>
              <a:t>If we look, e.g., at the forward direction of the reaction we identify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7812360" y="3550702"/>
                <a:ext cx="1095493" cy="3916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dirty="0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dirty="0">
                              <a:latin typeface="Cambria Math"/>
                            </a:rPr>
                            <m:t>𝑑𝑁</m:t>
                          </m:r>
                        </m:e>
                        <m:sub>
                          <m:r>
                            <a:rPr lang="en-US" i="1" dirty="0">
                              <a:latin typeface="Cambria Math"/>
                            </a:rPr>
                            <m:t>𝑗</m:t>
                          </m:r>
                        </m:sub>
                      </m:sSub>
                      <m:r>
                        <a:rPr lang="en-US" b="0" i="0" dirty="0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0" i="1" dirty="0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dirty="0" smtClean="0">
                              <a:latin typeface="Cambria Math"/>
                            </a:rPr>
                            <m:t>𝜁</m:t>
                          </m:r>
                        </m:e>
                        <m:sub>
                          <m:r>
                            <a:rPr lang="en-US" b="0" i="1" dirty="0" smtClean="0">
                              <a:latin typeface="Cambria Math"/>
                            </a:rPr>
                            <m:t>𝑗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2360" y="3550702"/>
                <a:ext cx="1095493" cy="391646"/>
              </a:xfrm>
              <a:prstGeom prst="rect">
                <a:avLst/>
              </a:prstGeom>
              <a:blipFill rotWithShape="1">
                <a:blip r:embed="rId8"/>
                <a:stretch>
                  <a:fillRect b="-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AutoShape 36"/>
          <p:cNvSpPr>
            <a:spLocks noChangeArrowheads="1"/>
          </p:cNvSpPr>
          <p:nvPr/>
        </p:nvSpPr>
        <p:spPr bwMode="auto">
          <a:xfrm>
            <a:off x="2539008" y="4235252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551859" y="4149080"/>
                <a:ext cx="1208344" cy="4009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nary>
                      <m:naryPr>
                        <m:chr m:val="∑"/>
                        <m:limLoc m:val="subSup"/>
                        <m:supHide m:val="on"/>
                        <m:ctrlPr>
                          <a:rPr lang="en-US" i="1" dirty="0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9"/>
                          </m:rPr>
                          <a:rPr lang="en-US" b="0" i="1" dirty="0" smtClean="0">
                            <a:latin typeface="Cambria Math"/>
                          </a:rPr>
                          <m:t>𝑗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i="1" dirty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 dirty="0">
                                <a:latin typeface="Cambria Math"/>
                              </a:rPr>
                              <m:t>𝜇</m:t>
                            </m:r>
                          </m:e>
                          <m:sub>
                            <m:r>
                              <a:rPr lang="en-US" i="1" dirty="0">
                                <a:latin typeface="Cambria Math"/>
                              </a:rPr>
                              <m:t>𝑗</m:t>
                            </m:r>
                          </m:sub>
                        </m:sSub>
                        <m:sSub>
                          <m:sSubPr>
                            <m:ctrlPr>
                              <a:rPr lang="en-US" i="1" dirty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dirty="0" smtClean="0">
                                <a:latin typeface="Cambria Math"/>
                              </a:rPr>
                              <m:t>𝜁</m:t>
                            </m:r>
                          </m:e>
                          <m:sub>
                            <m:r>
                              <a:rPr lang="en-US" i="1" dirty="0">
                                <a:latin typeface="Cambria Math"/>
                              </a:rPr>
                              <m:t>𝑗</m:t>
                            </m:r>
                          </m:sub>
                        </m:sSub>
                      </m:e>
                    </m:nary>
                  </m:oMath>
                </a14:m>
                <a:r>
                  <a:rPr lang="en-US" dirty="0" smtClean="0"/>
                  <a:t> =0</a:t>
                </a:r>
                <a:endParaRPr lang="en-US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1859" y="4149080"/>
                <a:ext cx="1208344" cy="400944"/>
              </a:xfrm>
              <a:prstGeom prst="rect">
                <a:avLst/>
              </a:prstGeom>
              <a:blipFill rotWithShape="1">
                <a:blip r:embed="rId9"/>
                <a:stretch>
                  <a:fillRect l="-28283" t="-110769" r="-3030" b="-16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Oval 8"/>
          <p:cNvSpPr>
            <a:spLocks noChangeArrowheads="1"/>
          </p:cNvSpPr>
          <p:nvPr/>
        </p:nvSpPr>
        <p:spPr bwMode="auto">
          <a:xfrm rot="18967398">
            <a:off x="234950" y="4832967"/>
            <a:ext cx="228600" cy="228600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Text Box 9"/>
          <p:cNvSpPr txBox="1">
            <a:spLocks noChangeArrowheads="1"/>
          </p:cNvSpPr>
          <p:nvPr/>
        </p:nvSpPr>
        <p:spPr bwMode="auto">
          <a:xfrm>
            <a:off x="615950" y="4756767"/>
            <a:ext cx="478849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 smtClean="0"/>
              <a:t>Consequences of this relation for ideal gases</a:t>
            </a:r>
            <a:endParaRPr lang="en-US" dirty="0"/>
          </a:p>
        </p:txBody>
      </p:sp>
      <p:sp>
        <p:nvSpPr>
          <p:cNvPr id="24" name="Text Box 9"/>
          <p:cNvSpPr txBox="1">
            <a:spLocks noChangeArrowheads="1"/>
          </p:cNvSpPr>
          <p:nvPr/>
        </p:nvSpPr>
        <p:spPr bwMode="auto">
          <a:xfrm>
            <a:off x="611560" y="5143004"/>
            <a:ext cx="650690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The chemical potential of an ideal gas </a:t>
            </a:r>
            <a:r>
              <a:rPr lang="en-US" dirty="0" smtClean="0"/>
              <a:t>can be derived from </a:t>
            </a:r>
            <a:endParaRPr lang="en-US" dirty="0"/>
          </a:p>
        </p:txBody>
      </p:sp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2071176"/>
              </p:ext>
            </p:extLst>
          </p:nvPr>
        </p:nvGraphicFramePr>
        <p:xfrm>
          <a:off x="7045722" y="5170142"/>
          <a:ext cx="982662" cy="36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83" name="Equation" r:id="rId10" imgW="545626" imgH="203024" progId="Equation.DSMT4">
                  <p:embed/>
                </p:oleObj>
              </mc:Choice>
              <mc:Fallback>
                <p:oleObj name="Equation" r:id="rId10" imgW="545626" imgH="203024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45722" y="5170142"/>
                        <a:ext cx="982662" cy="365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3934584"/>
              </p:ext>
            </p:extLst>
          </p:nvPr>
        </p:nvGraphicFramePr>
        <p:xfrm>
          <a:off x="979984" y="6183410"/>
          <a:ext cx="2671762" cy="388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84" name="Equation" r:id="rId12" imgW="1308100" imgH="190500" progId="Equation.DSMT4">
                  <p:embed/>
                </p:oleObj>
              </mc:Choice>
              <mc:Fallback>
                <p:oleObj name="Equation" r:id="rId12" imgW="1308100" imgH="1905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9984" y="6183410"/>
                        <a:ext cx="2671762" cy="388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Text Box 9"/>
          <p:cNvSpPr txBox="1">
            <a:spLocks noChangeArrowheads="1"/>
          </p:cNvSpPr>
          <p:nvPr/>
        </p:nvSpPr>
        <p:spPr bwMode="auto">
          <a:xfrm>
            <a:off x="611560" y="5512336"/>
            <a:ext cx="103105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 smtClean="0"/>
              <a:t>implying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1709793" y="5572160"/>
                <a:ext cx="1963230" cy="6190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en-US" dirty="0"/>
                            <m:t>(</m:t>
                          </m:r>
                          <m:f>
                            <m:f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/>
                                </a:rPr>
                                <m:t>𝜕𝜇</m:t>
                              </m:r>
                            </m:num>
                            <m:den>
                              <m:r>
                                <a:rPr lang="en-US" i="1">
                                  <a:latin typeface="Cambria Math"/>
                                </a:rPr>
                                <m:t>𝜕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𝑃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)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𝑇</m:t>
                          </m:r>
                        </m:sub>
                      </m:sSub>
                      <m:r>
                        <a:rPr lang="en-US" b="0" i="0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0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N</m:t>
                          </m:r>
                        </m:den>
                      </m:f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en-US" dirty="0"/>
                            <m:t>(</m:t>
                          </m:r>
                          <m:f>
                            <m:f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/>
                                </a:rPr>
                                <m:t>𝜕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𝐺</m:t>
                              </m:r>
                            </m:num>
                            <m:den>
                              <m:r>
                                <a:rPr lang="en-US" i="1">
                                  <a:latin typeface="Cambria Math"/>
                                </a:rPr>
                                <m:t>𝜕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𝑃</m:t>
                              </m:r>
                            </m:den>
                          </m:f>
                          <m:r>
                            <a:rPr lang="en-US" i="1">
                              <a:latin typeface="Cambria Math"/>
                            </a:rPr>
                            <m:t>)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𝑇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9793" y="5572160"/>
                <a:ext cx="1963230" cy="619016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3557115" y="5598293"/>
                <a:ext cx="1387880" cy="617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0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V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N</m:t>
                          </m:r>
                        </m:den>
                      </m:f>
                      <m:r>
                        <a:rPr lang="en-US" b="0" i="0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k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B</m:t>
                              </m:r>
                            </m:sub>
                          </m:sSub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T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P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7115" y="5598293"/>
                <a:ext cx="1387880" cy="617220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Straight Arrow Connector 29"/>
          <p:cNvCxnSpPr/>
          <p:nvPr/>
        </p:nvCxnSpPr>
        <p:spPr>
          <a:xfrm flipV="1">
            <a:off x="3779911" y="6093296"/>
            <a:ext cx="0" cy="4017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1142774" y="6495040"/>
            <a:ext cx="263713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AutoShape 36"/>
          <p:cNvSpPr>
            <a:spLocks noChangeArrowheads="1"/>
          </p:cNvSpPr>
          <p:nvPr/>
        </p:nvSpPr>
        <p:spPr bwMode="auto">
          <a:xfrm>
            <a:off x="5252040" y="5858022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5692820" y="5562882"/>
                <a:ext cx="2742161" cy="8188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i="1" smtClean="0">
                          <a:latin typeface="Cambria Math"/>
                        </a:rPr>
                        <m:t>μ</m:t>
                      </m:r>
                      <m:r>
                        <m:rPr>
                          <m:nor/>
                        </m:rPr>
                        <a:rPr lang="en-US">
                          <a:latin typeface="Cambria Math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n-US" dirty="0"/>
                                <m:t>(</m:t>
                              </m:r>
                              <m:f>
                                <m:f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/>
                                    </a:rPr>
                                    <m:t>𝜕𝜇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/>
                                    </a:rPr>
                                    <m:t>𝜕</m:t>
                                  </m:r>
                                  <m:r>
                                    <a:rPr lang="en-US" i="1">
                                      <a:latin typeface="Cambria Math"/>
                                    </a:rPr>
                                    <m:t>𝑃</m:t>
                                  </m:r>
                                </m:den>
                              </m:f>
                              <m:r>
                                <a:rPr lang="en-US" i="1">
                                  <a:latin typeface="Cambria Math"/>
                                </a:rPr>
                                <m:t>)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𝑇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</a:rPr>
                            <m:t>𝑑𝑃</m:t>
                          </m:r>
                        </m:e>
                      </m:nary>
                      <m:r>
                        <a:rPr lang="en-US" b="0" i="0" smtClean="0">
                          <a:latin typeface="Cambria Math"/>
                        </a:rPr>
                        <m:t>  +   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/>
                        </a:rPr>
                        <m:t>f</m:t>
                      </m:r>
                      <m:r>
                        <a:rPr lang="en-US" b="0" i="0" smtClean="0">
                          <a:latin typeface="Cambria Math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/>
                        </a:rPr>
                        <m:t>T</m:t>
                      </m:r>
                      <m:r>
                        <a:rPr lang="en-US" b="0" i="0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2820" y="5562882"/>
                <a:ext cx="2742161" cy="818879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AutoShape 36"/>
          <p:cNvSpPr>
            <a:spLocks noChangeArrowheads="1"/>
          </p:cNvSpPr>
          <p:nvPr/>
        </p:nvSpPr>
        <p:spPr bwMode="auto">
          <a:xfrm>
            <a:off x="5292080" y="6440759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5724129" y="6344876"/>
                <a:ext cx="28502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i="1" smtClean="0">
                          <a:latin typeface="Cambria Math"/>
                        </a:rPr>
                        <m:t>μ</m:t>
                      </m:r>
                      <m:r>
                        <m:rPr>
                          <m:nor/>
                        </m:rPr>
                        <a:rPr lang="en-US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𝑘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𝐵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𝑇𝑙𝑛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𝑃</m:t>
                      </m:r>
                      <m:r>
                        <a:rPr lang="en-US" b="0" i="1" smtClean="0">
                          <a:latin typeface="Cambria Math"/>
                        </a:rPr>
                        <m:t>/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𝑘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𝐵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𝑇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/>
                        </a:rPr>
                        <m:t>Φ</m:t>
                      </m:r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latin typeface="Cambria Math"/>
                        </a:rPr>
                        <m:t>𝑇</m:t>
                      </m:r>
                      <m:r>
                        <a:rPr lang="en-US" b="0" i="0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4129" y="6344876"/>
                <a:ext cx="2850204" cy="369332"/>
              </a:xfrm>
              <a:prstGeom prst="rect">
                <a:avLst/>
              </a:prstGeom>
              <a:blipFill rotWithShape="1">
                <a:blip r:embed="rId17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Right Brace 37"/>
          <p:cNvSpPr/>
          <p:nvPr/>
        </p:nvSpPr>
        <p:spPr>
          <a:xfrm rot="16200000">
            <a:off x="7729145" y="5809795"/>
            <a:ext cx="354138" cy="907787"/>
          </a:xfrm>
          <a:prstGeom prst="rightBrace">
            <a:avLst>
              <a:gd name="adj1" fmla="val 53141"/>
              <a:gd name="adj2" fmla="val 50000"/>
            </a:avLst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837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500"/>
                            </p:stCondLst>
                            <p:childTnLst>
                              <p:par>
                                <p:cTn id="5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00"/>
                            </p:stCondLst>
                            <p:childTnLst>
                              <p:par>
                                <p:cTn id="81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0"/>
                            </p:stCondLst>
                            <p:childTnLst>
                              <p:par>
                                <p:cTn id="9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500"/>
                            </p:stCondLst>
                            <p:childTnLst>
                              <p:par>
                                <p:cTn id="102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1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500"/>
                            </p:stCondLst>
                            <p:childTnLst>
                              <p:par>
                                <p:cTn id="1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000"/>
                            </p:stCondLst>
                            <p:childTnLst>
                              <p:par>
                                <p:cTn id="12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1500"/>
                            </p:stCondLst>
                            <p:childTnLst>
                              <p:par>
                                <p:cTn id="12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500"/>
                            </p:stCondLst>
                            <p:childTnLst>
                              <p:par>
                                <p:cTn id="13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500"/>
                            </p:stCondLst>
                            <p:childTnLst>
                              <p:par>
                                <p:cTn id="14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1000"/>
                            </p:stCondLst>
                            <p:childTnLst>
                              <p:par>
                                <p:cTn id="15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1500"/>
                            </p:stCondLst>
                            <p:childTnLst>
                              <p:par>
                                <p:cTn id="157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20" grpId="0" animBg="1"/>
      <p:bldP spid="2" grpId="0" animBg="1"/>
      <p:bldP spid="3" grpId="0"/>
      <p:bldP spid="4" grpId="0"/>
      <p:bldP spid="7" grpId="0"/>
      <p:bldP spid="8" grpId="0" animBg="1"/>
      <p:bldP spid="9" grpId="0"/>
      <p:bldP spid="10" grpId="0"/>
      <p:bldP spid="11" grpId="0"/>
      <p:bldP spid="12" grpId="0"/>
      <p:bldP spid="13" grpId="0" animBg="1"/>
      <p:bldP spid="14" grpId="0"/>
      <p:bldP spid="15" grpId="0"/>
      <p:bldP spid="16" grpId="0"/>
      <p:bldP spid="17" grpId="0"/>
      <p:bldP spid="18" grpId="0" animBg="1"/>
      <p:bldP spid="19" grpId="0"/>
      <p:bldP spid="22" grpId="0" animBg="1"/>
      <p:bldP spid="23" grpId="0"/>
      <p:bldP spid="24" grpId="0"/>
      <p:bldP spid="27" grpId="0"/>
      <p:bldP spid="28" grpId="0"/>
      <p:bldP spid="29" grpId="0"/>
      <p:bldP spid="33" grpId="0" animBg="1"/>
      <p:bldP spid="34" grpId="0"/>
      <p:bldP spid="35" grpId="0" animBg="1"/>
      <p:bldP spid="36" grpId="0"/>
      <p:bldP spid="3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AutoShape 5"/>
          <p:cNvSpPr>
            <a:spLocks noChangeArrowheads="1"/>
          </p:cNvSpPr>
          <p:nvPr/>
        </p:nvSpPr>
        <p:spPr bwMode="auto">
          <a:xfrm>
            <a:off x="1087852" y="5136976"/>
            <a:ext cx="7741000" cy="1676400"/>
          </a:xfrm>
          <a:prstGeom prst="horizontalScroll">
            <a:avLst>
              <a:gd name="adj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" name="Text Box 9"/>
          <p:cNvSpPr txBox="1">
            <a:spLocks noChangeArrowheads="1"/>
          </p:cNvSpPr>
          <p:nvPr/>
        </p:nvSpPr>
        <p:spPr bwMode="auto">
          <a:xfrm>
            <a:off x="323528" y="260648"/>
            <a:ext cx="783740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 smtClean="0"/>
              <a:t>For each component (</a:t>
            </a:r>
            <a:r>
              <a:rPr lang="en-US" sz="1200" dirty="0" smtClean="0">
                <a:solidFill>
                  <a:srgbClr val="00B050"/>
                </a:solidFill>
              </a:rPr>
              <a:t>reactant and product</a:t>
            </a:r>
            <a:r>
              <a:rPr lang="en-US" dirty="0" smtClean="0"/>
              <a:t>) of the chemical reaction we can write 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43494" y="764704"/>
                <a:ext cx="2787943" cy="6641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i="1" smtClean="0">
                              <a:latin typeface="Cambria Math"/>
                            </a:rPr>
                            <m:t>μ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𝑗</m:t>
                          </m:r>
                        </m:sub>
                      </m:sSub>
                      <m:r>
                        <m:rPr>
                          <m:nor/>
                        </m:rPr>
                        <a:rPr lang="en-US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𝑘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𝐵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𝑇𝑙𝑛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𝑗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𝑟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𝑘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𝐵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𝑇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Φ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j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latin typeface="Cambria Math"/>
                        </a:rPr>
                        <m:t>𝑇</m:t>
                      </m:r>
                      <m:r>
                        <a:rPr lang="en-US" b="0" i="0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3494" y="764704"/>
                <a:ext cx="2787943" cy="66415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 Box 9"/>
          <p:cNvSpPr txBox="1">
            <a:spLocks noChangeArrowheads="1"/>
          </p:cNvSpPr>
          <p:nvPr/>
        </p:nvSpPr>
        <p:spPr bwMode="auto">
          <a:xfrm>
            <a:off x="3347864" y="899428"/>
            <a:ext cx="548098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 smtClean="0"/>
              <a:t>(</a:t>
            </a:r>
            <a:r>
              <a:rPr lang="en-US" sz="1200" dirty="0">
                <a:solidFill>
                  <a:srgbClr val="00B050"/>
                </a:solidFill>
              </a:rPr>
              <a:t>u</a:t>
            </a:r>
            <a:r>
              <a:rPr lang="en-US" sz="1200" dirty="0" smtClean="0">
                <a:solidFill>
                  <a:srgbClr val="00B050"/>
                </a:solidFill>
              </a:rPr>
              <a:t>nder the assumption that the components can be described by ideal gases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AutoShape 36"/>
          <p:cNvSpPr>
            <a:spLocks noChangeArrowheads="1"/>
          </p:cNvSpPr>
          <p:nvPr/>
        </p:nvSpPr>
        <p:spPr bwMode="auto">
          <a:xfrm>
            <a:off x="453364" y="2996952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305744" y="1484784"/>
                <a:ext cx="1208344" cy="4009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nary>
                      <m:naryPr>
                        <m:chr m:val="∑"/>
                        <m:limLoc m:val="subSup"/>
                        <m:supHide m:val="on"/>
                        <m:ctrlPr>
                          <a:rPr lang="en-US" i="1" dirty="0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9"/>
                          </m:rPr>
                          <a:rPr lang="en-US" b="0" i="1" dirty="0" smtClean="0">
                            <a:latin typeface="Cambria Math"/>
                          </a:rPr>
                          <m:t>𝑗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i="1" dirty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 dirty="0">
                                <a:latin typeface="Cambria Math"/>
                              </a:rPr>
                              <m:t>𝜇</m:t>
                            </m:r>
                          </m:e>
                          <m:sub>
                            <m:r>
                              <a:rPr lang="en-US" i="1" dirty="0">
                                <a:latin typeface="Cambria Math"/>
                              </a:rPr>
                              <m:t>𝑗</m:t>
                            </m:r>
                          </m:sub>
                        </m:sSub>
                        <m:sSub>
                          <m:sSubPr>
                            <m:ctrlPr>
                              <a:rPr lang="en-US" i="1" dirty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dirty="0" smtClean="0">
                                <a:latin typeface="Cambria Math"/>
                              </a:rPr>
                              <m:t>𝜁</m:t>
                            </m:r>
                          </m:e>
                          <m:sub>
                            <m:r>
                              <a:rPr lang="en-US" i="1" dirty="0">
                                <a:latin typeface="Cambria Math"/>
                              </a:rPr>
                              <m:t>𝑗</m:t>
                            </m:r>
                          </m:sub>
                        </m:sSub>
                      </m:e>
                    </m:nary>
                  </m:oMath>
                </a14:m>
                <a:r>
                  <a:rPr lang="en-US" dirty="0" smtClean="0"/>
                  <a:t> =0</a:t>
                </a:r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5744" y="1484784"/>
                <a:ext cx="1208344" cy="400944"/>
              </a:xfrm>
              <a:prstGeom prst="rect">
                <a:avLst/>
              </a:prstGeom>
              <a:blipFill rotWithShape="1">
                <a:blip r:embed="rId3"/>
                <a:stretch>
                  <a:fillRect l="-27778" t="-110769" r="-3535" b="-16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434999" y="1484784"/>
            <a:ext cx="6463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 smtClean="0"/>
              <a:t>With</a:t>
            </a:r>
            <a:endParaRPr lang="en-US" dirty="0"/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2636439" y="1484784"/>
            <a:ext cx="56938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 smtClean="0"/>
              <a:t>and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491464" y="1331715"/>
                <a:ext cx="2006254" cy="61702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𝑗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𝑃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𝑗</m:t>
                              </m:r>
                            </m:sub>
                          </m:sSub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𝑁</m:t>
                          </m:r>
                        </m:den>
                      </m:f>
                      <m:r>
                        <a:rPr lang="en-US" b="0" i="0" smtClean="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/>
                        </a:rPr>
                        <m:t>P</m:t>
                      </m:r>
                      <m:r>
                        <a:rPr lang="en-US" b="0" i="0" smtClean="0">
                          <a:latin typeface="Cambria Math"/>
                        </a:rPr>
                        <m:t> [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A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j</m:t>
                          </m:r>
                        </m:sub>
                      </m:sSub>
                      <m:r>
                        <a:rPr lang="en-US" b="0" i="0" smtClean="0">
                          <a:latin typeface="Cambria Math"/>
                        </a:rPr>
                        <m:t>]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1464" y="1331715"/>
                <a:ext cx="2006254" cy="617028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Arrow Connector 9"/>
          <p:cNvCxnSpPr/>
          <p:nvPr/>
        </p:nvCxnSpPr>
        <p:spPr>
          <a:xfrm flipV="1">
            <a:off x="3707904" y="1948743"/>
            <a:ext cx="0" cy="4017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 flipV="1">
            <a:off x="434999" y="2334281"/>
            <a:ext cx="3272906" cy="162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323528" y="1964949"/>
            <a:ext cx="33522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/>
              <a:t>p</a:t>
            </a:r>
            <a:r>
              <a:rPr lang="en-US" dirty="0" smtClean="0"/>
              <a:t>artial pressure of component </a:t>
            </a:r>
            <a:r>
              <a:rPr lang="en-US" i="1" dirty="0" smtClean="0"/>
              <a:t>j</a:t>
            </a:r>
            <a:endParaRPr lang="en-US" i="1" dirty="0"/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4139952" y="1924017"/>
            <a:ext cx="0" cy="71289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 flipV="1">
            <a:off x="4149845" y="2636912"/>
            <a:ext cx="4526611" cy="456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Group 20"/>
          <p:cNvGrpSpPr/>
          <p:nvPr/>
        </p:nvGrpSpPr>
        <p:grpSpPr>
          <a:xfrm>
            <a:off x="4144149" y="2280464"/>
            <a:ext cx="4673660" cy="402130"/>
            <a:chOff x="2173027" y="3140968"/>
            <a:chExt cx="4673660" cy="402130"/>
          </a:xfrm>
        </p:grpSpPr>
        <p:sp>
          <p:nvSpPr>
            <p:cNvPr id="16" name="Text Box 9"/>
            <p:cNvSpPr txBox="1">
              <a:spLocks noChangeArrowheads="1"/>
            </p:cNvSpPr>
            <p:nvPr/>
          </p:nvSpPr>
          <p:spPr bwMode="auto">
            <a:xfrm>
              <a:off x="2173027" y="3140968"/>
              <a:ext cx="1486304" cy="338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 dirty="0"/>
                <a:t>t</a:t>
              </a:r>
              <a:r>
                <a:rPr lang="en-US" sz="1600" dirty="0" smtClean="0"/>
                <a:t>otal  pressure</a:t>
              </a:r>
              <a:endParaRPr lang="en-US" sz="1600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TextBox 16"/>
                <p:cNvSpPr txBox="1"/>
                <p:nvPr/>
              </p:nvSpPr>
              <p:spPr>
                <a:xfrm>
                  <a:off x="3536982" y="3142154"/>
                  <a:ext cx="1176028" cy="40094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𝑃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b="0" i="1" smtClean="0">
                              <a:latin typeface="Cambria Math"/>
                            </a:rPr>
                            <m:t>𝑗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𝑗</m:t>
                              </m:r>
                            </m:sub>
                          </m:sSub>
                        </m:e>
                      </m:nary>
                    </m:oMath>
                  </a14:m>
                  <a:r>
                    <a:rPr lang="en-US" dirty="0" smtClean="0"/>
                    <a:t> </a:t>
                  </a:r>
                  <a:endParaRPr lang="en-US" dirty="0"/>
                </a:p>
              </p:txBody>
            </p:sp>
          </mc:Choice>
          <mc:Fallback xmlns="">
            <p:sp>
              <p:nvSpPr>
                <p:cNvPr id="17" name="TextBox 1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36982" y="3142154"/>
                  <a:ext cx="1176028" cy="400944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t="-109091" r="-34375" b="-16363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0" name="Text Box 9"/>
            <p:cNvSpPr txBox="1">
              <a:spLocks noChangeArrowheads="1"/>
            </p:cNvSpPr>
            <p:nvPr/>
          </p:nvSpPr>
          <p:spPr bwMode="auto">
            <a:xfrm>
              <a:off x="4617102" y="3140968"/>
              <a:ext cx="2229585" cy="338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 dirty="0"/>
                <a:t>a</a:t>
              </a:r>
              <a:r>
                <a:rPr lang="en-US" sz="1600" dirty="0" smtClean="0"/>
                <a:t>ccording </a:t>
              </a:r>
              <a:r>
                <a:rPr lang="en-US" sz="1600" dirty="0" smtClean="0">
                  <a:hlinkClick r:id="rId6"/>
                </a:rPr>
                <a:t>Dalton’s law</a:t>
              </a:r>
              <a:endParaRPr lang="en-US" sz="1600" dirty="0"/>
            </a:p>
          </p:txBody>
        </p:sp>
      </p:grpSp>
      <p:cxnSp>
        <p:nvCxnSpPr>
          <p:cNvPr id="23" name="Straight Arrow Connector 22"/>
          <p:cNvCxnSpPr/>
          <p:nvPr/>
        </p:nvCxnSpPr>
        <p:spPr>
          <a:xfrm flipV="1">
            <a:off x="5148064" y="1854117"/>
            <a:ext cx="0" cy="2954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>
            <a:off x="5148064" y="2149615"/>
            <a:ext cx="313912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 Box 9"/>
          <p:cNvSpPr txBox="1">
            <a:spLocks noChangeArrowheads="1"/>
          </p:cNvSpPr>
          <p:nvPr/>
        </p:nvSpPr>
        <p:spPr bwMode="auto">
          <a:xfrm>
            <a:off x="5152979" y="1835532"/>
            <a:ext cx="321113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 smtClean="0"/>
              <a:t>concentration of component </a:t>
            </a:r>
            <a:r>
              <a:rPr lang="en-US" i="1" dirty="0" smtClean="0"/>
              <a:t>j</a:t>
            </a:r>
            <a:endParaRPr lang="en-US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937839" y="2836401"/>
                <a:ext cx="3287182" cy="5497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0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/>
                          </a:rPr>
                          <m:t>𝑘</m:t>
                        </m:r>
                      </m:e>
                      <m:sub>
                        <m:r>
                          <a:rPr lang="en-US" b="0" i="1" dirty="0" smtClean="0">
                            <a:latin typeface="Cambria Math"/>
                          </a:rPr>
                          <m:t>𝐵</m:t>
                        </m:r>
                      </m:sub>
                    </m:sSub>
                    <m:r>
                      <a:rPr lang="en-US" b="0" i="1" dirty="0" smtClean="0">
                        <a:latin typeface="Cambria Math"/>
                      </a:rPr>
                      <m:t>𝑇</m:t>
                    </m:r>
                    <m:nary>
                      <m:naryPr>
                        <m:chr m:val="∑"/>
                        <m:limLoc m:val="subSup"/>
                        <m:supHide m:val="on"/>
                        <m:ctrlPr>
                          <a:rPr lang="en-US" i="1" dirty="0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9"/>
                          </m:rPr>
                          <a:rPr lang="en-US" b="0" i="1" dirty="0" smtClean="0">
                            <a:latin typeface="Cambria Math"/>
                          </a:rPr>
                          <m:t>𝑗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i="1" dirty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dirty="0" smtClean="0">
                                <a:latin typeface="Cambria Math"/>
                              </a:rPr>
                              <m:t>𝜁</m:t>
                            </m:r>
                          </m:e>
                          <m:sub>
                            <m:r>
                              <a:rPr lang="en-US" i="1" dirty="0">
                                <a:latin typeface="Cambria Math"/>
                              </a:rPr>
                              <m:t>𝑗</m:t>
                            </m:r>
                          </m:sub>
                        </m:sSub>
                        <m:r>
                          <a:rPr lang="en-US" b="0" i="1" dirty="0" smtClean="0">
                            <a:latin typeface="Cambria Math"/>
                          </a:rPr>
                          <m:t>(</m:t>
                        </m:r>
                        <m:r>
                          <a:rPr lang="en-US" i="1">
                            <a:latin typeface="Cambria Math"/>
                          </a:rPr>
                          <m:t>𝑙𝑛</m:t>
                        </m:r>
                        <m:r>
                          <a:rPr lang="en-US" i="1">
                            <a:latin typeface="Cambria Math"/>
                          </a:rPr>
                          <m:t> </m:t>
                        </m:r>
                        <m:r>
                          <a:rPr lang="en-US" b="0" i="1" smtClean="0">
                            <a:latin typeface="Cambria Math"/>
                          </a:rPr>
                          <m:t>𝑃</m:t>
                        </m:r>
                        <m:f>
                          <m:fPr>
                            <m:ctrlPr>
                              <a:rPr lang="en-US" i="1">
                                <a:latin typeface="Cambria Math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[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𝐴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/>
                                  </a:rPr>
                                  <m:t>𝑗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/>
                              </a:rPr>
                              <m:t>]</m:t>
                            </m:r>
                          </m:num>
                          <m:den>
                            <m:sSub>
                              <m:sSub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𝑃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/>
                                  </a:rPr>
                                  <m:t>𝑟</m:t>
                                </m:r>
                              </m:sub>
                            </m:sSub>
                          </m:den>
                        </m:f>
                        <m:r>
                          <a:rPr lang="en-US" b="0" i="1" smtClean="0">
                            <a:latin typeface="Cambria Math"/>
                          </a:rPr>
                          <m:t>+</m:t>
                        </m:r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/>
                              </a:rPr>
                              <m:t>Φ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>
                                <a:latin typeface="Cambria Math"/>
                              </a:rPr>
                              <m:t>j</m:t>
                            </m:r>
                          </m:sub>
                        </m:sSub>
                        <m:r>
                          <a:rPr lang="en-US" i="1">
                            <a:latin typeface="Cambria Math"/>
                          </a:rPr>
                          <m:t>(</m:t>
                        </m:r>
                        <m:r>
                          <a:rPr lang="en-US" i="1">
                            <a:latin typeface="Cambria Math"/>
                          </a:rPr>
                          <m:t>𝑇</m:t>
                        </m:r>
                        <m:r>
                          <a:rPr lang="en-US">
                            <a:latin typeface="Cambria Math"/>
                          </a:rPr>
                          <m:t>)</m:t>
                        </m:r>
                        <m:r>
                          <m:rPr>
                            <m:nor/>
                          </m:rPr>
                          <a:rPr lang="en-US" dirty="0"/>
                          <m:t> </m:t>
                        </m:r>
                        <m:r>
                          <a:rPr lang="en-US" b="0" i="1" dirty="0" smtClean="0">
                            <a:latin typeface="Cambria Math"/>
                          </a:rPr>
                          <m:t>)</m:t>
                        </m:r>
                      </m:e>
                    </m:nary>
                  </m:oMath>
                </a14:m>
                <a:r>
                  <a:rPr lang="en-US" dirty="0" smtClean="0"/>
                  <a:t> =0</a:t>
                </a:r>
                <a:endParaRPr lang="en-US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7839" y="2836401"/>
                <a:ext cx="3287182" cy="549702"/>
              </a:xfrm>
              <a:prstGeom prst="rect">
                <a:avLst/>
              </a:prstGeom>
              <a:blipFill rotWithShape="1">
                <a:blip r:embed="rId7"/>
                <a:stretch>
                  <a:fillRect r="-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AutoShape 36"/>
          <p:cNvSpPr>
            <a:spLocks noChangeArrowheads="1"/>
          </p:cNvSpPr>
          <p:nvPr/>
        </p:nvSpPr>
        <p:spPr bwMode="auto">
          <a:xfrm>
            <a:off x="467544" y="3632448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1070214" y="3471897"/>
                <a:ext cx="3455626" cy="5184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nary>
                      <m:naryPr>
                        <m:chr m:val="∑"/>
                        <m:limLoc m:val="subSup"/>
                        <m:supHide m:val="on"/>
                        <m:ctrlPr>
                          <a:rPr lang="en-US" i="1" dirty="0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9"/>
                          </m:rPr>
                          <a:rPr lang="en-US" b="0" i="1" dirty="0" smtClean="0">
                            <a:latin typeface="Cambria Math"/>
                          </a:rPr>
                          <m:t>𝑗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i="1" dirty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 dirty="0">
                                <a:latin typeface="Cambria Math"/>
                              </a:rPr>
                              <m:t>𝜁</m:t>
                            </m:r>
                          </m:e>
                          <m:sub>
                            <m:r>
                              <a:rPr lang="en-US" i="1" dirty="0">
                                <a:latin typeface="Cambria Math"/>
                              </a:rPr>
                              <m:t>𝑗</m:t>
                            </m:r>
                          </m:sub>
                        </m:sSub>
                        <m:r>
                          <a:rPr lang="en-US" i="1" dirty="0">
                            <a:latin typeface="Cambria Math"/>
                          </a:rPr>
                          <m:t>[ </m:t>
                        </m:r>
                        <m:r>
                          <a:rPr lang="en-US" i="1">
                            <a:latin typeface="Cambria Math"/>
                          </a:rPr>
                          <m:t>𝑙𝑛</m:t>
                        </m:r>
                        <m:r>
                          <a:rPr lang="en-US" i="1">
                            <a:latin typeface="Cambria Math"/>
                          </a:rPr>
                          <m:t> </m:t>
                        </m:r>
                        <m:f>
                          <m:fPr>
                            <m:ctrlPr>
                              <a:rPr lang="en-US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/>
                              </a:rPr>
                              <m:t>𝑃</m:t>
                            </m:r>
                          </m:num>
                          <m:den>
                            <m:sSub>
                              <m:sSub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𝑃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/>
                                  </a:rPr>
                                  <m:t>𝑟</m:t>
                                </m:r>
                              </m:sub>
                            </m:sSub>
                          </m:den>
                        </m:f>
                        <m:r>
                          <a:rPr lang="en-US" i="1">
                            <a:latin typeface="Cambria Math"/>
                          </a:rPr>
                          <m:t>+</m:t>
                        </m:r>
                        <m:r>
                          <a:rPr lang="en-US" i="1">
                            <a:latin typeface="Cambria Math"/>
                          </a:rPr>
                          <m:t>𝑙𝑛</m:t>
                        </m:r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[</m:t>
                            </m:r>
                            <m:r>
                              <a:rPr lang="en-US" i="1">
                                <a:latin typeface="Cambria Math"/>
                              </a:rPr>
                              <m:t>𝐴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𝑗</m:t>
                            </m:r>
                          </m:sub>
                        </m:sSub>
                        <m:r>
                          <a:rPr lang="en-US" i="1">
                            <a:latin typeface="Cambria Math"/>
                          </a:rPr>
                          <m:t>]+</m:t>
                        </m:r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/>
                              </a:rPr>
                              <m:t>Φ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>
                                <a:latin typeface="Cambria Math"/>
                              </a:rPr>
                              <m:t>j</m:t>
                            </m:r>
                          </m:sub>
                        </m:sSub>
                        <m:r>
                          <a:rPr lang="en-US" i="1">
                            <a:latin typeface="Cambria Math"/>
                          </a:rPr>
                          <m:t>(</m:t>
                        </m:r>
                        <m:r>
                          <a:rPr lang="en-US" i="1">
                            <a:latin typeface="Cambria Math"/>
                          </a:rPr>
                          <m:t>𝑇</m:t>
                        </m:r>
                        <m:r>
                          <a:rPr lang="en-US">
                            <a:latin typeface="Cambria Math"/>
                          </a:rPr>
                          <m:t>)</m:t>
                        </m:r>
                        <m:r>
                          <a:rPr lang="en-US" b="0" i="1" dirty="0" smtClean="0">
                            <a:latin typeface="Cambria Math"/>
                          </a:rPr>
                          <m:t>]</m:t>
                        </m:r>
                      </m:e>
                    </m:nary>
                  </m:oMath>
                </a14:m>
                <a:r>
                  <a:rPr lang="en-US" dirty="0" smtClean="0"/>
                  <a:t> =0</a:t>
                </a:r>
                <a:endParaRPr lang="en-US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0214" y="3471897"/>
                <a:ext cx="3455626" cy="518475"/>
              </a:xfrm>
              <a:prstGeom prst="rect">
                <a:avLst/>
              </a:prstGeom>
              <a:blipFill rotWithShape="1">
                <a:blip r:embed="rId8"/>
                <a:stretch>
                  <a:fillRect l="-9894" t="-74118" b="-1152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AutoShape 36"/>
          <p:cNvSpPr>
            <a:spLocks noChangeArrowheads="1"/>
          </p:cNvSpPr>
          <p:nvPr/>
        </p:nvSpPr>
        <p:spPr bwMode="auto">
          <a:xfrm>
            <a:off x="467544" y="4208512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1081330" y="4062653"/>
                <a:ext cx="4319451" cy="6780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limLoc m:val="subSup"/>
                          <m:supHide m:val="on"/>
                          <m:ctrlPr>
                            <a:rPr lang="en-US" i="1" dirty="0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9"/>
                            </m:rPr>
                            <a:rPr lang="en-US" b="0" i="1" dirty="0" smtClean="0">
                              <a:latin typeface="Cambria Math"/>
                            </a:rPr>
                            <m:t>𝑗</m:t>
                          </m:r>
                        </m:sub>
                        <m:sup/>
                        <m:e>
                          <m:sSup>
                            <m:sSup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𝑙𝑛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[</m:t>
                                  </m:r>
                                  <m:r>
                                    <a:rPr lang="en-US" i="1">
                                      <a:latin typeface="Cambria Math"/>
                                    </a:rPr>
                                    <m:t>𝐴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𝑗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/>
                                </a:rPr>
                                <m:t>]</m:t>
                              </m:r>
                            </m:e>
                            <m:sup>
                              <m:sSub>
                                <m:sSubPr>
                                  <m:ctrlPr>
                                    <a:rPr lang="en-US" i="1" dirty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 dirty="0">
                                      <a:latin typeface="Cambria Math"/>
                                    </a:rPr>
                                    <m:t>𝜁</m:t>
                                  </m:r>
                                </m:e>
                                <m:sub>
                                  <m:r>
                                    <a:rPr lang="en-US" i="1" dirty="0">
                                      <a:latin typeface="Cambria Math"/>
                                    </a:rPr>
                                    <m:t>𝑗</m:t>
                                  </m:r>
                                </m:sub>
                              </m:sSub>
                            </m:sup>
                          </m:sSup>
                          <m:r>
                            <a:rPr lang="en-US" b="0" i="1" dirty="0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=−</m:t>
                          </m:r>
                          <m:nary>
                            <m:naryPr>
                              <m:chr m:val="∑"/>
                              <m:limLoc m:val="subSup"/>
                              <m:supHide m:val="on"/>
                              <m:ctrlPr>
                                <a:rPr lang="en-US" i="1" dirty="0"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9"/>
                                </m:rPr>
                                <a:rPr lang="en-US" i="1" dirty="0">
                                  <a:latin typeface="Cambria Math"/>
                                </a:rPr>
                                <m:t>𝑗</m:t>
                              </m:r>
                            </m:sub>
                            <m:sup/>
                            <m:e>
                              <m:sSub>
                                <m:sSubPr>
                                  <m:ctrlPr>
                                    <a:rPr lang="en-US" i="1" dirty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 dirty="0">
                                      <a:latin typeface="Cambria Math"/>
                                    </a:rPr>
                                    <m:t>𝜁</m:t>
                                  </m:r>
                                </m:e>
                                <m:sub>
                                  <m:r>
                                    <a:rPr lang="en-US" i="1" dirty="0">
                                      <a:latin typeface="Cambria Math"/>
                                    </a:rPr>
                                    <m:t>𝑗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i="1" dirty="0">
                                  <a:latin typeface="Cambria Math"/>
                                </a:rPr>
                                <m:t>[ 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𝑙𝑛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 </m:t>
                              </m:r>
                              <m:f>
                                <m:f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/>
                                    </a:rPr>
                                    <m:t>𝑃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𝑟</m:t>
                                      </m:r>
                                    </m:sub>
                                  </m:sSub>
                                </m:den>
                              </m:f>
                              <m:r>
                                <a:rPr lang="en-US" i="1"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latin typeface="Cambria Math"/>
                                    </a:rPr>
                                    <m:t>Φ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latin typeface="Cambria Math"/>
                                    </a:rPr>
                                    <m:t>j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𝑇</m:t>
                              </m:r>
                              <m:r>
                                <a:rPr lang="en-US">
                                  <a:latin typeface="Cambria Math"/>
                                </a:rPr>
                                <m:t>)</m:t>
                              </m:r>
                              <m:r>
                                <m:rPr>
                                  <m:nor/>
                                </m:rPr>
                                <a:rPr lang="en-US" dirty="0"/>
                                <m:t> </m:t>
                              </m:r>
                              <m:r>
                                <a:rPr lang="en-US" i="1" dirty="0">
                                  <a:latin typeface="Cambria Math"/>
                                </a:rPr>
                                <m:t>]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1330" y="4062653"/>
                <a:ext cx="4319451" cy="678071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AutoShape 36"/>
          <p:cNvSpPr>
            <a:spLocks noChangeArrowheads="1"/>
          </p:cNvSpPr>
          <p:nvPr/>
        </p:nvSpPr>
        <p:spPr bwMode="auto">
          <a:xfrm>
            <a:off x="478940" y="4928592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1092726" y="4782733"/>
                <a:ext cx="3539559" cy="5282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dirty="0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 dirty="0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nary>
                            <m:naryPr>
                              <m:chr m:val="∑"/>
                              <m:limLoc m:val="subSup"/>
                              <m:supHide m:val="on"/>
                              <m:ctrlPr>
                                <a:rPr lang="en-US" i="1" dirty="0"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9"/>
                                </m:rPr>
                                <a:rPr lang="en-US" i="1" dirty="0">
                                  <a:latin typeface="Cambria Math"/>
                                </a:rPr>
                                <m:t>𝑗</m:t>
                              </m:r>
                            </m:sub>
                            <m:sup/>
                            <m:e>
                              <m:sSup>
                                <m:sSup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𝑙𝑛</m:t>
                                  </m:r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[</m:t>
                                      </m:r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𝐴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𝑗</m:t>
                                      </m:r>
                                    </m:sub>
                                  </m:sSub>
                                  <m:r>
                                    <a:rPr lang="en-US" i="1">
                                      <a:latin typeface="Cambria Math"/>
                                    </a:rPr>
                                    <m:t>]</m:t>
                                  </m:r>
                                </m:e>
                                <m:sup>
                                  <m:sSub>
                                    <m:sSubPr>
                                      <m:ctrlPr>
                                        <a:rPr lang="en-US" i="1" dirty="0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 dirty="0">
                                          <a:latin typeface="Cambria Math"/>
                                        </a:rPr>
                                        <m:t>𝜁</m:t>
                                      </m:r>
                                    </m:e>
                                    <m:sub>
                                      <m:r>
                                        <a:rPr lang="en-US" i="1" dirty="0">
                                          <a:latin typeface="Cambria Math"/>
                                        </a:rPr>
                                        <m:t>𝑗</m:t>
                                      </m:r>
                                    </m:sub>
                                  </m:sSub>
                                </m:sup>
                              </m:sSup>
                              <m:r>
                                <a:rPr lang="en-US" i="1" dirty="0">
                                  <a:latin typeface="Cambria Math"/>
                                </a:rPr>
                                <m:t> </m:t>
                              </m:r>
                            </m:e>
                          </m:nary>
                        </m:sup>
                      </m:sSup>
                      <m:r>
                        <a:rPr lang="en-US" b="0" i="0" dirty="0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dirty="0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dirty="0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−</m:t>
                          </m:r>
                          <m:nary>
                            <m:naryPr>
                              <m:chr m:val="∑"/>
                              <m:limLoc m:val="subSup"/>
                              <m:supHide m:val="on"/>
                              <m:ctrlPr>
                                <a:rPr lang="en-US" i="1" dirty="0"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9"/>
                                </m:rPr>
                                <a:rPr lang="en-US" i="1" dirty="0">
                                  <a:latin typeface="Cambria Math"/>
                                </a:rPr>
                                <m:t>𝑗</m:t>
                              </m:r>
                            </m:sub>
                            <m:sup/>
                            <m:e>
                              <m:sSub>
                                <m:sSubPr>
                                  <m:ctrlPr>
                                    <a:rPr lang="en-US" i="1" dirty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 dirty="0">
                                      <a:latin typeface="Cambria Math"/>
                                    </a:rPr>
                                    <m:t>𝜁</m:t>
                                  </m:r>
                                </m:e>
                                <m:sub>
                                  <m:r>
                                    <a:rPr lang="en-US" i="1" dirty="0">
                                      <a:latin typeface="Cambria Math"/>
                                    </a:rPr>
                                    <m:t>𝑗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i="1" dirty="0">
                                  <a:latin typeface="Cambria Math"/>
                                </a:rPr>
                                <m:t>[ 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𝑙𝑛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 </m:t>
                              </m:r>
                              <m:f>
                                <m:f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/>
                                    </a:rPr>
                                    <m:t>𝑃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𝑟</m:t>
                                      </m:r>
                                    </m:sub>
                                  </m:sSub>
                                </m:den>
                              </m:f>
                              <m:r>
                                <a:rPr lang="en-US" i="1"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latin typeface="Cambria Math"/>
                                    </a:rPr>
                                    <m:t>Φ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latin typeface="Cambria Math"/>
                                    </a:rPr>
                                    <m:t>j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𝑇</m:t>
                              </m:r>
                              <m:r>
                                <a:rPr lang="en-US">
                                  <a:latin typeface="Cambria Math"/>
                                </a:rPr>
                                <m:t>)</m:t>
                              </m:r>
                              <m:r>
                                <m:rPr>
                                  <m:nor/>
                                </m:rPr>
                                <a:rPr lang="en-US" dirty="0"/>
                                <m:t> </m:t>
                              </m:r>
                              <m:r>
                                <a:rPr lang="en-US" i="1" dirty="0">
                                  <a:latin typeface="Cambria Math"/>
                                </a:rPr>
                                <m:t>]</m:t>
                              </m:r>
                            </m:e>
                          </m:nary>
                          <m:r>
                            <m:rPr>
                              <m:nor/>
                            </m:rPr>
                            <a:rPr lang="en-US" dirty="0"/>
                            <m:t> 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2726" y="4782733"/>
                <a:ext cx="3539559" cy="528286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AutoShape 36"/>
          <p:cNvSpPr>
            <a:spLocks noChangeArrowheads="1"/>
          </p:cNvSpPr>
          <p:nvPr/>
        </p:nvSpPr>
        <p:spPr bwMode="auto">
          <a:xfrm>
            <a:off x="478940" y="5975176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2407962" y="5801493"/>
                <a:ext cx="2167003" cy="7958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∏"/>
                          <m:supHide m:val="on"/>
                          <m:ctrlPr>
                            <a:rPr lang="en-US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b="0" i="1" smtClean="0">
                              <a:latin typeface="Cambria Math"/>
                            </a:rPr>
                            <m:t>𝑗</m:t>
                          </m:r>
                        </m:sub>
                        <m:sup/>
                        <m:e>
                          <m:sSup>
                            <m:sSup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[</m:t>
                                  </m:r>
                                  <m:r>
                                    <a:rPr lang="en-US" i="1">
                                      <a:latin typeface="Cambria Math"/>
                                    </a:rPr>
                                    <m:t>𝐴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𝑗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/>
                                </a:rPr>
                                <m:t>]</m:t>
                              </m:r>
                            </m:e>
                            <m:sup>
                              <m:sSub>
                                <m:sSubPr>
                                  <m:ctrlPr>
                                    <a:rPr lang="en-US" i="1" dirty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 dirty="0">
                                      <a:latin typeface="Cambria Math"/>
                                    </a:rPr>
                                    <m:t>𝜁</m:t>
                                  </m:r>
                                </m:e>
                                <m:sub>
                                  <m:r>
                                    <a:rPr lang="en-US" i="1" dirty="0">
                                      <a:latin typeface="Cambria Math"/>
                                    </a:rPr>
                                    <m:t>𝑗</m:t>
                                  </m:r>
                                </m:sub>
                              </m:sSub>
                            </m:sup>
                          </m:sSup>
                        </m:e>
                      </m:nary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𝜅</m:t>
                      </m:r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latin typeface="Cambria Math"/>
                        </a:rPr>
                        <m:t>𝑃</m:t>
                      </m:r>
                      <m:r>
                        <a:rPr lang="en-US" b="0" i="1" smtClean="0">
                          <a:latin typeface="Cambria Math"/>
                        </a:rPr>
                        <m:t>,</m:t>
                      </m:r>
                      <m:r>
                        <a:rPr lang="en-US" b="0" i="1" smtClean="0">
                          <a:latin typeface="Cambria Math"/>
                        </a:rPr>
                        <m:t>𝑇</m:t>
                      </m:r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7962" y="5801493"/>
                <a:ext cx="2167003" cy="795859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tangle 37"/>
              <p:cNvSpPr/>
              <p:nvPr/>
            </p:nvSpPr>
            <p:spPr>
              <a:xfrm>
                <a:off x="7296233" y="5620598"/>
                <a:ext cx="95019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𝜅</m:t>
                      </m:r>
                      <m:r>
                        <a:rPr lang="en-US" i="1">
                          <a:latin typeface="Cambria Math"/>
                        </a:rPr>
                        <m:t>(</m:t>
                      </m:r>
                      <m:r>
                        <a:rPr lang="en-US" i="1">
                          <a:latin typeface="Cambria Math"/>
                        </a:rPr>
                        <m:t>𝑃</m:t>
                      </m:r>
                      <m:r>
                        <a:rPr lang="en-US" i="1">
                          <a:latin typeface="Cambria Math"/>
                        </a:rPr>
                        <m:t>,</m:t>
                      </m:r>
                      <m:r>
                        <a:rPr lang="en-US" i="1">
                          <a:latin typeface="Cambria Math"/>
                        </a:rPr>
                        <m:t>𝑇</m:t>
                      </m:r>
                      <m:r>
                        <a:rPr lang="en-US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8" name="Rectangle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96233" y="5620598"/>
                <a:ext cx="950197" cy="369332"/>
              </a:xfrm>
              <a:prstGeom prst="rect">
                <a:avLst/>
              </a:prstGeom>
              <a:blipFill rotWithShape="1">
                <a:blip r:embed="rId12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Text Box 9"/>
          <p:cNvSpPr txBox="1">
            <a:spLocks noChangeArrowheads="1"/>
          </p:cNvSpPr>
          <p:nvPr/>
        </p:nvSpPr>
        <p:spPr bwMode="auto">
          <a:xfrm>
            <a:off x="6483190" y="5620598"/>
            <a:ext cx="81304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 smtClean="0"/>
              <a:t>where</a:t>
            </a:r>
            <a:endParaRPr lang="en-US" i="1" dirty="0"/>
          </a:p>
        </p:txBody>
      </p:sp>
      <p:sp>
        <p:nvSpPr>
          <p:cNvPr id="40" name="Text Box 9"/>
          <p:cNvSpPr txBox="1">
            <a:spLocks noChangeArrowheads="1"/>
          </p:cNvSpPr>
          <p:nvPr/>
        </p:nvSpPr>
        <p:spPr bwMode="auto">
          <a:xfrm>
            <a:off x="6494194" y="5939988"/>
            <a:ext cx="232627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 smtClean="0"/>
              <a:t>Equilibrium constant </a:t>
            </a:r>
            <a:endParaRPr lang="en-US" i="1" dirty="0"/>
          </a:p>
        </p:txBody>
      </p:sp>
      <p:sp>
        <p:nvSpPr>
          <p:cNvPr id="42" name="Text Box 9"/>
          <p:cNvSpPr txBox="1">
            <a:spLocks noChangeArrowheads="1"/>
          </p:cNvSpPr>
          <p:nvPr/>
        </p:nvSpPr>
        <p:spPr bwMode="auto">
          <a:xfrm>
            <a:off x="3358539" y="5432161"/>
            <a:ext cx="254749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Law of mass action</a:t>
            </a:r>
            <a:endParaRPr lang="en-US" sz="2000" b="1" i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 Box 9"/>
              <p:cNvSpPr txBox="1">
                <a:spLocks noChangeArrowheads="1"/>
              </p:cNvSpPr>
              <p:nvPr/>
            </p:nvSpPr>
            <p:spPr bwMode="auto">
              <a:xfrm>
                <a:off x="6430057" y="4393994"/>
                <a:ext cx="1630511" cy="69346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solidFill>
                                <a:srgbClr val="00B05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solidFill>
                                    <a:srgbClr val="00B050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b="0" i="1" smtClean="0">
                                      <a:solidFill>
                                        <a:srgbClr val="00B050"/>
                                      </a:solidFill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solidFill>
                                        <a:srgbClr val="00B050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𝑁</m:t>
                                  </m:r>
                                  <m:sSub>
                                    <m:sSubPr>
                                      <m:ctrlPr>
                                        <a:rPr lang="en-US" b="0" i="1" smtClean="0">
                                          <a:solidFill>
                                            <a:srgbClr val="00B050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solidFill>
                                            <a:srgbClr val="00B050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𝐻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solidFill>
                                            <a:srgbClr val="00B050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3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solidFill>
                                    <a:srgbClr val="00B050"/>
                                  </a:solidFill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solidFill>
                                    <a:srgbClr val="00B050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b="0" i="1" smtClean="0">
                                      <a:solidFill>
                                        <a:srgbClr val="00B050"/>
                                      </a:solidFill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i="1">
                                          <a:solidFill>
                                            <a:srgbClr val="00B050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solidFill>
                                            <a:srgbClr val="00B050"/>
                                          </a:solidFill>
                                          <a:latin typeface="Cambria Math"/>
                                        </a:rPr>
                                        <m:t>𝐻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solidFill>
                                            <a:srgbClr val="00B050"/>
                                          </a:solidFill>
                                          <a:latin typeface="Cambria Math"/>
                                        </a:rPr>
                                        <m:t>2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solidFill>
                                    <a:srgbClr val="00B050"/>
                                  </a:solidFill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sup>
                          </m:sSup>
                          <m:d>
                            <m:dPr>
                              <m:begChr m:val="["/>
                              <m:endChr m:val="]"/>
                              <m:ctrlPr>
                                <a:rPr lang="en-US" b="0" i="1" smtClean="0">
                                  <a:solidFill>
                                    <a:srgbClr val="00B050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solidFill>
                                        <a:srgbClr val="00B05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solidFill>
                                        <a:srgbClr val="00B050"/>
                                      </a:solidFill>
                                      <a:latin typeface="Cambria Math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US" i="1">
                                      <a:solidFill>
                                        <a:srgbClr val="00B050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den>
                      </m:f>
                      <m:r>
                        <a:rPr lang="en-US" b="0" i="1" smtClean="0">
                          <a:solidFill>
                            <a:srgbClr val="00B050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b="0" i="1" smtClean="0">
                          <a:solidFill>
                            <a:srgbClr val="00B050"/>
                          </a:solidFill>
                          <a:latin typeface="Cambria Math"/>
                          <a:ea typeface="Cambria Math"/>
                        </a:rPr>
                        <m:t>𝜅</m:t>
                      </m:r>
                    </m:oMath>
                  </m:oMathPara>
                </a14:m>
                <a:endParaRPr lang="en-US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43" name="Text 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430057" y="4393994"/>
                <a:ext cx="1630511" cy="693460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Rectangle 43"/>
          <p:cNvSpPr/>
          <p:nvPr/>
        </p:nvSpPr>
        <p:spPr>
          <a:xfrm>
            <a:off x="6012160" y="3471896"/>
            <a:ext cx="2460428" cy="168529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/>
          <p:cNvSpPr txBox="1"/>
          <p:nvPr/>
        </p:nvSpPr>
        <p:spPr>
          <a:xfrm>
            <a:off x="6117222" y="3491716"/>
            <a:ext cx="1146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Example: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Rectangle 46"/>
              <p:cNvSpPr/>
              <p:nvPr/>
            </p:nvSpPr>
            <p:spPr>
              <a:xfrm>
                <a:off x="6114529" y="3923764"/>
                <a:ext cx="205787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rgbClr val="00B050"/>
                          </a:solidFill>
                          <a:latin typeface="Cambria Math"/>
                        </a:rPr>
                        <m:t>3</m:t>
                      </m:r>
                      <m:sSub>
                        <m:sSubPr>
                          <m:ctrlPr>
                            <a:rPr lang="en-US" i="1">
                              <a:solidFill>
                                <a:srgbClr val="00B05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𝐻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i="1">
                          <a:solidFill>
                            <a:srgbClr val="00B050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solidFill>
                                <a:srgbClr val="00B05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𝑁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i="1">
                          <a:solidFill>
                            <a:srgbClr val="00B050"/>
                          </a:solidFill>
                          <a:latin typeface="Cambria Math"/>
                          <a:ea typeface="Cambria Math"/>
                        </a:rPr>
                        <m:t>⇌2</m:t>
                      </m:r>
                      <m:r>
                        <a:rPr lang="en-US" i="1">
                          <a:solidFill>
                            <a:srgbClr val="00B050"/>
                          </a:solidFill>
                          <a:latin typeface="Cambria Math"/>
                          <a:ea typeface="Cambria Math"/>
                        </a:rPr>
                        <m:t>𝑁</m:t>
                      </m:r>
                      <m:sSub>
                        <m:sSubPr>
                          <m:ctrlPr>
                            <a:rPr lang="en-US" i="1">
                              <a:solidFill>
                                <a:srgbClr val="00B05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00B050"/>
                              </a:solidFill>
                              <a:latin typeface="Cambria Math"/>
                              <a:ea typeface="Cambria Math"/>
                            </a:rPr>
                            <m:t>𝐻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00B050"/>
                              </a:solidFill>
                              <a:latin typeface="Cambria Math"/>
                              <a:ea typeface="Cambria Math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7" name="Rectangle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4529" y="3923764"/>
                <a:ext cx="2057871" cy="369332"/>
              </a:xfrm>
              <a:prstGeom prst="rect">
                <a:avLst/>
              </a:prstGeom>
              <a:blipFill rotWithShape="1">
                <a:blip r:embed="rId14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9568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"/>
                            </p:stCondLst>
                            <p:childTnLst>
                              <p:par>
                                <p:cTn id="71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500"/>
                            </p:stCondLst>
                            <p:childTnLst>
                              <p:par>
                                <p:cTn id="101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1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500"/>
                            </p:stCondLst>
                            <p:childTnLst>
                              <p:par>
                                <p:cTn id="121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000"/>
                            </p:stCondLst>
                            <p:childTnLst>
                              <p:par>
                                <p:cTn id="12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1500"/>
                            </p:stCondLst>
                            <p:childTnLst>
                              <p:par>
                                <p:cTn id="12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2500"/>
                            </p:stCondLst>
                            <p:childTnLst>
                              <p:par>
                                <p:cTn id="137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3000"/>
                            </p:stCondLst>
                            <p:childTnLst>
                              <p:par>
                                <p:cTn id="141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500"/>
                            </p:stCondLst>
                            <p:childTnLst>
                              <p:par>
                                <p:cTn id="150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1000"/>
                            </p:stCondLst>
                            <p:childTnLst>
                              <p:par>
                                <p:cTn id="154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1500"/>
                            </p:stCondLst>
                            <p:childTnLst>
                              <p:par>
                                <p:cTn id="158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2" grpId="0"/>
      <p:bldP spid="3" grpId="0"/>
      <p:bldP spid="4" grpId="0"/>
      <p:bldP spid="5" grpId="0" animBg="1"/>
      <p:bldP spid="6" grpId="0"/>
      <p:bldP spid="7" grpId="0"/>
      <p:bldP spid="8" grpId="0"/>
      <p:bldP spid="9" grpId="0"/>
      <p:bldP spid="12" grpId="0"/>
      <p:bldP spid="26" grpId="0"/>
      <p:bldP spid="28" grpId="0"/>
      <p:bldP spid="29" grpId="0" animBg="1"/>
      <p:bldP spid="30" grpId="0"/>
      <p:bldP spid="31" grpId="0" animBg="1"/>
      <p:bldP spid="32" grpId="0"/>
      <p:bldP spid="33" grpId="0" animBg="1"/>
      <p:bldP spid="34" grpId="0"/>
      <p:bldP spid="35" grpId="0" animBg="1"/>
      <p:bldP spid="36" grpId="0"/>
      <p:bldP spid="38" grpId="0"/>
      <p:bldP spid="39" grpId="0"/>
      <p:bldP spid="40" grpId="0"/>
      <p:bldP spid="42" grpId="0"/>
      <p:bldP spid="43" grpId="0"/>
      <p:bldP spid="44" grpId="0" animBg="1"/>
      <p:bldP spid="45" grpId="0"/>
      <p:bldP spid="4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12"/>
          <p:cNvSpPr>
            <a:spLocks noChangeArrowheads="1"/>
          </p:cNvSpPr>
          <p:nvPr/>
        </p:nvSpPr>
        <p:spPr bwMode="auto">
          <a:xfrm>
            <a:off x="462472" y="5237952"/>
            <a:ext cx="3164160" cy="99936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Oval 8"/>
          <p:cNvSpPr>
            <a:spLocks noChangeArrowheads="1"/>
          </p:cNvSpPr>
          <p:nvPr/>
        </p:nvSpPr>
        <p:spPr bwMode="auto">
          <a:xfrm rot="18967398">
            <a:off x="262052" y="480864"/>
            <a:ext cx="228600" cy="228600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" name="Text Box 9"/>
          <p:cNvSpPr txBox="1">
            <a:spLocks noChangeArrowheads="1"/>
          </p:cNvSpPr>
          <p:nvPr/>
        </p:nvSpPr>
        <p:spPr bwMode="auto">
          <a:xfrm>
            <a:off x="643052" y="404664"/>
            <a:ext cx="563487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 smtClean="0"/>
              <a:t>Consequences from law of mass action in equilibrium</a:t>
            </a:r>
            <a:endParaRPr lang="en-US" dirty="0"/>
          </a:p>
        </p:txBody>
      </p:sp>
      <p:grpSp>
        <p:nvGrpSpPr>
          <p:cNvPr id="34" name="Group 33"/>
          <p:cNvGrpSpPr/>
          <p:nvPr/>
        </p:nvGrpSpPr>
        <p:grpSpPr>
          <a:xfrm>
            <a:off x="297385" y="1916832"/>
            <a:ext cx="1898351" cy="372275"/>
            <a:chOff x="297385" y="1916832"/>
            <a:chExt cx="1898351" cy="37227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Rectangle 3"/>
                <p:cNvSpPr/>
                <p:nvPr/>
              </p:nvSpPr>
              <p:spPr>
                <a:xfrm>
                  <a:off x="529057" y="1916832"/>
                  <a:ext cx="950197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>
                            <a:latin typeface="Cambria Math"/>
                          </a:rPr>
                          <m:t>𝜅</m:t>
                        </m:r>
                        <m:r>
                          <a:rPr lang="en-US" i="1">
                            <a:latin typeface="Cambria Math"/>
                          </a:rPr>
                          <m:t>(</m:t>
                        </m:r>
                        <m:r>
                          <a:rPr lang="en-US" i="1">
                            <a:latin typeface="Cambria Math"/>
                          </a:rPr>
                          <m:t>𝑃</m:t>
                        </m:r>
                        <m:r>
                          <a:rPr lang="en-US" i="1">
                            <a:latin typeface="Cambria Math"/>
                          </a:rPr>
                          <m:t>,</m:t>
                        </m:r>
                        <m:r>
                          <a:rPr lang="en-US" i="1">
                            <a:latin typeface="Cambria Math"/>
                          </a:rPr>
                          <m:t>𝑇</m:t>
                        </m:r>
                        <m:r>
                          <a:rPr lang="en-US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4" name="Rectangle 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29057" y="1916832"/>
                  <a:ext cx="950197" cy="369332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" name="Text Box 9"/>
            <p:cNvSpPr txBox="1">
              <a:spLocks noChangeArrowheads="1"/>
            </p:cNvSpPr>
            <p:nvPr/>
          </p:nvSpPr>
          <p:spPr bwMode="auto">
            <a:xfrm>
              <a:off x="1433989" y="1919775"/>
              <a:ext cx="761747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dirty="0" smtClean="0"/>
                <a:t>large </a:t>
              </a:r>
              <a:endParaRPr lang="en-US" dirty="0"/>
            </a:p>
          </p:txBody>
        </p:sp>
        <p:sp>
          <p:nvSpPr>
            <p:cNvPr id="6" name="Text Box 9"/>
            <p:cNvSpPr txBox="1">
              <a:spLocks noChangeArrowheads="1"/>
            </p:cNvSpPr>
            <p:nvPr/>
          </p:nvSpPr>
          <p:spPr bwMode="auto">
            <a:xfrm>
              <a:off x="297385" y="1916832"/>
              <a:ext cx="312906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dirty="0" smtClean="0"/>
                <a:t>If</a:t>
              </a:r>
              <a:endParaRPr lang="en-US" dirty="0"/>
            </a:p>
          </p:txBody>
        </p:sp>
      </p:grpSp>
      <p:sp>
        <p:nvSpPr>
          <p:cNvPr id="7" name="AutoShape 36"/>
          <p:cNvSpPr>
            <a:spLocks noChangeArrowheads="1"/>
          </p:cNvSpPr>
          <p:nvPr/>
        </p:nvSpPr>
        <p:spPr bwMode="auto">
          <a:xfrm>
            <a:off x="2353959" y="1970935"/>
            <a:ext cx="590518" cy="318172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000" dirty="0" smtClean="0">
                <a:solidFill>
                  <a:srgbClr val="00B050"/>
                </a:solidFill>
              </a:rPr>
              <a:t>requires</a:t>
            </a:r>
            <a:endParaRPr lang="en-US" sz="1000" dirty="0">
              <a:solidFill>
                <a:srgbClr val="00B05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777474" y="980728"/>
                <a:ext cx="2167003" cy="7958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∏"/>
                          <m:supHide m:val="on"/>
                          <m:ctrlPr>
                            <a:rPr lang="en-US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b="0" i="1" smtClean="0">
                              <a:latin typeface="Cambria Math"/>
                            </a:rPr>
                            <m:t>𝑗</m:t>
                          </m:r>
                        </m:sub>
                        <m:sup/>
                        <m:e>
                          <m:sSup>
                            <m:sSup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[</m:t>
                                  </m:r>
                                  <m:r>
                                    <a:rPr lang="en-US" i="1">
                                      <a:latin typeface="Cambria Math"/>
                                    </a:rPr>
                                    <m:t>𝐴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𝑗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/>
                                </a:rPr>
                                <m:t>]</m:t>
                              </m:r>
                            </m:e>
                            <m:sup>
                              <m:sSub>
                                <m:sSubPr>
                                  <m:ctrlPr>
                                    <a:rPr lang="en-US" i="1" dirty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 dirty="0">
                                      <a:latin typeface="Cambria Math"/>
                                    </a:rPr>
                                    <m:t>𝜁</m:t>
                                  </m:r>
                                </m:e>
                                <m:sub>
                                  <m:r>
                                    <a:rPr lang="en-US" i="1" dirty="0">
                                      <a:latin typeface="Cambria Math"/>
                                    </a:rPr>
                                    <m:t>𝑗</m:t>
                                  </m:r>
                                </m:sub>
                              </m:sSub>
                            </m:sup>
                          </m:sSup>
                        </m:e>
                      </m:nary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𝜅</m:t>
                      </m:r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latin typeface="Cambria Math"/>
                        </a:rPr>
                        <m:t>𝑃</m:t>
                      </m:r>
                      <m:r>
                        <a:rPr lang="en-US" b="0" i="1" smtClean="0">
                          <a:latin typeface="Cambria Math"/>
                        </a:rPr>
                        <m:t>,</m:t>
                      </m:r>
                      <m:r>
                        <a:rPr lang="en-US" b="0" i="1" smtClean="0">
                          <a:latin typeface="Cambria Math"/>
                        </a:rPr>
                        <m:t>𝑇</m:t>
                      </m:r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474" y="980728"/>
                <a:ext cx="2167003" cy="795859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5" name="Group 34"/>
          <p:cNvGrpSpPr/>
          <p:nvPr/>
        </p:nvGrpSpPr>
        <p:grpSpPr>
          <a:xfrm>
            <a:off x="2858584" y="1776587"/>
            <a:ext cx="6261152" cy="730456"/>
            <a:chOff x="2858584" y="1776587"/>
            <a:chExt cx="6261152" cy="73045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2858584" y="1776587"/>
                  <a:ext cx="2508444" cy="73045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dirty="0" smtClean="0"/>
                    <a:t> </a:t>
                  </a:r>
                  <a14:m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𝑗</m:t>
                              </m:r>
                            </m:sub>
                          </m:sSub>
                        </m:e>
                      </m:d>
                    </m:oMath>
                  </a14:m>
                  <a:r>
                    <a:rPr lang="en-US" dirty="0" smtClean="0"/>
                    <a:t> large with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𝜁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𝑗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&gt;0</m:t>
                      </m:r>
                    </m:oMath>
                  </a14:m>
                  <a:r>
                    <a:rPr lang="en-US" b="0" i="1" dirty="0" smtClean="0">
                      <a:latin typeface="Cambria Math"/>
                    </a:rPr>
                    <a:t> </a:t>
                  </a:r>
                </a:p>
                <a:p>
                  <a:r>
                    <a:rPr lang="en-US" dirty="0" smtClean="0"/>
                    <a:t> </a:t>
                  </a:r>
                  <a14:m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𝑗</m:t>
                              </m:r>
                            </m:sub>
                          </m:sSub>
                        </m:e>
                      </m:d>
                    </m:oMath>
                  </a14:m>
                  <a:r>
                    <a:rPr lang="en-US" dirty="0"/>
                    <a:t> </a:t>
                  </a:r>
                  <a:r>
                    <a:rPr lang="en-US" dirty="0" smtClean="0"/>
                    <a:t>small </a:t>
                  </a:r>
                  <a:r>
                    <a:rPr lang="en-US" dirty="0"/>
                    <a:t>with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𝜁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𝑗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&lt;</m:t>
                      </m:r>
                      <m:r>
                        <a:rPr lang="en-US" i="1">
                          <a:latin typeface="Cambria Math"/>
                        </a:rPr>
                        <m:t>0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</m:oMath>
                  </a14:m>
                  <a:r>
                    <a:rPr lang="en-US" dirty="0" smtClean="0"/>
                    <a:t> </a:t>
                  </a:r>
                  <a:endParaRPr lang="en-US" dirty="0"/>
                </a:p>
              </p:txBody>
            </p:sp>
          </mc:Choice>
          <mc:Fallback xmlns="">
            <p:sp>
              <p:nvSpPr>
                <p:cNvPr id="9" name="Text Box 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858584" y="1776587"/>
                  <a:ext cx="2508444" cy="730456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t="-1667" b="-9167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0" name="Text Box 9"/>
            <p:cNvSpPr txBox="1">
              <a:spLocks noChangeArrowheads="1"/>
            </p:cNvSpPr>
            <p:nvPr/>
          </p:nvSpPr>
          <p:spPr bwMode="auto">
            <a:xfrm>
              <a:off x="5190455" y="1786269"/>
              <a:ext cx="3929281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dirty="0"/>
                <a:t>m</a:t>
              </a:r>
              <a:r>
                <a:rPr lang="en-US" dirty="0" smtClean="0"/>
                <a:t>eaning product concentration large</a:t>
              </a:r>
              <a:endParaRPr lang="en-US" dirty="0"/>
            </a:p>
          </p:txBody>
        </p:sp>
        <p:sp>
          <p:nvSpPr>
            <p:cNvPr id="11" name="Text Box 9"/>
            <p:cNvSpPr txBox="1">
              <a:spLocks noChangeArrowheads="1"/>
            </p:cNvSpPr>
            <p:nvPr/>
          </p:nvSpPr>
          <p:spPr bwMode="auto">
            <a:xfrm>
              <a:off x="5179223" y="2087352"/>
              <a:ext cx="3826689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dirty="0"/>
                <a:t>m</a:t>
              </a:r>
              <a:r>
                <a:rPr lang="en-US" dirty="0" smtClean="0"/>
                <a:t>eaning reactant concentration low</a:t>
              </a:r>
              <a:endParaRPr lang="en-US" dirty="0"/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323528" y="2766781"/>
            <a:ext cx="1923999" cy="372275"/>
            <a:chOff x="323528" y="2766781"/>
            <a:chExt cx="1923999" cy="37227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Rectangle 11"/>
                <p:cNvSpPr/>
                <p:nvPr/>
              </p:nvSpPr>
              <p:spPr>
                <a:xfrm>
                  <a:off x="555200" y="2766781"/>
                  <a:ext cx="950197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>
                            <a:latin typeface="Cambria Math"/>
                          </a:rPr>
                          <m:t>𝜅</m:t>
                        </m:r>
                        <m:r>
                          <a:rPr lang="en-US" i="1">
                            <a:latin typeface="Cambria Math"/>
                          </a:rPr>
                          <m:t>(</m:t>
                        </m:r>
                        <m:r>
                          <a:rPr lang="en-US" i="1">
                            <a:latin typeface="Cambria Math"/>
                          </a:rPr>
                          <m:t>𝑃</m:t>
                        </m:r>
                        <m:r>
                          <a:rPr lang="en-US" i="1">
                            <a:latin typeface="Cambria Math"/>
                          </a:rPr>
                          <m:t>,</m:t>
                        </m:r>
                        <m:r>
                          <a:rPr lang="en-US" i="1">
                            <a:latin typeface="Cambria Math"/>
                          </a:rPr>
                          <m:t>𝑇</m:t>
                        </m:r>
                        <m:r>
                          <a:rPr lang="en-US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2" name="Rectangle 1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55200" y="2766781"/>
                  <a:ext cx="950197" cy="369332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3" name="Text Box 9"/>
            <p:cNvSpPr txBox="1">
              <a:spLocks noChangeArrowheads="1"/>
            </p:cNvSpPr>
            <p:nvPr/>
          </p:nvSpPr>
          <p:spPr bwMode="auto">
            <a:xfrm>
              <a:off x="1460132" y="2769724"/>
              <a:ext cx="787395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dirty="0" smtClean="0"/>
                <a:t>small </a:t>
              </a:r>
              <a:endParaRPr lang="en-US" dirty="0"/>
            </a:p>
          </p:txBody>
        </p:sp>
        <p:sp>
          <p:nvSpPr>
            <p:cNvPr id="14" name="Text Box 9"/>
            <p:cNvSpPr txBox="1">
              <a:spLocks noChangeArrowheads="1"/>
            </p:cNvSpPr>
            <p:nvPr/>
          </p:nvSpPr>
          <p:spPr bwMode="auto">
            <a:xfrm>
              <a:off x="323528" y="2766781"/>
              <a:ext cx="312906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dirty="0" smtClean="0"/>
                <a:t>If</a:t>
              </a:r>
              <a:endParaRPr lang="en-US" dirty="0"/>
            </a:p>
          </p:txBody>
        </p:sp>
      </p:grpSp>
      <p:sp>
        <p:nvSpPr>
          <p:cNvPr id="15" name="AutoShape 36"/>
          <p:cNvSpPr>
            <a:spLocks noChangeArrowheads="1"/>
          </p:cNvSpPr>
          <p:nvPr/>
        </p:nvSpPr>
        <p:spPr bwMode="auto">
          <a:xfrm>
            <a:off x="2380103" y="2820884"/>
            <a:ext cx="564374" cy="318172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000" dirty="0" smtClean="0">
                <a:solidFill>
                  <a:srgbClr val="00B050"/>
                </a:solidFill>
              </a:rPr>
              <a:t>requires</a:t>
            </a:r>
            <a:endParaRPr lang="en-US" sz="1000" dirty="0">
              <a:solidFill>
                <a:srgbClr val="00B050"/>
              </a:solidFill>
            </a:endParaRPr>
          </a:p>
        </p:txBody>
      </p:sp>
      <p:grpSp>
        <p:nvGrpSpPr>
          <p:cNvPr id="37" name="Group 36"/>
          <p:cNvGrpSpPr/>
          <p:nvPr/>
        </p:nvGrpSpPr>
        <p:grpSpPr>
          <a:xfrm>
            <a:off x="2884727" y="2626536"/>
            <a:ext cx="6314040" cy="730456"/>
            <a:chOff x="2884727" y="2626536"/>
            <a:chExt cx="6314040" cy="73045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2884727" y="2626536"/>
                  <a:ext cx="2482796" cy="73045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dirty="0" smtClean="0"/>
                    <a:t> </a:t>
                  </a:r>
                  <a14:m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𝑗</m:t>
                              </m:r>
                            </m:sub>
                          </m:sSub>
                        </m:e>
                      </m:d>
                    </m:oMath>
                  </a14:m>
                  <a:r>
                    <a:rPr lang="en-US" dirty="0" smtClean="0"/>
                    <a:t> small with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𝜁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𝑗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&gt;0</m:t>
                      </m:r>
                    </m:oMath>
                  </a14:m>
                  <a:r>
                    <a:rPr lang="en-US" b="0" i="1" dirty="0" smtClean="0">
                      <a:latin typeface="Cambria Math"/>
                    </a:rPr>
                    <a:t> </a:t>
                  </a:r>
                </a:p>
                <a:p>
                  <a:r>
                    <a:rPr lang="en-US" dirty="0" smtClean="0"/>
                    <a:t> </a:t>
                  </a:r>
                  <a14:m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𝑗</m:t>
                              </m:r>
                            </m:sub>
                          </m:sSub>
                        </m:e>
                      </m:d>
                    </m:oMath>
                  </a14:m>
                  <a:r>
                    <a:rPr lang="en-US" dirty="0" smtClean="0"/>
                    <a:t> large with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𝜁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𝑗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&lt;</m:t>
                      </m:r>
                      <m:r>
                        <a:rPr lang="en-US" i="1">
                          <a:latin typeface="Cambria Math"/>
                        </a:rPr>
                        <m:t>0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</m:oMath>
                  </a14:m>
                  <a:r>
                    <a:rPr lang="en-US" dirty="0" smtClean="0"/>
                    <a:t> </a:t>
                  </a:r>
                  <a:endParaRPr lang="en-US" dirty="0"/>
                </a:p>
              </p:txBody>
            </p:sp>
          </mc:Choice>
          <mc:Fallback xmlns="">
            <p:sp>
              <p:nvSpPr>
                <p:cNvPr id="16" name="Text Box 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884727" y="2626536"/>
                  <a:ext cx="2482796" cy="730456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t="-1667" b="-9167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7" name="Text Box 9"/>
            <p:cNvSpPr txBox="1">
              <a:spLocks noChangeArrowheads="1"/>
            </p:cNvSpPr>
            <p:nvPr/>
          </p:nvSpPr>
          <p:spPr bwMode="auto">
            <a:xfrm>
              <a:off x="5216598" y="2636218"/>
              <a:ext cx="376256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dirty="0"/>
                <a:t>m</a:t>
              </a:r>
              <a:r>
                <a:rPr lang="en-US" dirty="0" smtClean="0"/>
                <a:t>eaning product concentration low</a:t>
              </a:r>
              <a:endParaRPr lang="en-US" dirty="0"/>
            </a:p>
          </p:txBody>
        </p:sp>
        <p:sp>
          <p:nvSpPr>
            <p:cNvPr id="18" name="Text Box 9"/>
            <p:cNvSpPr txBox="1">
              <a:spLocks noChangeArrowheads="1"/>
            </p:cNvSpPr>
            <p:nvPr/>
          </p:nvSpPr>
          <p:spPr bwMode="auto">
            <a:xfrm>
              <a:off x="5205366" y="2937301"/>
              <a:ext cx="3993401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dirty="0"/>
                <a:t>m</a:t>
              </a:r>
              <a:r>
                <a:rPr lang="en-US" dirty="0" smtClean="0"/>
                <a:t>eaning reactant concentration large</a:t>
              </a:r>
              <a:endParaRPr lang="en-US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 Box 9"/>
              <p:cNvSpPr txBox="1">
                <a:spLocks noChangeArrowheads="1"/>
              </p:cNvSpPr>
              <p:nvPr/>
            </p:nvSpPr>
            <p:spPr bwMode="auto">
              <a:xfrm>
                <a:off x="408549" y="3541601"/>
                <a:ext cx="5529719" cy="4001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b="1" dirty="0" smtClean="0">
                    <a:solidFill>
                      <a:srgbClr val="FF0000"/>
                    </a:solidFill>
                  </a:rPr>
                  <a:t>What can we say about P and T dependence of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rgbClr val="FF0000"/>
                        </a:solidFill>
                        <a:latin typeface="Cambria Math"/>
                      </a:rPr>
                      <m:t>𝜿</m:t>
                    </m:r>
                  </m:oMath>
                </a14:m>
                <a:endParaRPr lang="en-US" sz="20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9" name="Text 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08549" y="3541601"/>
                <a:ext cx="5529719" cy="400110"/>
              </a:xfrm>
              <a:prstGeom prst="rect">
                <a:avLst/>
              </a:prstGeom>
              <a:blipFill rotWithShape="1">
                <a:blip r:embed="rId7"/>
                <a:stretch>
                  <a:fillRect l="-882" b="-2272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" name="Picture 13" descr="Question mark with shadow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9833" y="3423397"/>
            <a:ext cx="714375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Text Box 9"/>
          <p:cNvSpPr txBox="1">
            <a:spLocks noChangeArrowheads="1"/>
          </p:cNvSpPr>
          <p:nvPr/>
        </p:nvSpPr>
        <p:spPr bwMode="auto">
          <a:xfrm>
            <a:off x="408549" y="4070714"/>
            <a:ext cx="823815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Can we use P to shift the equilibrium to the side of reactants or products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22" name="Picture 13" descr="Question mark with shadow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7022" y="3925351"/>
            <a:ext cx="714375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3" name="Rectangle 22"/>
              <p:cNvSpPr/>
              <p:nvPr/>
            </p:nvSpPr>
            <p:spPr>
              <a:xfrm>
                <a:off x="479491" y="4657162"/>
                <a:ext cx="5460469" cy="5282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dirty="0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dirty="0" smtClean="0">
                              <a:latin typeface="Cambria Math"/>
                            </a:rPr>
                            <m:t>𝜅</m:t>
                          </m:r>
                          <m:r>
                            <a:rPr lang="en-US" b="0" i="1" dirty="0" smtClean="0">
                              <a:latin typeface="Cambria Math"/>
                            </a:rPr>
                            <m:t>= </m:t>
                          </m:r>
                          <m:r>
                            <a:rPr lang="en-US" i="1" dirty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−</m:t>
                          </m:r>
                          <m:nary>
                            <m:naryPr>
                              <m:chr m:val="∑"/>
                              <m:limLoc m:val="subSup"/>
                              <m:supHide m:val="on"/>
                              <m:ctrlPr>
                                <a:rPr lang="en-US" i="1" dirty="0"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9"/>
                                </m:rPr>
                                <a:rPr lang="en-US" i="1" dirty="0">
                                  <a:latin typeface="Cambria Math"/>
                                </a:rPr>
                                <m:t>𝑗</m:t>
                              </m:r>
                            </m:sub>
                            <m:sup/>
                            <m:e>
                              <m:sSub>
                                <m:sSubPr>
                                  <m:ctrlPr>
                                    <a:rPr lang="en-US" i="1" dirty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 dirty="0">
                                      <a:latin typeface="Cambria Math"/>
                                    </a:rPr>
                                    <m:t>𝜁</m:t>
                                  </m:r>
                                </m:e>
                                <m:sub>
                                  <m:r>
                                    <a:rPr lang="en-US" i="1" dirty="0">
                                      <a:latin typeface="Cambria Math"/>
                                    </a:rPr>
                                    <m:t>𝑗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i="1" dirty="0">
                                  <a:latin typeface="Cambria Math"/>
                                </a:rPr>
                                <m:t>[ 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𝑙𝑛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 </m:t>
                              </m:r>
                              <m:f>
                                <m:f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/>
                                    </a:rPr>
                                    <m:t>𝑃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𝑟</m:t>
                                      </m:r>
                                    </m:sub>
                                  </m:sSub>
                                </m:den>
                              </m:f>
                              <m:r>
                                <a:rPr lang="en-US" i="1"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latin typeface="Cambria Math"/>
                                    </a:rPr>
                                    <m:t>Φ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latin typeface="Cambria Math"/>
                                    </a:rPr>
                                    <m:t>j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𝑇</m:t>
                              </m:r>
                              <m:r>
                                <a:rPr lang="en-US">
                                  <a:latin typeface="Cambria Math"/>
                                </a:rPr>
                                <m:t>)</m:t>
                              </m:r>
                              <m:r>
                                <m:rPr>
                                  <m:nor/>
                                </m:rPr>
                                <a:rPr lang="en-US" dirty="0"/>
                                <m:t> </m:t>
                              </m:r>
                              <m:r>
                                <a:rPr lang="en-US" i="1" dirty="0">
                                  <a:latin typeface="Cambria Math"/>
                                </a:rPr>
                                <m:t>]</m:t>
                              </m:r>
                            </m:e>
                          </m:nary>
                          <m:r>
                            <m:rPr>
                              <m:nor/>
                            </m:rPr>
                            <a:rPr lang="en-US" dirty="0"/>
                            <m:t> </m:t>
                          </m:r>
                        </m:sup>
                      </m:sSup>
                      <m:sSup>
                        <m:sSupPr>
                          <m:ctrlPr>
                            <a:rPr lang="en-US" i="1" dirty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 dirty="0">
                              <a:latin typeface="Cambria Math"/>
                            </a:rPr>
                            <m:t>= </m:t>
                          </m:r>
                          <m:r>
                            <a:rPr lang="en-US" i="1" dirty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−</m:t>
                          </m:r>
                          <m:r>
                            <a:rPr lang="en-US" i="1">
                              <a:latin typeface="Cambria Math"/>
                            </a:rPr>
                            <m:t>𝑙𝑛</m:t>
                          </m:r>
                          <m:r>
                            <a:rPr lang="en-US" i="1">
                              <a:latin typeface="Cambria Math"/>
                            </a:rPr>
                            <m:t> </m:t>
                          </m:r>
                          <m:f>
                            <m:f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/>
                                </a:rPr>
                                <m:t>𝑃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𝑟</m:t>
                                  </m:r>
                                </m:sub>
                              </m:sSub>
                            </m:den>
                          </m:f>
                          <m:nary>
                            <m:naryPr>
                              <m:chr m:val="∑"/>
                              <m:limLoc m:val="subSup"/>
                              <m:supHide m:val="on"/>
                              <m:ctrlPr>
                                <a:rPr lang="en-US" i="1" dirty="0"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9"/>
                                </m:rPr>
                                <a:rPr lang="en-US" i="1" dirty="0">
                                  <a:latin typeface="Cambria Math"/>
                                </a:rPr>
                                <m:t>𝑗</m:t>
                              </m:r>
                            </m:sub>
                            <m:sup/>
                            <m:e>
                              <m:sSub>
                                <m:sSubPr>
                                  <m:ctrlPr>
                                    <a:rPr lang="en-US" i="1" dirty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 dirty="0">
                                      <a:latin typeface="Cambria Math"/>
                                    </a:rPr>
                                    <m:t>𝜁</m:t>
                                  </m:r>
                                </m:e>
                                <m:sub>
                                  <m:r>
                                    <a:rPr lang="en-US" i="1" dirty="0">
                                      <a:latin typeface="Cambria Math"/>
                                    </a:rPr>
                                    <m:t>𝑗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nary>
                                    <m:naryPr>
                                      <m:chr m:val="∑"/>
                                      <m:limLoc m:val="subSup"/>
                                      <m:supHide m:val="on"/>
                                      <m:ctrlPr>
                                        <a:rPr lang="en-US" i="1" dirty="0">
                                          <a:latin typeface="Cambria Math"/>
                                        </a:rPr>
                                      </m:ctrlPr>
                                    </m:naryPr>
                                    <m:sub>
                                      <m:r>
                                        <m:rPr>
                                          <m:brk m:alnAt="9"/>
                                        </m:rPr>
                                        <a:rPr lang="en-US" i="1" dirty="0">
                                          <a:latin typeface="Cambria Math"/>
                                        </a:rPr>
                                        <m:t>𝑗</m:t>
                                      </m:r>
                                    </m:sub>
                                    <m:sup/>
                                    <m:e>
                                      <m:sSub>
                                        <m:sSubPr>
                                          <m:ctrlPr>
                                            <a:rPr lang="en-US" i="1" dirty="0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 dirty="0">
                                              <a:latin typeface="Cambria Math"/>
                                            </a:rPr>
                                            <m:t>𝜁</m:t>
                                          </m:r>
                                        </m:e>
                                        <m:sub>
                                          <m:r>
                                            <a:rPr lang="en-US" i="1" dirty="0">
                                              <a:latin typeface="Cambria Math"/>
                                            </a:rPr>
                                            <m:t>𝑗</m:t>
                                          </m:r>
                                        </m:sub>
                                      </m:sSub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 </m:t>
                                      </m:r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>
                                              <a:latin typeface="Cambria Math"/>
                                            </a:rPr>
                                            <m:t>Φ</m:t>
                                          </m:r>
                                        </m:e>
                                        <m:sub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>
                                              <a:latin typeface="Cambria Math"/>
                                            </a:rPr>
                                            <m:t>j</m:t>
                                          </m:r>
                                        </m:sub>
                                      </m:sSub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(</m:t>
                                      </m:r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𝑇</m:t>
                                      </m:r>
                                      <m:r>
                                        <a:rPr lang="en-US">
                                          <a:latin typeface="Cambria Math"/>
                                        </a:rPr>
                                        <m:t>)</m:t>
                                      </m:r>
                                      <m:r>
                                        <m:rPr>
                                          <m:nor/>
                                        </m:rPr>
                                        <a:rPr lang="en-US" dirty="0"/>
                                        <m:t> </m:t>
                                      </m:r>
                                    </m:e>
                                  </m:nary>
                                </m:e>
                                <m:sub/>
                              </m:sSub>
                              <m:r>
                                <m:rPr>
                                  <m:nor/>
                                </m:rPr>
                                <a:rPr lang="en-US" dirty="0"/>
                                <m:t> </m:t>
                              </m:r>
                            </m:e>
                          </m:nary>
                          <m:r>
                            <m:rPr>
                              <m:nor/>
                            </m:rPr>
                            <a:rPr lang="en-US" dirty="0"/>
                            <m:t> 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491" y="4657162"/>
                <a:ext cx="5460469" cy="528286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AutoShape 36"/>
          <p:cNvSpPr>
            <a:spLocks noChangeArrowheads="1"/>
          </p:cNvSpPr>
          <p:nvPr/>
        </p:nvSpPr>
        <p:spPr bwMode="auto">
          <a:xfrm>
            <a:off x="6024490" y="4807005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513472" y="5276978"/>
                <a:ext cx="3113160" cy="787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dirty="0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dirty="0" smtClean="0">
                              <a:latin typeface="Cambria Math"/>
                            </a:rPr>
                            <m:t>𝜅</m:t>
                          </m:r>
                          <m:r>
                            <a:rPr lang="en-US" b="0" i="1" dirty="0" smtClean="0">
                              <a:latin typeface="Cambria Math"/>
                            </a:rPr>
                            <m:t>=</m:t>
                          </m:r>
                          <m:sSup>
                            <m:sSupPr>
                              <m:ctrlPr>
                                <a:rPr lang="en-US" b="0" i="1" dirty="0" smtClean="0"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b="0" i="1" dirty="0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i="1" dirty="0"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i="1" dirty="0">
                                          <a:latin typeface="Cambria Math"/>
                                        </a:rPr>
                                        <m:t>𝑃</m:t>
                                      </m:r>
                                    </m:num>
                                    <m:den>
                                      <m:sSub>
                                        <m:sSubPr>
                                          <m:ctrlPr>
                                            <a:rPr lang="en-US" i="1" dirty="0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 dirty="0">
                                              <a:latin typeface="Cambria Math"/>
                                            </a:rPr>
                                            <m:t>𝑃</m:t>
                                          </m:r>
                                        </m:e>
                                        <m:sub>
                                          <m:r>
                                            <a:rPr lang="en-US" i="1" dirty="0">
                                              <a:latin typeface="Cambria Math"/>
                                            </a:rPr>
                                            <m:t>𝑟</m:t>
                                          </m:r>
                                        </m:sub>
                                      </m:sSub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b="0" i="1" dirty="0" smtClean="0">
                                  <a:latin typeface="Cambria Math"/>
                                </a:rPr>
                                <m:t>−</m:t>
                              </m:r>
                              <m:nary>
                                <m:naryPr>
                                  <m:chr m:val="∑"/>
                                  <m:limLoc m:val="subSup"/>
                                  <m:supHide m:val="on"/>
                                  <m:ctrlPr>
                                    <a:rPr lang="en-US" i="1" dirty="0">
                                      <a:latin typeface="Cambria Math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9"/>
                                    </m:rPr>
                                    <a:rPr lang="en-US" i="1" dirty="0">
                                      <a:latin typeface="Cambria Math"/>
                                    </a:rPr>
                                    <m:t>𝑗</m:t>
                                  </m:r>
                                </m:sub>
                                <m:sup/>
                                <m:e>
                                  <m:sSub>
                                    <m:sSubPr>
                                      <m:ctrlPr>
                                        <a:rPr lang="en-US" i="1" dirty="0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 dirty="0">
                                          <a:latin typeface="Cambria Math"/>
                                        </a:rPr>
                                        <m:t>𝜁</m:t>
                                      </m:r>
                                    </m:e>
                                    <m:sub>
                                      <m:r>
                                        <a:rPr lang="en-US" i="1" dirty="0">
                                          <a:latin typeface="Cambria Math"/>
                                        </a:rPr>
                                        <m:t>𝑗</m:t>
                                      </m:r>
                                    </m:sub>
                                  </m:sSub>
                                  <m:r>
                                    <a:rPr lang="en-US" i="1">
                                      <a:latin typeface="Cambria Math"/>
                                    </a:rPr>
                                    <m:t> </m:t>
                                  </m:r>
                                </m:e>
                              </m:nary>
                            </m:sup>
                          </m:sSup>
                          <m:r>
                            <a:rPr lang="en-US" b="0" i="1" dirty="0" smtClean="0">
                              <a:latin typeface="Cambria Math"/>
                            </a:rPr>
                            <m:t> </m:t>
                          </m:r>
                        </m:e>
                        <m:sup>
                          <m:r>
                            <m:rPr>
                              <m:nor/>
                            </m:rPr>
                            <a:rPr lang="en-US" dirty="0"/>
                            <m:t> </m:t>
                          </m:r>
                        </m:sup>
                      </m:sSup>
                      <m:sSup>
                        <m:sSupPr>
                          <m:ctrlPr>
                            <a:rPr lang="en-US" i="1" dirty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 dirty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−</m:t>
                          </m:r>
                          <m:nary>
                            <m:naryPr>
                              <m:chr m:val="∑"/>
                              <m:limLoc m:val="subSup"/>
                              <m:supHide m:val="on"/>
                              <m:ctrlPr>
                                <a:rPr lang="en-US" i="1" dirty="0"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9"/>
                                </m:rPr>
                                <a:rPr lang="en-US" i="1" dirty="0">
                                  <a:latin typeface="Cambria Math"/>
                                </a:rPr>
                                <m:t>𝑗</m:t>
                              </m:r>
                            </m:sub>
                            <m:sup/>
                            <m:e>
                              <m:sSub>
                                <m:sSubPr>
                                  <m:ctrlPr>
                                    <a:rPr lang="en-US" i="1" dirty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 dirty="0">
                                      <a:latin typeface="Cambria Math"/>
                                    </a:rPr>
                                    <m:t>𝜁</m:t>
                                  </m:r>
                                </m:e>
                                <m:sub>
                                  <m:r>
                                    <a:rPr lang="en-US" i="1" dirty="0">
                                      <a:latin typeface="Cambria Math"/>
                                    </a:rPr>
                                    <m:t>𝑗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/>
                                </a:rPr>
                                <m:t> 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/>
                                    </a:rPr>
                                    <m:t>Φ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𝑗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𝑇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)</m:t>
                              </m:r>
                            </m:e>
                          </m:nary>
                          <m:r>
                            <m:rPr>
                              <m:nor/>
                            </m:rPr>
                            <a:rPr lang="en-US" dirty="0"/>
                            <m:t> 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472" y="5276978"/>
                <a:ext cx="3113160" cy="787331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AutoShape 36"/>
          <p:cNvSpPr>
            <a:spLocks noChangeArrowheads="1"/>
          </p:cNvSpPr>
          <p:nvPr/>
        </p:nvSpPr>
        <p:spPr bwMode="auto">
          <a:xfrm>
            <a:off x="3960406" y="5301208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8" name="Group 37"/>
          <p:cNvGrpSpPr/>
          <p:nvPr/>
        </p:nvGrpSpPr>
        <p:grpSpPr>
          <a:xfrm>
            <a:off x="4553273" y="5260304"/>
            <a:ext cx="3987502" cy="661994"/>
            <a:chOff x="4553273" y="5260304"/>
            <a:chExt cx="3987502" cy="66199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4553273" y="5260304"/>
                  <a:ext cx="3987502" cy="40094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dirty="0" smtClean="0"/>
                    <a:t>If </a:t>
                  </a:r>
                  <a14:m>
                    <m:oMath xmlns:m="http://schemas.openxmlformats.org/officeDocument/2006/math">
                      <m:nary>
                        <m:naryPr>
                          <m:chr m:val="∑"/>
                          <m:limLoc m:val="subSup"/>
                          <m:supHide m:val="on"/>
                          <m:ctrlPr>
                            <a:rPr lang="en-US" i="1" dirty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9"/>
                            </m:rPr>
                            <a:rPr lang="en-US" i="1" dirty="0">
                              <a:latin typeface="Cambria Math"/>
                            </a:rPr>
                            <m:t>𝑗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i="1" dirty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 dirty="0">
                                  <a:latin typeface="Cambria Math"/>
                                </a:rPr>
                                <m:t>𝜁</m:t>
                              </m:r>
                            </m:e>
                            <m:sub>
                              <m:r>
                                <a:rPr lang="en-US" i="1" dirty="0">
                                  <a:latin typeface="Cambria Math"/>
                                </a:rPr>
                                <m:t>𝑗</m:t>
                              </m:r>
                            </m:sub>
                          </m:sSub>
                          <m:r>
                            <a:rPr lang="en-US" b="0" i="1" dirty="0" smtClean="0">
                              <a:latin typeface="Cambria Math"/>
                            </a:rPr>
                            <m:t>&gt;0</m:t>
                          </m:r>
                          <m:r>
                            <a:rPr lang="en-US" i="1">
                              <a:latin typeface="Cambria Math"/>
                            </a:rPr>
                            <m:t> </m:t>
                          </m:r>
                        </m:e>
                      </m:nary>
                    </m:oMath>
                  </a14:m>
                  <a:r>
                    <a:rPr lang="en-US" dirty="0" smtClean="0"/>
                    <a:t>increase in P decreases </a:t>
                  </a:r>
                  <a14:m>
                    <m:oMath xmlns:m="http://schemas.openxmlformats.org/officeDocument/2006/math">
                      <m:r>
                        <a:rPr lang="en-US" b="0" i="1" dirty="0" smtClean="0">
                          <a:latin typeface="Cambria Math"/>
                        </a:rPr>
                        <m:t>𝜅</m:t>
                      </m:r>
                    </m:oMath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28" name="Text Box 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553273" y="5260304"/>
                  <a:ext cx="3987502" cy="400944"/>
                </a:xfrm>
                <a:prstGeom prst="rect">
                  <a:avLst/>
                </a:prstGeom>
                <a:blipFill rotWithShape="1">
                  <a:blip r:embed="rId11"/>
                  <a:stretch>
                    <a:fillRect l="-3823" t="-109091" b="-163636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9" name="Text Box 9"/>
            <p:cNvSpPr txBox="1">
              <a:spLocks noChangeArrowheads="1"/>
            </p:cNvSpPr>
            <p:nvPr/>
          </p:nvSpPr>
          <p:spPr bwMode="auto">
            <a:xfrm>
              <a:off x="4588145" y="5552966"/>
              <a:ext cx="3877985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dirty="0" smtClean="0"/>
                <a:t>Equilibrium shifts towards reactants </a:t>
              </a:r>
              <a:endParaRPr lang="en-US" dirty="0"/>
            </a:p>
          </p:txBody>
        </p:sp>
      </p:grpSp>
      <p:sp>
        <p:nvSpPr>
          <p:cNvPr id="30" name="AutoShape 36"/>
          <p:cNvSpPr>
            <a:spLocks noChangeArrowheads="1"/>
          </p:cNvSpPr>
          <p:nvPr/>
        </p:nvSpPr>
        <p:spPr bwMode="auto">
          <a:xfrm>
            <a:off x="3995936" y="5976262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9" name="Group 38"/>
          <p:cNvGrpSpPr/>
          <p:nvPr/>
        </p:nvGrpSpPr>
        <p:grpSpPr>
          <a:xfrm>
            <a:off x="4588803" y="5935358"/>
            <a:ext cx="3910558" cy="661994"/>
            <a:chOff x="4588803" y="5935358"/>
            <a:chExt cx="3910558" cy="66199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1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4588803" y="5935358"/>
                  <a:ext cx="3910558" cy="40094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dirty="0" smtClean="0"/>
                    <a:t>If </a:t>
                  </a:r>
                  <a14:m>
                    <m:oMath xmlns:m="http://schemas.openxmlformats.org/officeDocument/2006/math">
                      <m:nary>
                        <m:naryPr>
                          <m:chr m:val="∑"/>
                          <m:limLoc m:val="subSup"/>
                          <m:supHide m:val="on"/>
                          <m:ctrlPr>
                            <a:rPr lang="en-US" i="1" dirty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9"/>
                            </m:rPr>
                            <a:rPr lang="en-US" i="1" dirty="0">
                              <a:latin typeface="Cambria Math"/>
                            </a:rPr>
                            <m:t>𝑗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i="1" dirty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 dirty="0">
                                  <a:latin typeface="Cambria Math"/>
                                </a:rPr>
                                <m:t>𝜁</m:t>
                              </m:r>
                            </m:e>
                            <m:sub>
                              <m:r>
                                <a:rPr lang="en-US" i="1" dirty="0">
                                  <a:latin typeface="Cambria Math"/>
                                </a:rPr>
                                <m:t>𝑗</m:t>
                              </m:r>
                            </m:sub>
                          </m:sSub>
                          <m:r>
                            <a:rPr lang="en-US" b="0" i="1" dirty="0" smtClean="0">
                              <a:latin typeface="Cambria Math"/>
                            </a:rPr>
                            <m:t>&lt;0</m:t>
                          </m:r>
                          <m:r>
                            <a:rPr lang="en-US" i="1">
                              <a:latin typeface="Cambria Math"/>
                            </a:rPr>
                            <m:t> </m:t>
                          </m:r>
                        </m:e>
                      </m:nary>
                    </m:oMath>
                  </a14:m>
                  <a:r>
                    <a:rPr lang="en-US" dirty="0" smtClean="0"/>
                    <a:t>increase in P increases </a:t>
                  </a:r>
                  <a14:m>
                    <m:oMath xmlns:m="http://schemas.openxmlformats.org/officeDocument/2006/math">
                      <m:r>
                        <a:rPr lang="en-US" b="0" i="1" dirty="0" smtClean="0">
                          <a:latin typeface="Cambria Math"/>
                        </a:rPr>
                        <m:t>𝜅</m:t>
                      </m:r>
                    </m:oMath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31" name="Text Box 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588803" y="5935358"/>
                  <a:ext cx="3910558" cy="400944"/>
                </a:xfrm>
                <a:prstGeom prst="rect">
                  <a:avLst/>
                </a:prstGeom>
                <a:blipFill rotWithShape="1">
                  <a:blip r:embed="rId12"/>
                  <a:stretch>
                    <a:fillRect l="-3900" t="-110769" b="-167692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2" name="Text Box 9"/>
            <p:cNvSpPr txBox="1">
              <a:spLocks noChangeArrowheads="1"/>
            </p:cNvSpPr>
            <p:nvPr/>
          </p:nvSpPr>
          <p:spPr bwMode="auto">
            <a:xfrm>
              <a:off x="4623675" y="6228020"/>
              <a:ext cx="3813865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dirty="0" smtClean="0"/>
                <a:t>Equilibrium shifts towards products </a:t>
              </a:r>
              <a:endParaRPr lang="en-US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 Box 9"/>
              <p:cNvSpPr txBox="1">
                <a:spLocks noChangeArrowheads="1"/>
              </p:cNvSpPr>
              <p:nvPr/>
            </p:nvSpPr>
            <p:spPr bwMode="auto">
              <a:xfrm>
                <a:off x="507776" y="6450223"/>
                <a:ext cx="3654077" cy="4009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dirty="0" smtClean="0"/>
                  <a:t>If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subSup"/>
                        <m:supHide m:val="on"/>
                        <m:ctrlPr>
                          <a:rPr lang="en-US" i="1" dirty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9"/>
                          </m:rPr>
                          <a:rPr lang="en-US" i="1" dirty="0">
                            <a:latin typeface="Cambria Math"/>
                          </a:rPr>
                          <m:t>𝑗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i="1" dirty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 dirty="0">
                                <a:latin typeface="Cambria Math"/>
                              </a:rPr>
                              <m:t>𝜁</m:t>
                            </m:r>
                          </m:e>
                          <m:sub>
                            <m:r>
                              <a:rPr lang="en-US" i="1" dirty="0">
                                <a:latin typeface="Cambria Math"/>
                              </a:rPr>
                              <m:t>𝑗</m:t>
                            </m:r>
                          </m:sub>
                        </m:sSub>
                        <m:r>
                          <a:rPr lang="en-US" b="0" i="1" dirty="0" smtClean="0">
                            <a:latin typeface="Cambria Math"/>
                          </a:rPr>
                          <m:t>=0</m:t>
                        </m:r>
                        <m:r>
                          <a:rPr lang="en-US" i="1">
                            <a:latin typeface="Cambria Math"/>
                          </a:rPr>
                          <m:t> </m:t>
                        </m:r>
                      </m:e>
                    </m:nary>
                  </m:oMath>
                </a14:m>
                <a:r>
                  <a:rPr lang="en-US" dirty="0" smtClean="0"/>
                  <a:t> no P dependence of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/>
                      </a:rPr>
                      <m:t>𝜅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3" name="Text 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07776" y="6450223"/>
                <a:ext cx="3654077" cy="400944"/>
              </a:xfrm>
              <a:prstGeom prst="rect">
                <a:avLst/>
              </a:prstGeom>
              <a:blipFill rotWithShape="1">
                <a:blip r:embed="rId13"/>
                <a:stretch>
                  <a:fillRect l="-4000" t="-109091" b="-16363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3493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500"/>
                            </p:stCondLst>
                            <p:childTnLst>
                              <p:par>
                                <p:cTn id="61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000"/>
                            </p:stCondLst>
                            <p:childTnLst>
                              <p:par>
                                <p:cTn id="7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00"/>
                            </p:stCondLst>
                            <p:childTnLst>
                              <p:par>
                                <p:cTn id="88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500"/>
                            </p:stCondLst>
                            <p:childTnLst>
                              <p:par>
                                <p:cTn id="97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" grpId="0" animBg="1"/>
      <p:bldP spid="3" grpId="0"/>
      <p:bldP spid="7" grpId="0" animBg="1"/>
      <p:bldP spid="8" grpId="0"/>
      <p:bldP spid="15" grpId="0" animBg="1"/>
      <p:bldP spid="19" grpId="0"/>
      <p:bldP spid="21" grpId="0"/>
      <p:bldP spid="23" grpId="0"/>
      <p:bldP spid="24" grpId="0" animBg="1"/>
      <p:bldP spid="25" grpId="0"/>
      <p:bldP spid="26" grpId="0" animBg="1"/>
      <p:bldP spid="30" grpId="0" animBg="1"/>
      <p:bldP spid="3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9"/>
          <p:cNvSpPr txBox="1">
            <a:spLocks noChangeArrowheads="1"/>
          </p:cNvSpPr>
          <p:nvPr/>
        </p:nvSpPr>
        <p:spPr bwMode="auto">
          <a:xfrm>
            <a:off x="138869" y="332656"/>
            <a:ext cx="823815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Can we use T to shift the equilibrium to the side of reactants or products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3" name="Picture 13" descr="Question mark with shadow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7342" y="187293"/>
            <a:ext cx="714375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323528" y="909209"/>
                <a:ext cx="3113160" cy="787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dirty="0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dirty="0" smtClean="0">
                              <a:latin typeface="Cambria Math"/>
                            </a:rPr>
                            <m:t>𝜅</m:t>
                          </m:r>
                          <m:r>
                            <a:rPr lang="en-US" b="0" i="1" dirty="0" smtClean="0">
                              <a:latin typeface="Cambria Math"/>
                            </a:rPr>
                            <m:t>=</m:t>
                          </m:r>
                          <m:sSup>
                            <m:sSupPr>
                              <m:ctrlPr>
                                <a:rPr lang="en-US" b="0" i="1" dirty="0" smtClean="0"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b="0" i="1" dirty="0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i="1" dirty="0"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i="1" dirty="0">
                                          <a:latin typeface="Cambria Math"/>
                                        </a:rPr>
                                        <m:t>𝑃</m:t>
                                      </m:r>
                                    </m:num>
                                    <m:den>
                                      <m:sSub>
                                        <m:sSubPr>
                                          <m:ctrlPr>
                                            <a:rPr lang="en-US" i="1" dirty="0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 dirty="0">
                                              <a:latin typeface="Cambria Math"/>
                                            </a:rPr>
                                            <m:t>𝑃</m:t>
                                          </m:r>
                                        </m:e>
                                        <m:sub>
                                          <m:r>
                                            <a:rPr lang="en-US" i="1" dirty="0">
                                              <a:latin typeface="Cambria Math"/>
                                            </a:rPr>
                                            <m:t>𝑟</m:t>
                                          </m:r>
                                        </m:sub>
                                      </m:sSub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b="0" i="1" dirty="0" smtClean="0">
                                  <a:latin typeface="Cambria Math"/>
                                </a:rPr>
                                <m:t>−</m:t>
                              </m:r>
                              <m:nary>
                                <m:naryPr>
                                  <m:chr m:val="∑"/>
                                  <m:limLoc m:val="subSup"/>
                                  <m:supHide m:val="on"/>
                                  <m:ctrlPr>
                                    <a:rPr lang="en-US" i="1" dirty="0">
                                      <a:latin typeface="Cambria Math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9"/>
                                    </m:rPr>
                                    <a:rPr lang="en-US" i="1" dirty="0">
                                      <a:latin typeface="Cambria Math"/>
                                    </a:rPr>
                                    <m:t>𝑗</m:t>
                                  </m:r>
                                </m:sub>
                                <m:sup/>
                                <m:e>
                                  <m:sSub>
                                    <m:sSubPr>
                                      <m:ctrlPr>
                                        <a:rPr lang="en-US" i="1" dirty="0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 dirty="0">
                                          <a:latin typeface="Cambria Math"/>
                                        </a:rPr>
                                        <m:t>𝜁</m:t>
                                      </m:r>
                                    </m:e>
                                    <m:sub>
                                      <m:r>
                                        <a:rPr lang="en-US" i="1" dirty="0">
                                          <a:latin typeface="Cambria Math"/>
                                        </a:rPr>
                                        <m:t>𝑗</m:t>
                                      </m:r>
                                    </m:sub>
                                  </m:sSub>
                                  <m:r>
                                    <a:rPr lang="en-US" i="1">
                                      <a:latin typeface="Cambria Math"/>
                                    </a:rPr>
                                    <m:t> </m:t>
                                  </m:r>
                                </m:e>
                              </m:nary>
                            </m:sup>
                          </m:sSup>
                          <m:r>
                            <a:rPr lang="en-US" b="0" i="1" dirty="0" smtClean="0">
                              <a:latin typeface="Cambria Math"/>
                            </a:rPr>
                            <m:t> </m:t>
                          </m:r>
                        </m:e>
                        <m:sup>
                          <m:r>
                            <m:rPr>
                              <m:nor/>
                            </m:rPr>
                            <a:rPr lang="en-US" dirty="0"/>
                            <m:t> </m:t>
                          </m:r>
                        </m:sup>
                      </m:sSup>
                      <m:sSup>
                        <m:sSupPr>
                          <m:ctrlPr>
                            <a:rPr lang="en-US" i="1" dirty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 dirty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−</m:t>
                          </m:r>
                          <m:nary>
                            <m:naryPr>
                              <m:chr m:val="∑"/>
                              <m:limLoc m:val="subSup"/>
                              <m:supHide m:val="on"/>
                              <m:ctrlPr>
                                <a:rPr lang="en-US" i="1" dirty="0"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9"/>
                                </m:rPr>
                                <a:rPr lang="en-US" i="1" dirty="0">
                                  <a:latin typeface="Cambria Math"/>
                                </a:rPr>
                                <m:t>𝑗</m:t>
                              </m:r>
                            </m:sub>
                            <m:sup/>
                            <m:e>
                              <m:sSub>
                                <m:sSubPr>
                                  <m:ctrlPr>
                                    <a:rPr lang="en-US" i="1" dirty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 dirty="0">
                                      <a:latin typeface="Cambria Math"/>
                                    </a:rPr>
                                    <m:t>𝜁</m:t>
                                  </m:r>
                                </m:e>
                                <m:sub>
                                  <m:r>
                                    <a:rPr lang="en-US" i="1" dirty="0">
                                      <a:latin typeface="Cambria Math"/>
                                    </a:rPr>
                                    <m:t>𝑗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/>
                                </a:rPr>
                                <m:t> 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/>
                                    </a:rPr>
                                    <m:t>Φ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𝑗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𝑇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)</m:t>
                              </m:r>
                            </m:e>
                          </m:nary>
                          <m:r>
                            <m:rPr>
                              <m:nor/>
                            </m:rPr>
                            <a:rPr lang="en-US" dirty="0"/>
                            <m:t> 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909209"/>
                <a:ext cx="3113160" cy="78733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AutoShape 36"/>
          <p:cNvSpPr>
            <a:spLocks noChangeArrowheads="1"/>
          </p:cNvSpPr>
          <p:nvPr/>
        </p:nvSpPr>
        <p:spPr bwMode="auto">
          <a:xfrm>
            <a:off x="3947030" y="1188574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4553218" y="901668"/>
                <a:ext cx="3823804" cy="787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dirty="0" smtClean="0">
                              <a:latin typeface="Cambria Math"/>
                            </a:rPr>
                          </m:ctrlPr>
                        </m:sSupPr>
                        <m:e>
                          <m:func>
                            <m:funcPr>
                              <m:ctrlPr>
                                <a:rPr lang="en-US" b="0" i="1" dirty="0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dirty="0" smtClean="0">
                                  <a:latin typeface="Cambria Math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en-US" i="1" dirty="0">
                                  <a:latin typeface="Cambria Math"/>
                                </a:rPr>
                                <m:t>𝜅</m:t>
                              </m:r>
                            </m:e>
                          </m:func>
                          <m:r>
                            <a:rPr lang="en-US" b="0" i="1" dirty="0" smtClean="0">
                              <a:latin typeface="Cambria Math"/>
                            </a:rPr>
                            <m:t>=</m:t>
                          </m:r>
                          <m:r>
                            <a:rPr lang="en-US" b="0" i="1" dirty="0" smtClean="0">
                              <a:latin typeface="Cambria Math"/>
                            </a:rPr>
                            <m:t>𝑙𝑛</m:t>
                          </m:r>
                          <m:sSup>
                            <m:sSupPr>
                              <m:ctrlPr>
                                <a:rPr lang="en-US" b="0" i="1" dirty="0" smtClean="0"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b="0" i="1" dirty="0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i="1" dirty="0"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i="1" dirty="0">
                                          <a:latin typeface="Cambria Math"/>
                                        </a:rPr>
                                        <m:t>𝑃</m:t>
                                      </m:r>
                                    </m:num>
                                    <m:den>
                                      <m:sSub>
                                        <m:sSubPr>
                                          <m:ctrlPr>
                                            <a:rPr lang="en-US" i="1" dirty="0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 dirty="0">
                                              <a:latin typeface="Cambria Math"/>
                                            </a:rPr>
                                            <m:t>𝑃</m:t>
                                          </m:r>
                                        </m:e>
                                        <m:sub>
                                          <m:r>
                                            <a:rPr lang="en-US" i="1" dirty="0">
                                              <a:latin typeface="Cambria Math"/>
                                            </a:rPr>
                                            <m:t>𝑟</m:t>
                                          </m:r>
                                        </m:sub>
                                      </m:sSub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b="0" i="1" dirty="0" smtClean="0">
                                  <a:latin typeface="Cambria Math"/>
                                </a:rPr>
                                <m:t>−</m:t>
                              </m:r>
                              <m:nary>
                                <m:naryPr>
                                  <m:chr m:val="∑"/>
                                  <m:limLoc m:val="subSup"/>
                                  <m:supHide m:val="on"/>
                                  <m:ctrlPr>
                                    <a:rPr lang="en-US" i="1" dirty="0">
                                      <a:latin typeface="Cambria Math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9"/>
                                    </m:rPr>
                                    <a:rPr lang="en-US" i="1" dirty="0">
                                      <a:latin typeface="Cambria Math"/>
                                    </a:rPr>
                                    <m:t>𝑗</m:t>
                                  </m:r>
                                </m:sub>
                                <m:sup/>
                                <m:e>
                                  <m:sSub>
                                    <m:sSubPr>
                                      <m:ctrlPr>
                                        <a:rPr lang="en-US" i="1" dirty="0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 dirty="0">
                                          <a:latin typeface="Cambria Math"/>
                                        </a:rPr>
                                        <m:t>𝜁</m:t>
                                      </m:r>
                                    </m:e>
                                    <m:sub>
                                      <m:r>
                                        <a:rPr lang="en-US" i="1" dirty="0">
                                          <a:latin typeface="Cambria Math"/>
                                        </a:rPr>
                                        <m:t>𝑗</m:t>
                                      </m:r>
                                    </m:sub>
                                  </m:sSub>
                                  <m:r>
                                    <a:rPr lang="en-US" i="1">
                                      <a:latin typeface="Cambria Math"/>
                                    </a:rPr>
                                    <m:t> </m:t>
                                  </m:r>
                                </m:e>
                              </m:nary>
                            </m:sup>
                          </m:sSup>
                        </m:e>
                        <m:sup>
                          <m:r>
                            <m:rPr>
                              <m:nor/>
                            </m:rPr>
                            <a:rPr lang="en-US" dirty="0"/>
                            <m:t> </m:t>
                          </m:r>
                        </m:sup>
                      </m:sSup>
                      <m:r>
                        <a:rPr lang="en-US" i="1">
                          <a:latin typeface="Cambria Math"/>
                        </a:rPr>
                        <m:t>−</m:t>
                      </m:r>
                      <m:nary>
                        <m:naryPr>
                          <m:chr m:val="∑"/>
                          <m:limLoc m:val="subSup"/>
                          <m:supHide m:val="on"/>
                          <m:ctrlPr>
                            <a:rPr lang="en-US" i="1" dirty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9"/>
                            </m:rPr>
                            <a:rPr lang="en-US" i="1" dirty="0">
                              <a:latin typeface="Cambria Math"/>
                            </a:rPr>
                            <m:t>𝑗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i="1" dirty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 dirty="0">
                                  <a:latin typeface="Cambria Math"/>
                                </a:rPr>
                                <m:t>𝜁</m:t>
                              </m:r>
                            </m:e>
                            <m:sub>
                              <m:r>
                                <a:rPr lang="en-US" i="1" dirty="0">
                                  <a:latin typeface="Cambria Math"/>
                                </a:rPr>
                                <m:t>𝑗</m:t>
                              </m:r>
                            </m:sub>
                          </m:sSub>
                          <m:r>
                            <a:rPr lang="en-US" i="1">
                              <a:latin typeface="Cambria Math"/>
                            </a:rPr>
                            <m:t> 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/>
                                </a:rPr>
                                <m:t>Φ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𝑗</m:t>
                              </m:r>
                            </m:sub>
                          </m:sSub>
                          <m:r>
                            <a:rPr lang="en-US" i="1">
                              <a:latin typeface="Cambria Math"/>
                            </a:rPr>
                            <m:t>(</m:t>
                          </m:r>
                          <m:r>
                            <a:rPr lang="en-US" i="1">
                              <a:latin typeface="Cambria Math"/>
                            </a:rPr>
                            <m:t>𝑇</m:t>
                          </m:r>
                          <m:r>
                            <a:rPr lang="en-US" i="1">
                              <a:latin typeface="Cambria Math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3218" y="901668"/>
                <a:ext cx="3823804" cy="787331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AutoShape 36"/>
          <p:cNvSpPr>
            <a:spLocks noChangeArrowheads="1"/>
          </p:cNvSpPr>
          <p:nvPr/>
        </p:nvSpPr>
        <p:spPr bwMode="auto">
          <a:xfrm>
            <a:off x="539552" y="2250129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971600" y="1925498"/>
                <a:ext cx="3120661" cy="82997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sSup>
                            <m:sSupPr>
                              <m:ctrlPr>
                                <a:rPr lang="en-US" i="1" dirty="0">
                                  <a:latin typeface="Cambria Math"/>
                                </a:rPr>
                              </m:ctrlPr>
                            </m:sSupPr>
                            <m:e>
                              <m:sSup>
                                <m:sSupPr>
                                  <m:ctrlPr>
                                    <a:rPr lang="en-US" i="1" dirty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i="1" dirty="0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n-US" i="1" dirty="0">
                                              <a:latin typeface="Cambria Math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i="1" dirty="0">
                                              <a:latin typeface="Cambria Math"/>
                                            </a:rPr>
                                            <m:t>𝜕</m:t>
                                          </m:r>
                                          <m:r>
                                            <a:rPr lang="en-US" i="1" dirty="0">
                                              <a:latin typeface="Cambria Math"/>
                                            </a:rPr>
                                            <m:t>𝑙𝑛</m:t>
                                          </m:r>
                                          <m:r>
                                            <a:rPr lang="en-US" i="1" dirty="0">
                                              <a:latin typeface="Cambria Math"/>
                                            </a:rPr>
                                            <m:t>𝜅</m:t>
                                          </m:r>
                                        </m:num>
                                        <m:den>
                                          <m:r>
                                            <a:rPr lang="en-US" i="1" dirty="0">
                                              <a:latin typeface="Cambria Math"/>
                                            </a:rPr>
                                            <m:t>𝜕</m:t>
                                          </m:r>
                                          <m:r>
                                            <a:rPr lang="en-US" i="1" dirty="0">
                                              <a:latin typeface="Cambria Math"/>
                                            </a:rPr>
                                            <m:t>𝑇</m:t>
                                          </m:r>
                                        </m:den>
                                      </m:f>
                                    </m:e>
                                  </m:d>
                                </m:e>
                                <m:sup/>
                              </m:sSup>
                            </m:e>
                            <m:sup>
                              <m:r>
                                <m:rPr>
                                  <m:nor/>
                                </m:rPr>
                                <a:rPr lang="en-US" dirty="0"/>
                                <m:t> </m:t>
                              </m:r>
                            </m:sup>
                          </m:sSup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𝑃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i="1">
                          <a:latin typeface="Cambria Math"/>
                        </a:rPr>
                        <m:t>−</m:t>
                      </m:r>
                      <m:nary>
                        <m:naryPr>
                          <m:chr m:val="∑"/>
                          <m:limLoc m:val="subSup"/>
                          <m:supHide m:val="on"/>
                          <m:ctrlPr>
                            <a:rPr lang="en-US" i="1" dirty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9"/>
                            </m:rPr>
                            <a:rPr lang="en-US" i="1" dirty="0">
                              <a:latin typeface="Cambria Math"/>
                            </a:rPr>
                            <m:t>𝑗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i="1" dirty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 dirty="0">
                                  <a:latin typeface="Cambria Math"/>
                                </a:rPr>
                                <m:t>𝜁</m:t>
                              </m:r>
                            </m:e>
                            <m:sub>
                              <m:r>
                                <a:rPr lang="en-US" i="1" dirty="0">
                                  <a:latin typeface="Cambria Math"/>
                                </a:rPr>
                                <m:t>𝑗</m:t>
                              </m:r>
                            </m:sub>
                          </m:sSub>
                          <m:r>
                            <a:rPr lang="en-US" i="1">
                              <a:latin typeface="Cambria Math"/>
                            </a:rPr>
                            <m:t> </m:t>
                          </m:r>
                          <m:sSub>
                            <m:sSub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f>
                                <m:fPr>
                                  <m:ctrlPr>
                                    <a:rPr lang="en-US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i="1" smtClean="0">
                                      <a:latin typeface="Cambria Math"/>
                                    </a:rPr>
                                    <m:t>𝑑</m:t>
                                  </m:r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b="0" i="0" smtClean="0">
                                          <a:latin typeface="Cambria Math"/>
                                        </a:rPr>
                                        <m:t>Φ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𝑗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en-US" i="1" smtClean="0">
                                      <a:latin typeface="Cambria Math"/>
                                    </a:rPr>
                                    <m:t>𝑑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𝑇</m:t>
                                  </m:r>
                                </m:den>
                              </m:f>
                            </m:e>
                            <m:sub/>
                          </m:sSub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1925498"/>
                <a:ext cx="3120661" cy="829971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25791" y="3284984"/>
                <a:ext cx="2844305" cy="6641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i="1" smtClean="0">
                              <a:latin typeface="Cambria Math"/>
                            </a:rPr>
                            <m:t>μ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𝑗</m:t>
                          </m:r>
                        </m:sub>
                      </m:sSub>
                      <m:r>
                        <m:rPr>
                          <m:nor/>
                        </m:rPr>
                        <a:rPr lang="en-US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𝑘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𝐵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𝑇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𝑙𝑛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𝑗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𝑟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𝑘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𝐵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𝑇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Φ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j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latin typeface="Cambria Math"/>
                        </a:rPr>
                        <m:t>𝑇</m:t>
                      </m:r>
                      <m:r>
                        <a:rPr lang="en-US" b="0" i="0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791" y="3284984"/>
                <a:ext cx="2844305" cy="664156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323528" y="2996952"/>
            <a:ext cx="72327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 smtClean="0"/>
              <a:t>From</a:t>
            </a:r>
            <a:endParaRPr lang="en-US" dirty="0"/>
          </a:p>
        </p:txBody>
      </p:sp>
      <p:sp>
        <p:nvSpPr>
          <p:cNvPr id="13" name="AutoShape 36"/>
          <p:cNvSpPr>
            <a:spLocks noChangeArrowheads="1"/>
          </p:cNvSpPr>
          <p:nvPr/>
        </p:nvSpPr>
        <p:spPr bwMode="auto">
          <a:xfrm>
            <a:off x="3170096" y="3502762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620815" y="3284984"/>
                <a:ext cx="4594206" cy="7507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i="1" smtClean="0">
                                      <a:latin typeface="Cambria Math"/>
                                    </a:rPr>
                                    <m:t>𝜕</m:t>
                                  </m:r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i="1">
                                          <a:latin typeface="Cambria Math"/>
                                        </a:rPr>
                                        <m:t>μ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𝑗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en-US" i="1" smtClean="0">
                                      <a:latin typeface="Cambria Math"/>
                                    </a:rPr>
                                    <m:t>𝜕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𝑇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𝑃</m:t>
                          </m:r>
                        </m:sub>
                      </m:sSub>
                      <m:r>
                        <m:rPr>
                          <m:nor/>
                        </m:rPr>
                        <a:rPr lang="en-US" b="0" i="0" smtClean="0">
                          <a:latin typeface="Cambria Math"/>
                        </a:rPr>
                        <m:t>  </m:t>
                      </m:r>
                      <m:r>
                        <m:rPr>
                          <m:nor/>
                        </m:rPr>
                        <a:rPr lang="en-US">
                          <a:latin typeface="Cambria Math"/>
                        </a:rPr>
                        <m:t>=</m:t>
                      </m:r>
                      <m:r>
                        <m:rPr>
                          <m:nor/>
                        </m:rPr>
                        <a:rPr lang="en-US" b="0" i="0" smtClean="0">
                          <a:latin typeface="Cambria Math"/>
                        </a:rPr>
                        <m:t> 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𝑘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𝐵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𝑙𝑛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𝑗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𝑟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𝑘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𝐵</m:t>
                          </m:r>
                        </m:sub>
                      </m:sSub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Φ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j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𝑇</m:t>
                          </m:r>
                        </m:e>
                      </m:d>
                      <m:r>
                        <a:rPr lang="en-US" b="0" i="0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𝑘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𝐵</m:t>
                          </m:r>
                        </m:sub>
                      </m:sSub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𝑇</m:t>
                          </m:r>
                          <m:f>
                            <m:f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i="1" smtClean="0">
                                  <a:latin typeface="Cambria Math"/>
                                </a:rPr>
                                <m:t>𝑑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/>
                                    </a:rPr>
                                    <m:t>Φ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𝑗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i="1" smtClean="0">
                                  <a:latin typeface="Cambria Math"/>
                                </a:rPr>
                                <m:t>𝑑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𝑇</m:t>
                              </m:r>
                            </m:den>
                          </m:f>
                          <m:r>
                            <a:rPr lang="en-US" b="0" i="0" smtClean="0">
                              <a:latin typeface="Cambria Math"/>
                            </a:rPr>
                            <m:t> </m:t>
                          </m:r>
                        </m:e>
                        <m:sub/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0815" y="3284984"/>
                <a:ext cx="4594206" cy="750783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AutoShape 36"/>
          <p:cNvSpPr>
            <a:spLocks noChangeArrowheads="1"/>
          </p:cNvSpPr>
          <p:nvPr/>
        </p:nvSpPr>
        <p:spPr bwMode="auto">
          <a:xfrm>
            <a:off x="539552" y="4437112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043608" y="4176020"/>
                <a:ext cx="3195490" cy="7507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𝑇</m:t>
                          </m:r>
                          <m:d>
                            <m:d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i="1" smtClean="0">
                                      <a:latin typeface="Cambria Math"/>
                                    </a:rPr>
                                    <m:t>𝜕</m:t>
                                  </m:r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i="1">
                                          <a:latin typeface="Cambria Math"/>
                                        </a:rPr>
                                        <m:t>μ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𝑗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en-US" i="1" smtClean="0">
                                      <a:latin typeface="Cambria Math"/>
                                    </a:rPr>
                                    <m:t>𝜕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𝑇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𝑃</m:t>
                          </m:r>
                        </m:sub>
                      </m:sSub>
                      <m:r>
                        <m:rPr>
                          <m:nor/>
                        </m:rPr>
                        <a:rPr lang="en-US" b="0" i="0" smtClean="0">
                          <a:latin typeface="Cambria Math"/>
                        </a:rPr>
                        <m:t>  </m:t>
                      </m:r>
                      <m:r>
                        <m:rPr>
                          <m:nor/>
                        </m:rPr>
                        <a:rPr lang="en-US">
                          <a:latin typeface="Cambria Math"/>
                        </a:rPr>
                        <m:t>=</m:t>
                      </m:r>
                      <m:r>
                        <m:rPr>
                          <m:nor/>
                        </m:rPr>
                        <a:rPr lang="en-US" b="0" i="0" smtClean="0">
                          <a:latin typeface="Cambria Math"/>
                        </a:rPr>
                        <m:t> 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i="1">
                              <a:latin typeface="Cambria Math"/>
                            </a:rPr>
                            <m:t>μ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𝑗</m:t>
                          </m:r>
                        </m:sub>
                      </m:sSub>
                      <m:r>
                        <a:rPr lang="en-US" b="0" i="0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𝑘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𝐵</m:t>
                          </m:r>
                        </m:sub>
                      </m:sSub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𝑇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f>
                            <m:f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i="1" smtClean="0">
                                  <a:latin typeface="Cambria Math"/>
                                </a:rPr>
                                <m:t>𝑑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/>
                                    </a:rPr>
                                    <m:t>Φ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𝑗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i="1" smtClean="0">
                                  <a:latin typeface="Cambria Math"/>
                                </a:rPr>
                                <m:t>𝑑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𝑇</m:t>
                              </m:r>
                            </m:den>
                          </m:f>
                          <m:r>
                            <a:rPr lang="en-US" b="0" i="0" smtClean="0">
                              <a:latin typeface="Cambria Math"/>
                            </a:rPr>
                            <m:t> </m:t>
                          </m:r>
                        </m:e>
                        <m:sub/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4176020"/>
                <a:ext cx="3195490" cy="750783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 Box 9"/>
          <p:cNvSpPr txBox="1">
            <a:spLocks noChangeArrowheads="1"/>
          </p:cNvSpPr>
          <p:nvPr/>
        </p:nvSpPr>
        <p:spPr bwMode="auto">
          <a:xfrm>
            <a:off x="472022" y="4989248"/>
            <a:ext cx="72327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 smtClean="0"/>
              <a:t>From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78768" y="5358580"/>
                <a:ext cx="142109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𝐺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𝐻</m:t>
                      </m:r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𝑇𝑆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768" y="5358580"/>
                <a:ext cx="1421095" cy="36933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AutoShape 36"/>
          <p:cNvSpPr>
            <a:spLocks noChangeArrowheads="1"/>
          </p:cNvSpPr>
          <p:nvPr/>
        </p:nvSpPr>
        <p:spPr bwMode="auto">
          <a:xfrm>
            <a:off x="2034952" y="5459108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2411760" y="5364163"/>
                <a:ext cx="1566006" cy="3916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i="1">
                              <a:latin typeface="Cambria Math"/>
                            </a:rPr>
                            <m:t>μ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𝑗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𝑗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𝑇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𝑗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1760" y="5364163"/>
                <a:ext cx="1566006" cy="391646"/>
              </a:xfrm>
              <a:prstGeom prst="rect">
                <a:avLst/>
              </a:prstGeom>
              <a:blipFill rotWithShape="1">
                <a:blip r:embed="rId11"/>
                <a:stretch>
                  <a:fillRect b="-78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 Box 9"/>
          <p:cNvSpPr txBox="1">
            <a:spLocks noChangeArrowheads="1"/>
          </p:cNvSpPr>
          <p:nvPr/>
        </p:nvSpPr>
        <p:spPr bwMode="auto">
          <a:xfrm>
            <a:off x="4067944" y="5364163"/>
            <a:ext cx="73609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 smtClean="0"/>
              <a:t>using</a:t>
            </a:r>
            <a:endParaRPr lang="en-US" dirty="0"/>
          </a:p>
        </p:txBody>
      </p:sp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0548747"/>
              </p:ext>
            </p:extLst>
          </p:nvPr>
        </p:nvGraphicFramePr>
        <p:xfrm>
          <a:off x="4932040" y="5378939"/>
          <a:ext cx="2671762" cy="388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1" name="Equation" r:id="rId12" imgW="1308100" imgH="190500" progId="Equation.DSMT4">
                  <p:embed/>
                </p:oleObj>
              </mc:Choice>
              <mc:Fallback>
                <p:oleObj name="Equation" r:id="rId12" imgW="1308100" imgH="190500" progId="Equation.DSMT4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2040" y="5378939"/>
                        <a:ext cx="2671762" cy="388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AutoShape 36"/>
          <p:cNvSpPr>
            <a:spLocks noChangeArrowheads="1"/>
          </p:cNvSpPr>
          <p:nvPr/>
        </p:nvSpPr>
        <p:spPr bwMode="auto">
          <a:xfrm>
            <a:off x="550805" y="6152728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927472" y="5877272"/>
                <a:ext cx="1531253" cy="7507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i="1" smtClean="0">
                                      <a:latin typeface="Cambria Math"/>
                                    </a:rPr>
                                    <m:t>𝜕</m:t>
                                  </m:r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i="1">
                                          <a:latin typeface="Cambria Math"/>
                                        </a:rPr>
                                        <m:t>μ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𝑗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en-US" i="1" smtClean="0">
                                      <a:latin typeface="Cambria Math"/>
                                    </a:rPr>
                                    <m:t>𝜕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𝑇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𝑃</m:t>
                          </m:r>
                        </m:sub>
                      </m:sSub>
                      <m:r>
                        <m:rPr>
                          <m:nor/>
                        </m:rPr>
                        <a:rPr lang="en-US" b="0" i="0" smtClean="0">
                          <a:latin typeface="Cambria Math"/>
                        </a:rPr>
                        <m:t>  </m:t>
                      </m:r>
                      <m:r>
                        <m:rPr>
                          <m:nor/>
                        </m:rPr>
                        <a:rPr lang="en-US">
                          <a:latin typeface="Cambria Math"/>
                        </a:rPr>
                        <m:t>=</m:t>
                      </m:r>
                      <m:r>
                        <m:rPr>
                          <m:nor/>
                        </m:rPr>
                        <a:rPr lang="en-US" b="0" i="0" smtClean="0">
                          <a:latin typeface="Cambria Math"/>
                        </a:rPr>
                        <m:t> 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𝑗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7472" y="5877272"/>
                <a:ext cx="1531253" cy="750783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AutoShape 36"/>
          <p:cNvSpPr>
            <a:spLocks noChangeArrowheads="1"/>
          </p:cNvSpPr>
          <p:nvPr/>
        </p:nvSpPr>
        <p:spPr bwMode="auto">
          <a:xfrm>
            <a:off x="2488953" y="6171356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987212" y="5940227"/>
                <a:ext cx="2171235" cy="7507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i="1">
                              <a:latin typeface="Cambria Math"/>
                            </a:rPr>
                            <m:t>μ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𝑗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𝑗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𝑇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/>
                                    </a:rPr>
                                    <m:t>𝜕</m:t>
                                  </m:r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i="1">
                                          <a:latin typeface="Cambria Math"/>
                                        </a:rPr>
                                        <m:t>μ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𝑗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en-US" i="1">
                                      <a:latin typeface="Cambria Math"/>
                                    </a:rPr>
                                    <m:t>𝜕</m:t>
                                  </m:r>
                                  <m:r>
                                    <a:rPr lang="en-US" i="1">
                                      <a:latin typeface="Cambria Math"/>
                                    </a:rPr>
                                    <m:t>𝑇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𝑃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7212" y="5940227"/>
                <a:ext cx="2171235" cy="750783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Rectangle 26"/>
          <p:cNvSpPr/>
          <p:nvPr/>
        </p:nvSpPr>
        <p:spPr>
          <a:xfrm>
            <a:off x="1093914" y="4096829"/>
            <a:ext cx="4414190" cy="9091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2994237" y="5798081"/>
            <a:ext cx="3089931" cy="9091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4978427" y="4378474"/>
            <a:ext cx="360040" cy="34587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" name="Oval 29"/>
          <p:cNvSpPr/>
          <p:nvPr/>
        </p:nvSpPr>
        <p:spPr>
          <a:xfrm>
            <a:off x="5557878" y="6171356"/>
            <a:ext cx="360040" cy="34587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31" name="Oval 30"/>
          <p:cNvSpPr/>
          <p:nvPr/>
        </p:nvSpPr>
        <p:spPr>
          <a:xfrm>
            <a:off x="6804248" y="5761055"/>
            <a:ext cx="360040" cy="34587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2" name="Oval 31"/>
          <p:cNvSpPr/>
          <p:nvPr/>
        </p:nvSpPr>
        <p:spPr>
          <a:xfrm>
            <a:off x="7524328" y="5755809"/>
            <a:ext cx="360040" cy="34587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212473" y="5750315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&amp;</a:t>
            </a:r>
            <a:endParaRPr lang="en-US" dirty="0"/>
          </a:p>
        </p:txBody>
      </p:sp>
      <p:sp>
        <p:nvSpPr>
          <p:cNvPr id="34" name="AutoShape 36"/>
          <p:cNvSpPr>
            <a:spLocks noChangeArrowheads="1"/>
          </p:cNvSpPr>
          <p:nvPr/>
        </p:nvSpPr>
        <p:spPr bwMode="auto">
          <a:xfrm>
            <a:off x="8312129" y="5814445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6715918" y="6151705"/>
                <a:ext cx="2099742" cy="6261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h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j</m:t>
                          </m:r>
                        </m:sub>
                      </m:sSub>
                      <m:r>
                        <m:rPr>
                          <m:nor/>
                        </m:rPr>
                        <a:rPr lang="en-US">
                          <a:latin typeface="Cambria Math"/>
                        </a:rPr>
                        <m:t>=</m:t>
                      </m:r>
                      <m:r>
                        <m:rPr>
                          <m:nor/>
                        </m:rPr>
                        <a:rPr lang="en-US" b="0" i="0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𝑘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𝐵</m:t>
                          </m:r>
                        </m:sub>
                      </m:sSub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𝑇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f>
                            <m:f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i="1" smtClean="0">
                                  <a:latin typeface="Cambria Math"/>
                                </a:rPr>
                                <m:t>𝑑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/>
                                    </a:rPr>
                                    <m:t>Φ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𝑗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i="1" smtClean="0">
                                  <a:latin typeface="Cambria Math"/>
                                </a:rPr>
                                <m:t>𝑑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𝑇</m:t>
                              </m:r>
                            </m:den>
                          </m:f>
                          <m:r>
                            <a:rPr lang="en-US" b="0" i="0" smtClean="0">
                              <a:latin typeface="Cambria Math"/>
                            </a:rPr>
                            <m:t> </m:t>
                          </m:r>
                        </m:e>
                        <m:sub/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15918" y="6151705"/>
                <a:ext cx="2099742" cy="626197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 Box 9"/>
              <p:cNvSpPr txBox="1">
                <a:spLocks noChangeArrowheads="1"/>
              </p:cNvSpPr>
              <p:nvPr/>
            </p:nvSpPr>
            <p:spPr bwMode="auto">
              <a:xfrm>
                <a:off x="3851920" y="2060848"/>
                <a:ext cx="5292081" cy="6180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r>
                  <a:rPr lang="en-US" sz="1400" dirty="0" smtClean="0">
                    <a:solidFill>
                      <a:srgbClr val="00B050"/>
                    </a:solidFill>
                  </a:rPr>
                  <a:t>Next we replace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𝑑</m:t>
                        </m:r>
                        <m:r>
                          <m:rPr>
                            <m:sty m:val="p"/>
                          </m:rPr>
                          <a:rPr lang="en-US" sz="1400" b="0" i="0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Φ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𝑑𝑇</m:t>
                        </m:r>
                      </m:den>
                    </m:f>
                    <m:r>
                      <a:rPr lang="en-US" sz="1400" b="0" i="1" smtClean="0">
                        <a:solidFill>
                          <a:srgbClr val="00B05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sz="1400" dirty="0" smtClean="0">
                    <a:solidFill>
                      <a:srgbClr val="00B050"/>
                    </a:solidFill>
                  </a:rPr>
                  <a:t> by a quantity closely related to the experiment such as the heat released in an exothermal reaction </a:t>
                </a:r>
                <a:endParaRPr lang="en-US" sz="1400" dirty="0"/>
              </a:p>
            </p:txBody>
          </p:sp>
        </mc:Choice>
        <mc:Fallback xmlns="">
          <p:sp>
            <p:nvSpPr>
              <p:cNvPr id="36" name="Text 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851920" y="2060848"/>
                <a:ext cx="5292081" cy="618054"/>
              </a:xfrm>
              <a:prstGeom prst="rect">
                <a:avLst/>
              </a:prstGeom>
              <a:blipFill rotWithShape="1">
                <a:blip r:embed="rId17"/>
                <a:stretch>
                  <a:fillRect l="-346" b="-990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94715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"/>
                            </p:stCondLst>
                            <p:childTnLst>
                              <p:par>
                                <p:cTn id="68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500"/>
                            </p:stCondLst>
                            <p:childTnLst>
                              <p:par>
                                <p:cTn id="7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000"/>
                            </p:stCondLst>
                            <p:childTnLst>
                              <p:par>
                                <p:cTn id="9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500"/>
                            </p:stCondLst>
                            <p:childTnLst>
                              <p:par>
                                <p:cTn id="9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500"/>
                            </p:stCondLst>
                            <p:childTnLst>
                              <p:par>
                                <p:cTn id="107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500"/>
                            </p:stCondLst>
                            <p:childTnLst>
                              <p:par>
                                <p:cTn id="116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1000"/>
                            </p:stCondLst>
                            <p:childTnLst>
                              <p:par>
                                <p:cTn id="120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1500"/>
                            </p:stCondLst>
                            <p:childTnLst>
                              <p:par>
                                <p:cTn id="124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500"/>
                            </p:stCondLst>
                            <p:childTnLst>
                              <p:par>
                                <p:cTn id="13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1000"/>
                            </p:stCondLst>
                            <p:childTnLst>
                              <p:par>
                                <p:cTn id="137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1500"/>
                            </p:stCondLst>
                            <p:childTnLst>
                              <p:par>
                                <p:cTn id="1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2000"/>
                            </p:stCondLst>
                            <p:childTnLst>
                              <p:par>
                                <p:cTn id="14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 animBg="1"/>
      <p:bldP spid="6" grpId="0"/>
      <p:bldP spid="7" grpId="0" animBg="1"/>
      <p:bldP spid="8" grpId="0"/>
      <p:bldP spid="11" grpId="0"/>
      <p:bldP spid="12" grpId="0"/>
      <p:bldP spid="13" grpId="0" animBg="1"/>
      <p:bldP spid="14" grpId="0"/>
      <p:bldP spid="15" grpId="0" animBg="1"/>
      <p:bldP spid="16" grpId="0"/>
      <p:bldP spid="17" grpId="0"/>
      <p:bldP spid="18" grpId="0"/>
      <p:bldP spid="19" grpId="0" animBg="1"/>
      <p:bldP spid="20" grpId="0"/>
      <p:bldP spid="21" grpId="0"/>
      <p:bldP spid="23" grpId="0" animBg="1"/>
      <p:bldP spid="24" grpId="0"/>
      <p:bldP spid="25" grpId="0" animBg="1"/>
      <p:bldP spid="26" grpId="0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/>
      <p:bldP spid="34" grpId="0" animBg="1"/>
      <p:bldP spid="35" grpId="0"/>
      <p:bldP spid="3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2120389" y="2547168"/>
            <a:ext cx="2592288" cy="99936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118811" y="174344"/>
                <a:ext cx="3120661" cy="82997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sSup>
                            <m:sSupPr>
                              <m:ctrlPr>
                                <a:rPr lang="en-US" i="1" dirty="0">
                                  <a:latin typeface="Cambria Math"/>
                                </a:rPr>
                              </m:ctrlPr>
                            </m:sSupPr>
                            <m:e>
                              <m:sSup>
                                <m:sSupPr>
                                  <m:ctrlPr>
                                    <a:rPr lang="en-US" i="1" dirty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i="1" dirty="0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n-US" i="1" dirty="0">
                                              <a:latin typeface="Cambria Math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i="1" dirty="0">
                                              <a:latin typeface="Cambria Math"/>
                                            </a:rPr>
                                            <m:t>𝜕</m:t>
                                          </m:r>
                                          <m:r>
                                            <a:rPr lang="en-US" i="1" dirty="0">
                                              <a:latin typeface="Cambria Math"/>
                                            </a:rPr>
                                            <m:t>𝑙𝑛</m:t>
                                          </m:r>
                                          <m:r>
                                            <a:rPr lang="en-US" i="1" dirty="0">
                                              <a:latin typeface="Cambria Math"/>
                                            </a:rPr>
                                            <m:t>𝜅</m:t>
                                          </m:r>
                                        </m:num>
                                        <m:den>
                                          <m:r>
                                            <a:rPr lang="en-US" i="1" dirty="0">
                                              <a:latin typeface="Cambria Math"/>
                                            </a:rPr>
                                            <m:t>𝜕</m:t>
                                          </m:r>
                                          <m:r>
                                            <a:rPr lang="en-US" i="1" dirty="0">
                                              <a:latin typeface="Cambria Math"/>
                                            </a:rPr>
                                            <m:t>𝑇</m:t>
                                          </m:r>
                                        </m:den>
                                      </m:f>
                                    </m:e>
                                  </m:d>
                                </m:e>
                                <m:sup/>
                              </m:sSup>
                            </m:e>
                            <m:sup>
                              <m:r>
                                <m:rPr>
                                  <m:nor/>
                                </m:rPr>
                                <a:rPr lang="en-US" dirty="0"/>
                                <m:t> </m:t>
                              </m:r>
                            </m:sup>
                          </m:sSup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𝑃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i="1">
                          <a:latin typeface="Cambria Math"/>
                        </a:rPr>
                        <m:t>−</m:t>
                      </m:r>
                      <m:nary>
                        <m:naryPr>
                          <m:chr m:val="∑"/>
                          <m:limLoc m:val="subSup"/>
                          <m:supHide m:val="on"/>
                          <m:ctrlPr>
                            <a:rPr lang="en-US" i="1" dirty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9"/>
                            </m:rPr>
                            <a:rPr lang="en-US" i="1" dirty="0">
                              <a:latin typeface="Cambria Math"/>
                            </a:rPr>
                            <m:t>𝑗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i="1" dirty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 dirty="0">
                                  <a:latin typeface="Cambria Math"/>
                                </a:rPr>
                                <m:t>𝜁</m:t>
                              </m:r>
                            </m:e>
                            <m:sub>
                              <m:r>
                                <a:rPr lang="en-US" i="1" dirty="0">
                                  <a:latin typeface="Cambria Math"/>
                                </a:rPr>
                                <m:t>𝑗</m:t>
                              </m:r>
                            </m:sub>
                          </m:sSub>
                          <m:r>
                            <a:rPr lang="en-US" i="1">
                              <a:latin typeface="Cambria Math"/>
                            </a:rPr>
                            <m:t> </m:t>
                          </m:r>
                          <m:sSub>
                            <m:sSub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f>
                                <m:fPr>
                                  <m:ctrlPr>
                                    <a:rPr lang="en-US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i="1" smtClean="0">
                                      <a:latin typeface="Cambria Math"/>
                                    </a:rPr>
                                    <m:t>𝑑</m:t>
                                  </m:r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b="0" i="0" smtClean="0">
                                          <a:latin typeface="Cambria Math"/>
                                        </a:rPr>
                                        <m:t>Φ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𝑗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en-US" i="1" smtClean="0">
                                      <a:latin typeface="Cambria Math"/>
                                    </a:rPr>
                                    <m:t>𝑑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𝑇</m:t>
                                  </m:r>
                                </m:den>
                              </m:f>
                            </m:e>
                            <m:sub/>
                          </m:sSub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8811" y="174344"/>
                <a:ext cx="3120661" cy="82997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 Box 9"/>
          <p:cNvSpPr txBox="1">
            <a:spLocks noChangeArrowheads="1"/>
          </p:cNvSpPr>
          <p:nvPr/>
        </p:nvSpPr>
        <p:spPr bwMode="auto">
          <a:xfrm>
            <a:off x="395536" y="404664"/>
            <a:ext cx="72327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 smtClean="0"/>
              <a:t>From</a:t>
            </a:r>
            <a:endParaRPr lang="en-US" dirty="0"/>
          </a:p>
        </p:txBody>
      </p:sp>
      <p:sp>
        <p:nvSpPr>
          <p:cNvPr id="4" name="Text Box 9"/>
          <p:cNvSpPr txBox="1">
            <a:spLocks noChangeArrowheads="1"/>
          </p:cNvSpPr>
          <p:nvPr/>
        </p:nvSpPr>
        <p:spPr bwMode="auto">
          <a:xfrm>
            <a:off x="4427984" y="407607"/>
            <a:ext cx="56938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 smtClean="0"/>
              <a:t>and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508104" y="279174"/>
                <a:ext cx="2099742" cy="6261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h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j</m:t>
                          </m:r>
                        </m:sub>
                      </m:sSub>
                      <m:r>
                        <m:rPr>
                          <m:nor/>
                        </m:rPr>
                        <a:rPr lang="en-US">
                          <a:latin typeface="Cambria Math"/>
                        </a:rPr>
                        <m:t>=</m:t>
                      </m:r>
                      <m:r>
                        <m:rPr>
                          <m:nor/>
                        </m:rPr>
                        <a:rPr lang="en-US" b="0" i="0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𝑘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𝐵</m:t>
                          </m:r>
                        </m:sub>
                      </m:sSub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𝑇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f>
                            <m:f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i="1" smtClean="0">
                                  <a:latin typeface="Cambria Math"/>
                                </a:rPr>
                                <m:t>𝑑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/>
                                    </a:rPr>
                                    <m:t>Φ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𝑗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i="1" smtClean="0">
                                  <a:latin typeface="Cambria Math"/>
                                </a:rPr>
                                <m:t>𝑑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𝑇</m:t>
                              </m:r>
                            </m:den>
                          </m:f>
                          <m:r>
                            <a:rPr lang="en-US" b="0" i="0" smtClean="0">
                              <a:latin typeface="Cambria Math"/>
                            </a:rPr>
                            <m:t> </m:t>
                          </m:r>
                        </m:e>
                        <m:sub/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8104" y="279174"/>
                <a:ext cx="2099742" cy="62619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AutoShape 36"/>
          <p:cNvSpPr>
            <a:spLocks noChangeArrowheads="1"/>
          </p:cNvSpPr>
          <p:nvPr/>
        </p:nvSpPr>
        <p:spPr bwMode="auto">
          <a:xfrm>
            <a:off x="604773" y="1484784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1494201" y="1484783"/>
                <a:ext cx="2369880" cy="82997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sSup>
                            <m:sSupPr>
                              <m:ctrlPr>
                                <a:rPr lang="en-US" i="1" dirty="0">
                                  <a:latin typeface="Cambria Math"/>
                                </a:rPr>
                              </m:ctrlPr>
                            </m:sSupPr>
                            <m:e>
                              <m:sSup>
                                <m:sSupPr>
                                  <m:ctrlPr>
                                    <a:rPr lang="en-US" i="1" dirty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i="1" dirty="0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n-US" i="1" dirty="0">
                                              <a:latin typeface="Cambria Math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i="1" dirty="0">
                                              <a:latin typeface="Cambria Math"/>
                                            </a:rPr>
                                            <m:t>𝜕</m:t>
                                          </m:r>
                                          <m:r>
                                            <a:rPr lang="en-US" i="1" dirty="0">
                                              <a:latin typeface="Cambria Math"/>
                                            </a:rPr>
                                            <m:t>𝑙𝑛</m:t>
                                          </m:r>
                                          <m:r>
                                            <a:rPr lang="en-US" i="1" dirty="0">
                                              <a:latin typeface="Cambria Math"/>
                                            </a:rPr>
                                            <m:t>𝜅</m:t>
                                          </m:r>
                                        </m:num>
                                        <m:den>
                                          <m:r>
                                            <a:rPr lang="en-US" i="1" dirty="0">
                                              <a:latin typeface="Cambria Math"/>
                                            </a:rPr>
                                            <m:t>𝜕</m:t>
                                          </m:r>
                                          <m:r>
                                            <a:rPr lang="en-US" i="1" dirty="0">
                                              <a:latin typeface="Cambria Math"/>
                                            </a:rPr>
                                            <m:t>𝑇</m:t>
                                          </m:r>
                                        </m:den>
                                      </m:f>
                                    </m:e>
                                  </m:d>
                                </m:e>
                                <m:sup/>
                              </m:sSup>
                            </m:e>
                            <m:sup>
                              <m:r>
                                <m:rPr>
                                  <m:nor/>
                                </m:rPr>
                                <a:rPr lang="en-US" dirty="0"/>
                                <m:t> </m:t>
                              </m:r>
                            </m:sup>
                          </m:sSup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𝑃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dirty="0" smtClean="0">
                              <a:latin typeface="Cambria Math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limLoc m:val="subSup"/>
                              <m:supHide m:val="on"/>
                              <m:ctrlPr>
                                <a:rPr lang="en-US" i="1" dirty="0"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9"/>
                                </m:rPr>
                                <a:rPr lang="en-US" i="1" dirty="0">
                                  <a:latin typeface="Cambria Math"/>
                                </a:rPr>
                                <m:t>𝑗</m:t>
                              </m:r>
                            </m:sub>
                            <m:sup/>
                            <m:e>
                              <m:sSub>
                                <m:sSubPr>
                                  <m:ctrlPr>
                                    <a:rPr lang="en-US" i="1" dirty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 dirty="0">
                                      <a:latin typeface="Cambria Math"/>
                                    </a:rPr>
                                    <m:t>𝜁</m:t>
                                  </m:r>
                                </m:e>
                                <m:sub>
                                  <m:r>
                                    <a:rPr lang="en-US" i="1" dirty="0">
                                      <a:latin typeface="Cambria Math"/>
                                    </a:rPr>
                                    <m:t>𝑗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b="0" i="1" dirty="0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dirty="0" smtClean="0">
                                      <a:latin typeface="Cambria Math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a:rPr lang="en-US" b="0" i="1" dirty="0" smtClean="0">
                                      <a:latin typeface="Cambria Math"/>
                                    </a:rPr>
                                    <m:t>𝑗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/>
                                </a:rPr>
                                <m:t> </m:t>
                              </m:r>
                            </m:e>
                          </m:nary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𝐵</m:t>
                              </m:r>
                            </m:sub>
                          </m:sSub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𝑇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4201" y="1484783"/>
                <a:ext cx="2369880" cy="829971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6199400" y="2420888"/>
                <a:ext cx="1640385" cy="63575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limLoc m:val="subSup"/>
                          <m:supHide m:val="on"/>
                          <m:ctrlPr>
                            <a:rPr lang="en-US" i="1" dirty="0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9"/>
                            </m:rPr>
                            <a:rPr lang="en-US" i="1" dirty="0">
                              <a:latin typeface="Cambria Math"/>
                            </a:rPr>
                            <m:t>𝑗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i="1" dirty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 dirty="0">
                                  <a:latin typeface="Cambria Math"/>
                                </a:rPr>
                                <m:t>𝜁</m:t>
                              </m:r>
                            </m:e>
                            <m:sub>
                              <m:r>
                                <a:rPr lang="en-US" i="1" dirty="0">
                                  <a:latin typeface="Cambria Math"/>
                                </a:rPr>
                                <m:t>𝑗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i="1" dirty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 dirty="0">
                                  <a:latin typeface="Cambria Math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n-US" i="1" dirty="0">
                                  <a:latin typeface="Cambria Math"/>
                                </a:rPr>
                                <m:t>𝑗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Δ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h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9400" y="2420888"/>
                <a:ext cx="1640385" cy="635751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5383422" y="2530665"/>
            <a:ext cx="81304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 smtClean="0"/>
              <a:t>where</a:t>
            </a:r>
            <a:endParaRPr lang="en-US" dirty="0"/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5414024" y="2945651"/>
            <a:ext cx="326243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 smtClean="0"/>
              <a:t>is the enthalpy of the reaction</a:t>
            </a:r>
            <a:endParaRPr lang="en-US" dirty="0"/>
          </a:p>
        </p:txBody>
      </p:sp>
      <p:sp>
        <p:nvSpPr>
          <p:cNvPr id="11" name="AutoShape 36"/>
          <p:cNvSpPr>
            <a:spLocks noChangeArrowheads="1"/>
          </p:cNvSpPr>
          <p:nvPr/>
        </p:nvSpPr>
        <p:spPr bwMode="auto">
          <a:xfrm>
            <a:off x="1343069" y="286559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2245718" y="2564904"/>
                <a:ext cx="2152897" cy="82997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sSup>
                            <m:sSupPr>
                              <m:ctrlPr>
                                <a:rPr lang="en-US" i="1" dirty="0">
                                  <a:latin typeface="Cambria Math"/>
                                </a:rPr>
                              </m:ctrlPr>
                            </m:sSupPr>
                            <m:e>
                              <m:sSup>
                                <m:sSupPr>
                                  <m:ctrlPr>
                                    <a:rPr lang="en-US" i="1" dirty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i="1" dirty="0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n-US" i="1" dirty="0">
                                              <a:latin typeface="Cambria Math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i="1" dirty="0">
                                              <a:latin typeface="Cambria Math"/>
                                            </a:rPr>
                                            <m:t>𝜕</m:t>
                                          </m:r>
                                          <m:r>
                                            <a:rPr lang="en-US" i="1" dirty="0">
                                              <a:latin typeface="Cambria Math"/>
                                            </a:rPr>
                                            <m:t>𝑙𝑛</m:t>
                                          </m:r>
                                          <m:r>
                                            <a:rPr lang="en-US" i="1" dirty="0">
                                              <a:latin typeface="Cambria Math"/>
                                            </a:rPr>
                                            <m:t>𝜅</m:t>
                                          </m:r>
                                        </m:num>
                                        <m:den>
                                          <m:r>
                                            <a:rPr lang="en-US" i="1" dirty="0">
                                              <a:latin typeface="Cambria Math"/>
                                            </a:rPr>
                                            <m:t>𝜕</m:t>
                                          </m:r>
                                          <m:r>
                                            <a:rPr lang="en-US" i="1" dirty="0">
                                              <a:latin typeface="Cambria Math"/>
                                            </a:rPr>
                                            <m:t>𝑇</m:t>
                                          </m:r>
                                        </m:den>
                                      </m:f>
                                    </m:e>
                                  </m:d>
                                </m:e>
                                <m:sup/>
                              </m:sSup>
                            </m:e>
                            <m:sup>
                              <m:r>
                                <m:rPr>
                                  <m:nor/>
                                </m:rPr>
                                <a:rPr lang="en-US" dirty="0"/>
                                <m:t> </m:t>
                              </m:r>
                            </m:sup>
                          </m:sSup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𝑃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dirty="0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b="0" i="0" dirty="0" smtClean="0">
                              <a:latin typeface="Cambria Math"/>
                            </a:rPr>
                            <m:t>Δ</m:t>
                          </m:r>
                          <m:r>
                            <a:rPr lang="en-US" b="0" i="1" dirty="0" smtClean="0">
                              <a:latin typeface="Cambria Math"/>
                            </a:rPr>
                            <m:t>h</m:t>
                          </m:r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𝐵</m:t>
                              </m:r>
                            </m:sub>
                          </m:sSub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𝑇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5718" y="2564904"/>
                <a:ext cx="2152897" cy="829971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467544" y="3717032"/>
            <a:ext cx="566918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 smtClean="0"/>
              <a:t>For a better understanding let’s integrate the equation</a:t>
            </a:r>
            <a:endParaRPr lang="en-US" dirty="0"/>
          </a:p>
        </p:txBody>
      </p:sp>
      <p:sp>
        <p:nvSpPr>
          <p:cNvPr id="16" name="AutoShape 36"/>
          <p:cNvSpPr>
            <a:spLocks noChangeArrowheads="1"/>
          </p:cNvSpPr>
          <p:nvPr/>
        </p:nvSpPr>
        <p:spPr bwMode="auto">
          <a:xfrm>
            <a:off x="604773" y="4408172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1263884" y="4107486"/>
                <a:ext cx="2594236" cy="7478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0" i="1" dirty="0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i="0" dirty="0">
                              <a:latin typeface="Cambria Math"/>
                            </a:rPr>
                            <m:t>ln</m:t>
                          </m:r>
                          <m:r>
                            <a:rPr lang="en-US" b="0" i="1" dirty="0" smtClean="0">
                              <a:latin typeface="Cambria Math"/>
                            </a:rPr>
                            <m:t> </m:t>
                          </m:r>
                        </m:fName>
                        <m:e>
                          <m:f>
                            <m:fPr>
                              <m:ctrlPr>
                                <a:rPr lang="en-US" b="0" i="1" dirty="0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i="1" dirty="0">
                                  <a:latin typeface="Cambria Math"/>
                                </a:rPr>
                                <m:t>𝜅</m:t>
                              </m:r>
                              <m:d>
                                <m:dPr>
                                  <m:ctrlPr>
                                    <a:rPr lang="en-US" b="0" i="1" dirty="0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b="0" i="1" dirty="0" smtClean="0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dirty="0" smtClean="0">
                                          <a:latin typeface="Cambria Math"/>
                                        </a:rPr>
                                        <m:t>𝑇</m:t>
                                      </m:r>
                                    </m:e>
                                    <m:sub>
                                      <m:r>
                                        <a:rPr lang="en-US" b="0" i="1" dirty="0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sub>
                                  </m:sSub>
                                </m:e>
                              </m:d>
                            </m:num>
                            <m:den>
                              <m:r>
                                <a:rPr lang="en-US" b="0" i="1" dirty="0" smtClean="0">
                                  <a:latin typeface="Cambria Math"/>
                                </a:rPr>
                                <m:t>𝜅</m:t>
                              </m:r>
                              <m:d>
                                <m:dPr>
                                  <m:ctrlPr>
                                    <a:rPr lang="en-US" b="0" i="1" dirty="0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b="0" i="1" dirty="0" smtClean="0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dirty="0" smtClean="0">
                                          <a:latin typeface="Cambria Math"/>
                                        </a:rPr>
                                        <m:t>𝑇</m:t>
                                      </m:r>
                                    </m:e>
                                    <m:sub>
                                      <m:r>
                                        <a:rPr lang="en-US" b="0" i="1" dirty="0" smtClean="0">
                                          <a:latin typeface="Cambria Math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d>
                            </m:den>
                          </m:f>
                        </m:e>
                      </m:func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brk m:alnAt="23"/>
                                </m:rPr>
                                <a:rPr lang="en-US" b="0" i="1" smtClean="0">
                                  <a:latin typeface="Cambria Math"/>
                                </a:rPr>
                                <m:t>𝑇</m:t>
                              </m:r>
                            </m:e>
                            <m:sub>
                              <m:r>
                                <m:rPr>
                                  <m:brk m:alnAt="23"/>
                                </m:rP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sub>
                        <m:sup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sup>
                        <m:e>
                          <m:f>
                            <m:fPr>
                              <m:ctrlPr>
                                <a:rPr lang="en-US" i="1" dirty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en-US" dirty="0">
                                  <a:latin typeface="Cambria Math"/>
                                </a:rPr>
                                <m:t>Δ</m:t>
                              </m:r>
                              <m:r>
                                <a:rPr lang="en-US" i="1" dirty="0">
                                  <a:latin typeface="Cambria Math"/>
                                </a:rPr>
                                <m:t>h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𝐵</m:t>
                                  </m:r>
                                </m:sub>
                              </m:sSub>
                              <m:sSup>
                                <m:sSup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𝑇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US" i="1">
                              <a:latin typeface="Cambria Math"/>
                            </a:rPr>
                            <m:t>𝑑𝑇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3884" y="4107486"/>
                <a:ext cx="2594236" cy="747833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AutoShape 36"/>
          <p:cNvSpPr>
            <a:spLocks noChangeArrowheads="1"/>
          </p:cNvSpPr>
          <p:nvPr/>
        </p:nvSpPr>
        <p:spPr bwMode="auto">
          <a:xfrm>
            <a:off x="4110922" y="4367102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4427984" y="4136309"/>
                <a:ext cx="3432921" cy="53610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/>
                        </a:rPr>
                        <m:t>𝜅</m:t>
                      </m:r>
                      <m:r>
                        <a:rPr lang="en-US" b="0" i="1" dirty="0" smtClean="0">
                          <a:latin typeface="Cambria Math"/>
                        </a:rPr>
                        <m:t>(</m:t>
                      </m:r>
                      <m:sSub>
                        <m:sSubPr>
                          <m:ctrlPr>
                            <a:rPr lang="en-US" b="0" i="1" dirty="0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dirty="0" smtClean="0">
                              <a:latin typeface="Cambria Math"/>
                            </a:rPr>
                            <m:t>𝑇</m:t>
                          </m:r>
                        </m:e>
                        <m:sub>
                          <m:r>
                            <a:rPr lang="en-US" b="0" i="1" dirty="0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b="0" i="1" dirty="0" smtClean="0">
                          <a:latin typeface="Cambria Math"/>
                        </a:rPr>
                        <m:t>)</m:t>
                      </m:r>
                      <m:r>
                        <a:rPr lang="en-US" i="1" dirty="0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𝜅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  <m:r>
                            <a:rPr lang="en-US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f>
                            <m:fPr>
                              <m:ctrlPr>
                                <a:rPr lang="en-US" i="1" dirty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0" dirty="0" smtClean="0">
                                  <a:latin typeface="Cambria Math"/>
                                </a:rPr>
                                <m:t>−</m:t>
                              </m:r>
                              <m:r>
                                <m:rPr>
                                  <m:sty m:val="p"/>
                                </m:rPr>
                                <a:rPr lang="en-US" dirty="0">
                                  <a:latin typeface="Cambria Math"/>
                                </a:rPr>
                                <m:t>Δ</m:t>
                              </m:r>
                              <m:r>
                                <a:rPr lang="en-US" i="1" dirty="0">
                                  <a:latin typeface="Cambria Math"/>
                                </a:rPr>
                                <m:t>h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𝐵</m:t>
                                  </m:r>
                                </m:sub>
                              </m:sSub>
                            </m:den>
                          </m:f>
                          <m:d>
                            <m:d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𝑇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sub>
                                  </m:sSub>
                                </m:den>
                              </m:f>
                              <m:r>
                                <a:rPr lang="en-US" b="0" i="1" smtClean="0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b="0" i="1" smtClean="0">
                                          <a:latin typeface="Cambria Math"/>
                                        </a:rPr>
                                        <m:t>T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1</m:t>
                                      </m:r>
                                    </m:sub>
                                  </m:sSub>
                                </m:den>
                              </m:f>
                              <m:r>
                                <a:rPr lang="en-US" b="0" i="1" smtClean="0">
                                  <a:latin typeface="Cambria Math"/>
                                </a:rPr>
                                <m:t>  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984" y="4136309"/>
                <a:ext cx="3432921" cy="536109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 Box 9"/>
              <p:cNvSpPr txBox="1">
                <a:spLocks noChangeArrowheads="1"/>
              </p:cNvSpPr>
              <p:nvPr/>
            </p:nvSpPr>
            <p:spPr bwMode="auto">
              <a:xfrm>
                <a:off x="539552" y="5013176"/>
                <a:ext cx="1128001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b="0" dirty="0" smtClean="0"/>
                  <a:t>If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/>
                      </a:rPr>
                      <m:t>Δ</m:t>
                    </m:r>
                    <m:r>
                      <a:rPr lang="en-US" b="0" i="1" smtClean="0">
                        <a:latin typeface="Cambria Math"/>
                      </a:rPr>
                      <m:t>h</m:t>
                    </m:r>
                    <m:r>
                      <a:rPr lang="en-US" b="0" i="1" smtClean="0">
                        <a:latin typeface="Cambria Math"/>
                      </a:rPr>
                      <m:t>&lt;0 </m:t>
                    </m:r>
                  </m:oMath>
                </a14:m>
                <a:endParaRPr lang="en-US" b="0" i="1" dirty="0" smtClean="0">
                  <a:latin typeface="Cambria Math"/>
                </a:endParaRPr>
              </a:p>
            </p:txBody>
          </p:sp>
        </mc:Choice>
        <mc:Fallback xmlns="">
          <p:sp>
            <p:nvSpPr>
              <p:cNvPr id="20" name="Text 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39552" y="5013176"/>
                <a:ext cx="1128001" cy="369332"/>
              </a:xfrm>
              <a:prstGeom prst="rect">
                <a:avLst/>
              </a:prstGeom>
              <a:blipFill rotWithShape="1">
                <a:blip r:embed="rId10"/>
                <a:stretch>
                  <a:fillRect l="-4865" t="-8197" b="-2459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 Box 9"/>
              <p:cNvSpPr txBox="1">
                <a:spLocks noChangeArrowheads="1"/>
              </p:cNvSpPr>
              <p:nvPr/>
            </p:nvSpPr>
            <p:spPr bwMode="auto">
              <a:xfrm>
                <a:off x="1619672" y="5003837"/>
                <a:ext cx="5770619" cy="6463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dirty="0" smtClean="0"/>
                  <a:t>heat leaves the system, the reaction is exothermic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𝜅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dirty="0"/>
                  <a:t>decreases </a:t>
                </a:r>
                <a:r>
                  <a:rPr lang="en-US" dirty="0" smtClean="0"/>
                  <a:t>with increasing T and the yield goes down</a:t>
                </a:r>
                <a:endParaRPr lang="en-US" dirty="0"/>
              </a:p>
            </p:txBody>
          </p:sp>
        </mc:Choice>
        <mc:Fallback xmlns="">
          <p:sp>
            <p:nvSpPr>
              <p:cNvPr id="21" name="Text 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619672" y="5003837"/>
                <a:ext cx="5770619" cy="646331"/>
              </a:xfrm>
              <a:prstGeom prst="rect">
                <a:avLst/>
              </a:prstGeom>
              <a:blipFill rotWithShape="1">
                <a:blip r:embed="rId11"/>
                <a:stretch>
                  <a:fillRect l="-951" t="-4717" b="-1415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 Box 9"/>
              <p:cNvSpPr txBox="1">
                <a:spLocks noChangeArrowheads="1"/>
              </p:cNvSpPr>
              <p:nvPr/>
            </p:nvSpPr>
            <p:spPr bwMode="auto">
              <a:xfrm>
                <a:off x="539552" y="6032368"/>
                <a:ext cx="1128001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b="0" dirty="0" smtClean="0"/>
                  <a:t>If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/>
                      </a:rPr>
                      <m:t>Δ</m:t>
                    </m:r>
                    <m:r>
                      <a:rPr lang="en-US" b="0" i="1" smtClean="0">
                        <a:latin typeface="Cambria Math"/>
                      </a:rPr>
                      <m:t>h</m:t>
                    </m:r>
                    <m:r>
                      <a:rPr lang="en-US" b="0" i="1" smtClean="0">
                        <a:latin typeface="Cambria Math"/>
                      </a:rPr>
                      <m:t>&gt;0 </m:t>
                    </m:r>
                  </m:oMath>
                </a14:m>
                <a:endParaRPr lang="en-US" b="0" i="1" dirty="0" smtClean="0">
                  <a:latin typeface="Cambria Math"/>
                </a:endParaRPr>
              </a:p>
            </p:txBody>
          </p:sp>
        </mc:Choice>
        <mc:Fallback xmlns="">
          <p:sp>
            <p:nvSpPr>
              <p:cNvPr id="22" name="Text 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39552" y="6032368"/>
                <a:ext cx="1128001" cy="369332"/>
              </a:xfrm>
              <a:prstGeom prst="rect">
                <a:avLst/>
              </a:prstGeom>
              <a:blipFill rotWithShape="1">
                <a:blip r:embed="rId12"/>
                <a:stretch>
                  <a:fillRect l="-4865" t="-8333" b="-2666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 Box 9"/>
              <p:cNvSpPr txBox="1">
                <a:spLocks noChangeArrowheads="1"/>
              </p:cNvSpPr>
              <p:nvPr/>
            </p:nvSpPr>
            <p:spPr bwMode="auto">
              <a:xfrm>
                <a:off x="1619672" y="6023029"/>
                <a:ext cx="5526962" cy="6463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dirty="0" smtClean="0"/>
                  <a:t>the reaction is endotherm</a:t>
                </a:r>
              </a:p>
              <a:p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𝜅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dirty="0" smtClean="0"/>
                  <a:t> increases with increasing T and the yield goes up</a:t>
                </a:r>
                <a:endParaRPr lang="en-US" dirty="0"/>
              </a:p>
            </p:txBody>
          </p:sp>
        </mc:Choice>
        <mc:Fallback xmlns="">
          <p:sp>
            <p:nvSpPr>
              <p:cNvPr id="23" name="Text 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619672" y="6023029"/>
                <a:ext cx="5526962" cy="646331"/>
              </a:xfrm>
              <a:prstGeom prst="rect">
                <a:avLst/>
              </a:prstGeom>
              <a:blipFill rotWithShape="1">
                <a:blip r:embed="rId13"/>
                <a:stretch>
                  <a:fillRect l="-993" t="-4717" r="-110" b="-1415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 Box 9"/>
          <p:cNvSpPr txBox="1">
            <a:spLocks noChangeArrowheads="1"/>
          </p:cNvSpPr>
          <p:nvPr/>
        </p:nvSpPr>
        <p:spPr bwMode="auto">
          <a:xfrm>
            <a:off x="467544" y="5517232"/>
            <a:ext cx="828233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dirty="0" smtClean="0"/>
              <a:t>(</a:t>
            </a:r>
            <a:r>
              <a:rPr lang="en-US" sz="1200" dirty="0" smtClean="0">
                <a:solidFill>
                  <a:srgbClr val="00B050"/>
                </a:solidFill>
              </a:rPr>
              <a:t>consider the reaction of hydrogen and oxygen into water. At high temperature (about 6000K ) there is  virtually no yield</a:t>
            </a:r>
          </a:p>
          <a:p>
            <a:r>
              <a:rPr lang="en-US" sz="1200" dirty="0">
                <a:solidFill>
                  <a:srgbClr val="00B050"/>
                </a:solidFill>
              </a:rPr>
              <a:t> </a:t>
            </a:r>
            <a:r>
              <a:rPr lang="en-US" sz="1200" dirty="0" smtClean="0">
                <a:solidFill>
                  <a:srgbClr val="00B050"/>
                </a:solidFill>
              </a:rPr>
              <a:t>                                                                   for water and at even higher T  water dissociates into hydrogen and oxygen.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7459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00"/>
                            </p:stCondLst>
                            <p:childTnLst>
                              <p:par>
                                <p:cTn id="4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500"/>
                            </p:stCondLst>
                            <p:childTnLst>
                              <p:par>
                                <p:cTn id="5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500"/>
                            </p:stCondLst>
                            <p:childTnLst>
                              <p:par>
                                <p:cTn id="9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2" grpId="0"/>
      <p:bldP spid="3" grpId="0"/>
      <p:bldP spid="4" grpId="0"/>
      <p:bldP spid="5" grpId="0"/>
      <p:bldP spid="6" grpId="0" animBg="1"/>
      <p:bldP spid="7" grpId="0"/>
      <p:bldP spid="8" grpId="0"/>
      <p:bldP spid="9" grpId="0"/>
      <p:bldP spid="10" grpId="0"/>
      <p:bldP spid="11" grpId="0" animBg="1"/>
      <p:bldP spid="12" grpId="0"/>
      <p:bldP spid="14" grpId="0"/>
      <p:bldP spid="16" grpId="0" animBg="1"/>
      <p:bldP spid="17" grpId="0"/>
      <p:bldP spid="18" grpId="0" animBg="1"/>
      <p:bldP spid="19" grpId="0"/>
      <p:bldP spid="20" grpId="0"/>
      <p:bldP spid="21" grpId="0"/>
      <p:bldP spid="22" grpId="0"/>
      <p:bldP spid="23" grpId="0"/>
      <p:bldP spid="24" grpId="0"/>
    </p:bldLst>
  </p:timing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3059</TotalTime>
  <Words>2503</Words>
  <Application>Microsoft Office PowerPoint</Application>
  <PresentationFormat>On-screen Show (4:3)</PresentationFormat>
  <Paragraphs>214</Paragraphs>
  <Slides>11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Standarddesign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rdh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ChB</dc:creator>
  <cp:lastModifiedBy>Christian Binek</cp:lastModifiedBy>
  <cp:revision>91</cp:revision>
  <dcterms:created xsi:type="dcterms:W3CDTF">2004-12-07T15:52:42Z</dcterms:created>
  <dcterms:modified xsi:type="dcterms:W3CDTF">2012-11-09T15:25:52Z</dcterms:modified>
</cp:coreProperties>
</file>