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78" r:id="rId6"/>
    <p:sldId id="279" r:id="rId7"/>
    <p:sldId id="280" r:id="rId8"/>
    <p:sldId id="276" r:id="rId9"/>
    <p:sldId id="277" r:id="rId10"/>
    <p:sldId id="281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876DC"/>
    <a:srgbClr val="FD7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91" autoAdjust="0"/>
  </p:normalViewPr>
  <p:slideViewPr>
    <p:cSldViewPr>
      <p:cViewPr varScale="1">
        <p:scale>
          <a:sx n="97" d="100"/>
          <a:sy n="97" d="100"/>
        </p:scale>
        <p:origin x="13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wmf"/><Relationship Id="rId1" Type="http://schemas.openxmlformats.org/officeDocument/2006/relationships/image" Target="../media/image8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1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04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18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52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24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29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47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94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537EB-88E1-4900-A898-155E879EC3B0}" type="slidenum">
              <a:rPr lang="en-US"/>
              <a:pPr/>
              <a:t>7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5645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28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 is</a:t>
            </a:r>
            <a:r>
              <a:rPr lang="en-US" baseline="0" dirty="0" smtClean="0"/>
              <a:t> the work done by E on Q. q decreases from a initial value Q to 0 as elements of charge </a:t>
            </a:r>
            <a:r>
              <a:rPr lang="en-US" baseline="0" dirty="0" err="1" smtClean="0"/>
              <a:t>dq</a:t>
            </a:r>
            <a:r>
              <a:rPr lang="en-US" baseline="0" dirty="0" smtClean="0"/>
              <a:t> fall through potential difference v that vary from V to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8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wmf"/><Relationship Id="rId10" Type="http://schemas.openxmlformats.org/officeDocument/2006/relationships/image" Target="../media/image33.png"/><Relationship Id="rId4" Type="http://schemas.openxmlformats.org/officeDocument/2006/relationships/oleObject" Target="../embeddings/oleObject21.bin"/><Relationship Id="rId9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8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3.wmf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1.png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7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19200" y="304800"/>
            <a:ext cx="6858000" cy="576263"/>
            <a:chOff x="1551709" y="304800"/>
            <a:chExt cx="4789055" cy="576263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Capacitance </a:t>
              </a:r>
              <a:r>
                <a:rPr lang="en-US" b="1" dirty="0" smtClean="0">
                  <a:solidFill>
                    <a:schemeClr val="bg1"/>
                  </a:solidFill>
                  <a:latin typeface="Comic Sans MS" pitchFamily="66" charset="0"/>
                </a:rPr>
                <a:t>IN</a:t>
              </a:r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 Series and Parallel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648200"/>
            <a:ext cx="7467600" cy="576263"/>
            <a:chOff x="2707481" y="1143000"/>
            <a:chExt cx="1902619" cy="57626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2707481" y="1143000"/>
              <a:ext cx="1902619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2766938" y="1188265"/>
              <a:ext cx="17242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Capacitors </a:t>
              </a:r>
              <a:r>
                <a:rPr lang="en-US" b="1" dirty="0" smtClean="0">
                  <a:solidFill>
                    <a:schemeClr val="bg1"/>
                  </a:solidFill>
                  <a:latin typeface="Comic Sans MS" pitchFamily="66" charset="0"/>
                </a:rPr>
                <a:t>IN</a:t>
              </a:r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 Series and Parallel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81000" y="11430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Capacitors are manufactured with certain standard capacitances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81000" y="4171890"/>
            <a:ext cx="693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Is there a way to obtain specific value of capacitance</a:t>
            </a:r>
          </a:p>
        </p:txBody>
      </p:sp>
      <p:pic>
        <p:nvPicPr>
          <p:cNvPr id="17" name="Picture 4" descr="http://whateverebay.com/question-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1427" y="3969267"/>
            <a:ext cx="715773" cy="609600"/>
          </a:xfrm>
          <a:prstGeom prst="rect">
            <a:avLst/>
          </a:prstGeom>
          <a:noFill/>
        </p:spPr>
      </p:pic>
      <p:pic>
        <p:nvPicPr>
          <p:cNvPr id="81922" name="Picture 2" descr="http://lh3.ggpht.com/_aGOA7XlvHs4/Srx3eyLvy8I/AAAAAAAAAEs/nae34aw61Ik/Capacitors-Nichicon-Apple-iMac-8x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3448500" cy="257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776484" y="5638800"/>
            <a:ext cx="1456944" cy="685800"/>
            <a:chOff x="4800600" y="2133600"/>
            <a:chExt cx="1456944" cy="685800"/>
          </a:xfrm>
        </p:grpSpPr>
        <p:cxnSp>
          <p:nvCxnSpPr>
            <p:cNvPr id="21" name="Straight Connector 20"/>
            <p:cNvCxnSpPr/>
            <p:nvPr/>
          </p:nvCxnSpPr>
          <p:spPr>
            <a:xfrm rot="5400000">
              <a:off x="5067300" y="24765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5295900" y="24765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4800600" y="2478024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5647944" y="2478023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1928" name="Picture 8" descr="http://zedomax.com/blog/wp-content/uploads/2008/09/capacitor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518" y="1701970"/>
            <a:ext cx="3507582" cy="227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2209800" y="5640324"/>
            <a:ext cx="1456944" cy="685800"/>
            <a:chOff x="4800600" y="2133600"/>
            <a:chExt cx="1456944" cy="685800"/>
          </a:xfrm>
        </p:grpSpPr>
        <p:cxnSp>
          <p:nvCxnSpPr>
            <p:cNvPr id="26" name="Straight Connector 25"/>
            <p:cNvCxnSpPr/>
            <p:nvPr/>
          </p:nvCxnSpPr>
          <p:spPr>
            <a:xfrm rot="5400000">
              <a:off x="5067300" y="24765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5295900" y="24765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4800600" y="2478024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5647944" y="2478023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5715000" y="5253228"/>
            <a:ext cx="1676399" cy="1461516"/>
            <a:chOff x="5715000" y="5253228"/>
            <a:chExt cx="1676399" cy="1461516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320027" y="5638800"/>
              <a:ext cx="1456944" cy="685800"/>
              <a:chOff x="4800600" y="2133600"/>
              <a:chExt cx="1456944" cy="685800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5067300" y="2476500"/>
                <a:ext cx="685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5295900" y="2476500"/>
                <a:ext cx="685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4800600" y="2478024"/>
                <a:ext cx="60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5647944" y="2478023"/>
                <a:ext cx="60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 rot="5400000">
              <a:off x="5329428" y="5643372"/>
              <a:ext cx="1456944" cy="685800"/>
              <a:chOff x="4800600" y="2133600"/>
              <a:chExt cx="1456944" cy="6858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rot="5400000">
                <a:off x="5067300" y="2476500"/>
                <a:ext cx="685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5295900" y="2476500"/>
                <a:ext cx="685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0800000">
                <a:off x="4800600" y="2478024"/>
                <a:ext cx="60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0800000">
                <a:off x="5647944" y="2478023"/>
                <a:ext cx="60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>
              <a:off x="6044019" y="5257799"/>
              <a:ext cx="99212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057407" y="6707658"/>
              <a:ext cx="99212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19200" y="304800"/>
            <a:ext cx="6858000" cy="576263"/>
            <a:chOff x="1551709" y="304800"/>
            <a:chExt cx="4789055" cy="576263"/>
          </a:xfrm>
        </p:grpSpPr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Electric field energy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14300" y="1143000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derived the various forms of electric potential energy stored in a capacitor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972691"/>
              </p:ext>
            </p:extLst>
          </p:nvPr>
        </p:nvGraphicFramePr>
        <p:xfrm>
          <a:off x="224828" y="1886274"/>
          <a:ext cx="2948459" cy="784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3" name="Equation" r:id="rId4" imgW="1574640" imgH="419040" progId="Equation.DSMT4">
                  <p:embed/>
                </p:oleObj>
              </mc:Choice>
              <mc:Fallback>
                <p:oleObj name="Equation" r:id="rId4" imgW="15746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828" y="1886274"/>
                        <a:ext cx="2948459" cy="784671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484350" y="1811841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If we think about charging a capacitor by </a:t>
            </a:r>
          </a:p>
          <a:p>
            <a:r>
              <a:rPr lang="en-US" dirty="0" smtClean="0">
                <a:latin typeface="Comic Sans MS" pitchFamily="66" charset="0"/>
              </a:rPr>
              <a:t>moving charge from one plate to the </a:t>
            </a:r>
          </a:p>
          <a:p>
            <a:r>
              <a:rPr lang="en-US" dirty="0">
                <a:latin typeface="Comic Sans MS" pitchFamily="66" charset="0"/>
              </a:rPr>
              <a:t>o</a:t>
            </a:r>
            <a:r>
              <a:rPr lang="en-US" dirty="0" smtClean="0">
                <a:latin typeface="Comic Sans MS" pitchFamily="66" charset="0"/>
              </a:rPr>
              <a:t>ther that requires work against the electric field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344089" y="2961531"/>
            <a:ext cx="6858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19200" y="2961531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e can think of the energy being stored in the electric field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4775" y="4647426"/>
            <a:ext cx="809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29342" y="4572790"/>
                <a:ext cx="109645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342" y="4572790"/>
                <a:ext cx="1096454" cy="518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2209800" y="4687685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e can introduce the energy density </a:t>
            </a:r>
            <a:endParaRPr 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400800" y="4553740"/>
                <a:ext cx="1495217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𝐴𝑑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553740"/>
                <a:ext cx="1495217" cy="55579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114300" y="5210191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Using the parallel plate capacitor expressions  </a:t>
            </a:r>
            <a:endParaRPr 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29225" y="5276124"/>
                <a:ext cx="7904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225" y="5276124"/>
                <a:ext cx="790473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6977" r="-6977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6019698" y="5229957"/>
            <a:ext cx="60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477651" y="5143337"/>
                <a:ext cx="1066800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651" y="5143337"/>
                <a:ext cx="1066800" cy="52039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ight Arrow 36"/>
          <p:cNvSpPr/>
          <p:nvPr/>
        </p:nvSpPr>
        <p:spPr>
          <a:xfrm>
            <a:off x="1524000" y="5980168"/>
            <a:ext cx="6858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354844" y="5739936"/>
            <a:ext cx="4350756" cy="813264"/>
            <a:chOff x="2354844" y="5739936"/>
            <a:chExt cx="4350756" cy="813264"/>
          </a:xfrm>
        </p:grpSpPr>
        <p:sp>
          <p:nvSpPr>
            <p:cNvPr id="8" name="Rectangle 7"/>
            <p:cNvSpPr/>
            <p:nvPr/>
          </p:nvSpPr>
          <p:spPr>
            <a:xfrm>
              <a:off x="2354844" y="5739936"/>
              <a:ext cx="4350756" cy="813264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354844" y="5951593"/>
              <a:ext cx="18373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energy density 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4057650" y="5808897"/>
                  <a:ext cx="2307811" cy="55579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7650" y="5808897"/>
                  <a:ext cx="2307811" cy="555793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Rectangle 40"/>
          <p:cNvSpPr/>
          <p:nvPr/>
        </p:nvSpPr>
        <p:spPr>
          <a:xfrm>
            <a:off x="6783969" y="5711361"/>
            <a:ext cx="22493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Vacuum is not truly</a:t>
            </a:r>
          </a:p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e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mpty space but </a:t>
            </a:r>
          </a:p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can have energy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75198" y="3201967"/>
            <a:ext cx="4034016" cy="137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9" grpId="0" animBg="1"/>
      <p:bldP spid="30" grpId="0"/>
      <p:bldP spid="31" grpId="0"/>
      <p:bldP spid="5" grpId="0"/>
      <p:bldP spid="32" grpId="0"/>
      <p:bldP spid="33" grpId="0"/>
      <p:bldP spid="34" grpId="0"/>
      <p:bldP spid="6" grpId="0"/>
      <p:bldP spid="35" grpId="0"/>
      <p:bldP spid="36" grpId="0"/>
      <p:bldP spid="37" grpId="0" animBg="1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219200" y="304800"/>
            <a:ext cx="6858000" cy="576263"/>
            <a:chOff x="1551709" y="304800"/>
            <a:chExt cx="4789055" cy="576263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Capacitance </a:t>
              </a:r>
              <a:r>
                <a:rPr lang="en-US" b="1" dirty="0" smtClean="0">
                  <a:solidFill>
                    <a:schemeClr val="bg1"/>
                  </a:solidFill>
                  <a:latin typeface="Comic Sans MS" pitchFamily="66" charset="0"/>
                </a:rPr>
                <a:t>IN</a:t>
              </a:r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 Series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82" name="Group 81"/>
          <p:cNvGrpSpPr>
            <a:grpSpLocks/>
          </p:cNvGrpSpPr>
          <p:nvPr/>
        </p:nvGrpSpPr>
        <p:grpSpPr bwMode="auto">
          <a:xfrm>
            <a:off x="495220" y="1944868"/>
            <a:ext cx="1048871" cy="930031"/>
            <a:chOff x="656" y="430"/>
            <a:chExt cx="39" cy="51"/>
          </a:xfrm>
        </p:grpSpPr>
        <p:sp>
          <p:nvSpPr>
            <p:cNvPr id="84" name="Line 7"/>
            <p:cNvSpPr>
              <a:spLocks noChangeShapeType="1"/>
            </p:cNvSpPr>
            <p:nvPr/>
          </p:nvSpPr>
          <p:spPr bwMode="auto">
            <a:xfrm rot="5400000">
              <a:off x="669" y="475"/>
              <a:ext cx="1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B0F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5" name="Line 8"/>
            <p:cNvSpPr>
              <a:spLocks noChangeShapeType="1"/>
            </p:cNvSpPr>
            <p:nvPr/>
          </p:nvSpPr>
          <p:spPr bwMode="auto">
            <a:xfrm rot="5400000" flipH="1">
              <a:off x="670" y="436"/>
              <a:ext cx="12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B0F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6" name="Line 9"/>
            <p:cNvSpPr>
              <a:spLocks noChangeShapeType="1"/>
            </p:cNvSpPr>
            <p:nvPr/>
          </p:nvSpPr>
          <p:spPr bwMode="auto">
            <a:xfrm rot="5400000">
              <a:off x="676" y="421"/>
              <a:ext cx="0" cy="3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B0F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7" name="Line 10"/>
            <p:cNvSpPr>
              <a:spLocks noChangeShapeType="1"/>
            </p:cNvSpPr>
            <p:nvPr/>
          </p:nvSpPr>
          <p:spPr bwMode="auto">
            <a:xfrm rot="5400000">
              <a:off x="676" y="435"/>
              <a:ext cx="0" cy="2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B0F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8" name="Line 11"/>
            <p:cNvSpPr>
              <a:spLocks noChangeShapeType="1"/>
            </p:cNvSpPr>
            <p:nvPr/>
          </p:nvSpPr>
          <p:spPr bwMode="auto">
            <a:xfrm rot="5400000">
              <a:off x="676" y="431"/>
              <a:ext cx="0" cy="3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B0F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9" name="Line 12"/>
            <p:cNvSpPr>
              <a:spLocks noChangeShapeType="1"/>
            </p:cNvSpPr>
            <p:nvPr/>
          </p:nvSpPr>
          <p:spPr bwMode="auto">
            <a:xfrm rot="5400000">
              <a:off x="676" y="446"/>
              <a:ext cx="0" cy="2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B0F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0" name="Line 13"/>
            <p:cNvSpPr>
              <a:spLocks noChangeShapeType="1"/>
            </p:cNvSpPr>
            <p:nvPr/>
          </p:nvSpPr>
          <p:spPr bwMode="auto">
            <a:xfrm rot="5400000">
              <a:off x="676" y="443"/>
              <a:ext cx="0" cy="3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B0F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1" name="Line 14"/>
            <p:cNvSpPr>
              <a:spLocks noChangeShapeType="1"/>
            </p:cNvSpPr>
            <p:nvPr/>
          </p:nvSpPr>
          <p:spPr bwMode="auto">
            <a:xfrm rot="5400000">
              <a:off x="676" y="457"/>
              <a:ext cx="0" cy="2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B0F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333855" y="1926632"/>
            <a:ext cx="1748118" cy="118533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4" name="Line 17"/>
          <p:cNvSpPr>
            <a:spLocks noChangeShapeType="1"/>
          </p:cNvSpPr>
          <p:nvPr/>
        </p:nvSpPr>
        <p:spPr bwMode="auto">
          <a:xfrm rot="16200000">
            <a:off x="3057901" y="2090755"/>
            <a:ext cx="145887" cy="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7" name="Line 20"/>
          <p:cNvSpPr>
            <a:spLocks noChangeShapeType="1"/>
          </p:cNvSpPr>
          <p:nvPr/>
        </p:nvSpPr>
        <p:spPr bwMode="auto">
          <a:xfrm rot="16200000">
            <a:off x="3057901" y="1762509"/>
            <a:ext cx="145887" cy="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2781221" y="1689566"/>
            <a:ext cx="1048871" cy="711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2781221" y="1452499"/>
            <a:ext cx="1048871" cy="118533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0" name="Line 23"/>
          <p:cNvSpPr>
            <a:spLocks noChangeShapeType="1"/>
          </p:cNvSpPr>
          <p:nvPr/>
        </p:nvSpPr>
        <p:spPr bwMode="auto">
          <a:xfrm flipV="1">
            <a:off x="3130845" y="1452499"/>
            <a:ext cx="0" cy="237067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1" name="Line 24"/>
          <p:cNvSpPr>
            <a:spLocks noChangeShapeType="1"/>
          </p:cNvSpPr>
          <p:nvPr/>
        </p:nvSpPr>
        <p:spPr bwMode="auto">
          <a:xfrm>
            <a:off x="3130845" y="2163699"/>
            <a:ext cx="0" cy="237067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6" name="Line 26"/>
          <p:cNvSpPr>
            <a:spLocks noChangeShapeType="1"/>
          </p:cNvSpPr>
          <p:nvPr/>
        </p:nvSpPr>
        <p:spPr bwMode="auto">
          <a:xfrm rot="16200000">
            <a:off x="3057901" y="3039021"/>
            <a:ext cx="145887" cy="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Line 18"/>
          <p:cNvSpPr>
            <a:spLocks noChangeShapeType="1"/>
          </p:cNvSpPr>
          <p:nvPr/>
        </p:nvSpPr>
        <p:spPr bwMode="auto">
          <a:xfrm rot="16200000">
            <a:off x="3130845" y="1649952"/>
            <a:ext cx="0" cy="69924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>
            <a:glow rad="5207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6" name="Line 19"/>
          <p:cNvSpPr>
            <a:spLocks noChangeShapeType="1"/>
          </p:cNvSpPr>
          <p:nvPr/>
        </p:nvSpPr>
        <p:spPr bwMode="auto">
          <a:xfrm rot="16200000">
            <a:off x="3130845" y="1504065"/>
            <a:ext cx="0" cy="69924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7" name="Line 27"/>
          <p:cNvSpPr>
            <a:spLocks noChangeShapeType="1"/>
          </p:cNvSpPr>
          <p:nvPr/>
        </p:nvSpPr>
        <p:spPr bwMode="auto">
          <a:xfrm rot="16200000">
            <a:off x="3130845" y="2598218"/>
            <a:ext cx="0" cy="69924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>
            <a:glow rad="5207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8" name="Line 28"/>
          <p:cNvSpPr>
            <a:spLocks noChangeShapeType="1"/>
          </p:cNvSpPr>
          <p:nvPr/>
        </p:nvSpPr>
        <p:spPr bwMode="auto">
          <a:xfrm rot="16200000">
            <a:off x="3130845" y="2452331"/>
            <a:ext cx="0" cy="69924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9" name="Line 29"/>
          <p:cNvSpPr>
            <a:spLocks noChangeShapeType="1"/>
          </p:cNvSpPr>
          <p:nvPr/>
        </p:nvSpPr>
        <p:spPr bwMode="auto">
          <a:xfrm rot="16200000">
            <a:off x="3057901" y="2710775"/>
            <a:ext cx="145887" cy="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2781221" y="2637832"/>
            <a:ext cx="1048871" cy="711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2781221" y="2400765"/>
            <a:ext cx="1048871" cy="118533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2" name="Line 32"/>
          <p:cNvSpPr>
            <a:spLocks noChangeShapeType="1"/>
          </p:cNvSpPr>
          <p:nvPr/>
        </p:nvSpPr>
        <p:spPr bwMode="auto">
          <a:xfrm flipV="1">
            <a:off x="3130845" y="2400765"/>
            <a:ext cx="0" cy="237067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3" name="Line 33"/>
          <p:cNvSpPr>
            <a:spLocks noChangeShapeType="1"/>
          </p:cNvSpPr>
          <p:nvPr/>
        </p:nvSpPr>
        <p:spPr bwMode="auto">
          <a:xfrm>
            <a:off x="3130845" y="3111965"/>
            <a:ext cx="0" cy="237067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033102" y="1452499"/>
            <a:ext cx="2097743" cy="1896532"/>
            <a:chOff x="1033102" y="1452499"/>
            <a:chExt cx="2097743" cy="1896532"/>
          </a:xfrm>
          <a:effectLst>
            <a:glow rad="63500">
              <a:schemeClr val="accent3">
                <a:satMod val="175000"/>
                <a:alpha val="40000"/>
              </a:schemeClr>
            </a:glow>
            <a:outerShdw blurRad="1270000" dist="2540000" dir="21540000" algn="ctr" rotWithShape="0">
              <a:schemeClr val="tx1"/>
            </a:outerShdw>
          </a:effectLst>
        </p:grpSpPr>
        <p:sp>
          <p:nvSpPr>
            <p:cNvPr id="36" name="Line 43"/>
            <p:cNvSpPr>
              <a:spLocks noChangeShapeType="1"/>
            </p:cNvSpPr>
            <p:nvPr/>
          </p:nvSpPr>
          <p:spPr bwMode="auto">
            <a:xfrm>
              <a:off x="1033102" y="3349031"/>
              <a:ext cx="2097743" cy="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Line 44"/>
            <p:cNvSpPr>
              <a:spLocks noChangeShapeType="1"/>
            </p:cNvSpPr>
            <p:nvPr/>
          </p:nvSpPr>
          <p:spPr bwMode="auto">
            <a:xfrm>
              <a:off x="1033102" y="1452499"/>
              <a:ext cx="2097743" cy="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>
              <a:innerShdw blurRad="114300">
                <a:schemeClr val="accent1"/>
              </a:inn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1033102" y="2874898"/>
              <a:ext cx="0" cy="474133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1033102" y="1452499"/>
              <a:ext cx="0" cy="474133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480469" y="1762509"/>
            <a:ext cx="78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92" name="TextBox 91"/>
          <p:cNvSpPr txBox="1"/>
          <p:nvPr/>
        </p:nvSpPr>
        <p:spPr>
          <a:xfrm>
            <a:off x="3556669" y="2678668"/>
            <a:ext cx="78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2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990600" y="1386840"/>
            <a:ext cx="137160" cy="137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>
            <a:spLocks noChangeAspect="1"/>
          </p:cNvSpPr>
          <p:nvPr/>
        </p:nvSpPr>
        <p:spPr>
          <a:xfrm>
            <a:off x="990600" y="3276600"/>
            <a:ext cx="137160" cy="137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268628"/>
            <a:ext cx="28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endParaRPr lang="en-US" i="1" dirty="0"/>
          </a:p>
        </p:txBody>
      </p:sp>
      <p:sp>
        <p:nvSpPr>
          <p:cNvPr id="94" name="TextBox 93"/>
          <p:cNvSpPr txBox="1"/>
          <p:nvPr/>
        </p:nvSpPr>
        <p:spPr>
          <a:xfrm>
            <a:off x="685800" y="3136557"/>
            <a:ext cx="28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4773" y="21595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ab</a:t>
            </a:r>
            <a:r>
              <a:rPr lang="en-US" i="1" dirty="0" smtClean="0"/>
              <a:t>=V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1574797"/>
            <a:ext cx="10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 + + +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2743200" y="2526268"/>
            <a:ext cx="10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 + + +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2837328" y="1916668"/>
            <a:ext cx="10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2200" y="1627515"/>
            <a:ext cx="533400" cy="277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362200" y="185611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2362200" y="2541915"/>
            <a:ext cx="533400" cy="277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3622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3063240" y="2362200"/>
            <a:ext cx="137160" cy="137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00400" y="2234514"/>
            <a:ext cx="428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</a:t>
            </a:r>
            <a:endParaRPr lang="en-US" i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100740" y="2437238"/>
            <a:ext cx="472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117213" y="3352800"/>
            <a:ext cx="472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4099803" y="1447800"/>
            <a:ext cx="472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3886200" y="175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/>
              <a:t>V</a:t>
            </a:r>
            <a:r>
              <a:rPr lang="en-US" i="1" baseline="-25000" dirty="0" err="1" smtClean="0"/>
              <a:t>ac</a:t>
            </a:r>
            <a:r>
              <a:rPr lang="en-US" i="1" dirty="0" smtClean="0"/>
              <a:t>=V</a:t>
            </a:r>
            <a:r>
              <a:rPr lang="en-US" i="1" baseline="-25000" dirty="0" smtClean="0"/>
              <a:t>1</a:t>
            </a:r>
            <a:endParaRPr lang="en-US" i="1" baseline="-25000" dirty="0"/>
          </a:p>
        </p:txBody>
      </p:sp>
      <p:sp>
        <p:nvSpPr>
          <p:cNvPr id="105" name="TextBox 104"/>
          <p:cNvSpPr txBox="1"/>
          <p:nvPr/>
        </p:nvSpPr>
        <p:spPr>
          <a:xfrm>
            <a:off x="396240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/>
              <a:t>V</a:t>
            </a:r>
            <a:r>
              <a:rPr lang="en-US" i="1" baseline="-25000" dirty="0" err="1" smtClean="0"/>
              <a:t>cb</a:t>
            </a:r>
            <a:r>
              <a:rPr lang="en-US" i="1" dirty="0" smtClean="0"/>
              <a:t>=V</a:t>
            </a:r>
            <a:r>
              <a:rPr lang="en-US" i="1" baseline="-25000" dirty="0"/>
              <a:t>2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4353311" y="1455420"/>
            <a:ext cx="21495" cy="449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 flipV="1">
            <a:off x="4385748" y="1988820"/>
            <a:ext cx="21495" cy="44958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 flipV="1">
            <a:off x="4398106" y="2382866"/>
            <a:ext cx="21494" cy="425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4461948" y="2903220"/>
            <a:ext cx="21495" cy="44958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8" name="Object 256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442589"/>
              </p:ext>
            </p:extLst>
          </p:nvPr>
        </p:nvGraphicFramePr>
        <p:xfrm>
          <a:off x="5715000" y="1447800"/>
          <a:ext cx="1821237" cy="967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5" name="Equation" r:id="rId4" imgW="812520" imgH="431640" progId="Equation.DSMT4">
                  <p:embed/>
                </p:oleObj>
              </mc:Choice>
              <mc:Fallback>
                <p:oleObj name="Equation" r:id="rId4" imgW="812520" imgH="43164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447800"/>
                        <a:ext cx="1821237" cy="9675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256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363977"/>
              </p:ext>
            </p:extLst>
          </p:nvPr>
        </p:nvGraphicFramePr>
        <p:xfrm>
          <a:off x="5867400" y="2437133"/>
          <a:ext cx="1775946" cy="915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6" name="Equation" r:id="rId6" imgW="838080" imgH="431640" progId="Equation.DSMT4">
                  <p:embed/>
                </p:oleObj>
              </mc:Choice>
              <mc:Fallback>
                <p:oleObj name="Equation" r:id="rId6" imgW="838080" imgH="431640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437133"/>
                        <a:ext cx="1775946" cy="9156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256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753301"/>
              </p:ext>
            </p:extLst>
          </p:nvPr>
        </p:nvGraphicFramePr>
        <p:xfrm>
          <a:off x="641141" y="3810000"/>
          <a:ext cx="3765651" cy="935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7" name="Equation" r:id="rId8" imgW="1942920" imgH="482400" progId="Equation.DSMT4">
                  <p:embed/>
                </p:oleObj>
              </mc:Choice>
              <mc:Fallback>
                <p:oleObj name="Equation" r:id="rId8" imgW="1942920" imgH="482400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41" y="3810000"/>
                        <a:ext cx="3765651" cy="9352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Right Arrow 25610"/>
          <p:cNvSpPr/>
          <p:nvPr/>
        </p:nvSpPr>
        <p:spPr>
          <a:xfrm>
            <a:off x="4267200" y="5250592"/>
            <a:ext cx="6858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612" name="Object 256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845224"/>
              </p:ext>
            </p:extLst>
          </p:nvPr>
        </p:nvGraphicFramePr>
        <p:xfrm>
          <a:off x="5774593" y="5007919"/>
          <a:ext cx="1716055" cy="911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8" name="Equation" r:id="rId10" imgW="812520" imgH="431640" progId="Equation.DSMT4">
                  <p:embed/>
                </p:oleObj>
              </mc:Choice>
              <mc:Fallback>
                <p:oleObj name="Equation" r:id="rId10" imgW="812520" imgH="431640" progId="Equation.DSMT4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4593" y="5007919"/>
                        <a:ext cx="1716055" cy="9116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2819400" y="2819400"/>
            <a:ext cx="10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 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5" grpId="0"/>
      <p:bldP spid="96" grpId="0"/>
      <p:bldP spid="9" grpId="0"/>
      <p:bldP spid="98" grpId="0"/>
      <p:bldP spid="99" grpId="0"/>
      <p:bldP spid="100" grpId="0"/>
      <p:bldP spid="104" grpId="0"/>
      <p:bldP spid="105" grpId="0"/>
      <p:bldP spid="25611" grpId="0" animBg="1"/>
      <p:bldP spid="1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0" y="4240349"/>
            <a:ext cx="4038600" cy="1017451"/>
          </a:xfrm>
          <a:prstGeom prst="rect">
            <a:avLst/>
          </a:prstGeom>
          <a:solidFill>
            <a:srgbClr val="FFFF6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7200" y="170688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combination can be replaced by a equivalent capacitance C</a:t>
            </a:r>
            <a:r>
              <a:rPr lang="en-US" baseline="-25000" dirty="0" smtClean="0">
                <a:latin typeface="Comic Sans MS" pitchFamily="66" charset="0"/>
              </a:rPr>
              <a:t>eq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52400" y="2773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 Box 9"/>
          <p:cNvSpPr txBox="1">
            <a:spLocks noChangeArrowheads="1"/>
          </p:cNvSpPr>
          <p:nvPr/>
        </p:nvSpPr>
        <p:spPr bwMode="auto">
          <a:xfrm>
            <a:off x="462742" y="5463935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Note: Magnitude of charge on each capacitor is the same, however potential difference can be different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V=V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+V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+V</a:t>
            </a:r>
            <a:r>
              <a:rPr lang="en-US" baseline="-25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+ …</a:t>
            </a:r>
            <a:endParaRPr lang="en-US" baseline="-25000" dirty="0">
              <a:latin typeface="Comic Sans MS" pitchFamily="66" charset="0"/>
            </a:endParaRPr>
          </a:p>
          <a:p>
            <a:endParaRPr lang="en-US" baseline="-25000" dirty="0">
              <a:latin typeface="Comic Sans MS" pitchFamily="66" charset="0"/>
            </a:endParaRPr>
          </a:p>
          <a:p>
            <a:endParaRPr lang="en-US" baseline="-25000" dirty="0">
              <a:latin typeface="Comic Sans MS" pitchFamily="66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5638800" y="763155"/>
            <a:ext cx="2901142" cy="3904484"/>
            <a:chOff x="5486400" y="763155"/>
            <a:chExt cx="2901142" cy="3904484"/>
          </a:xfrm>
        </p:grpSpPr>
        <p:grpSp>
          <p:nvGrpSpPr>
            <p:cNvPr id="38" name="Group 37"/>
            <p:cNvGrpSpPr/>
            <p:nvPr/>
          </p:nvGrpSpPr>
          <p:grpSpPr>
            <a:xfrm>
              <a:off x="5486400" y="763155"/>
              <a:ext cx="2901142" cy="3904484"/>
              <a:chOff x="5486400" y="763155"/>
              <a:chExt cx="2901142" cy="3904484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5943600" y="763155"/>
                <a:ext cx="2443942" cy="3904484"/>
                <a:chOff x="5076528" y="763155"/>
                <a:chExt cx="2443942" cy="3904484"/>
              </a:xfrm>
            </p:grpSpPr>
            <p:pic>
              <p:nvPicPr>
                <p:cNvPr id="51" name="Picture 20"/>
                <p:cNvPicPr preferRelativeResize="0">
                  <a:picLocks noChangeArrowheads="1"/>
                </p:cNvPicPr>
                <p:nvPr/>
              </p:nvPicPr>
              <p:blipFill>
                <a:blip r:embed="rId4" cstate="print">
                  <a:clrChange>
                    <a:clrFrom>
                      <a:srgbClr val="182137"/>
                    </a:clrFrom>
                    <a:clrTo>
                      <a:srgbClr val="182137">
                        <a:alpha val="0"/>
                      </a:srgbClr>
                    </a:clrTo>
                  </a:clrChange>
                </a:blip>
                <a:srcRect b="4545"/>
                <a:stretch>
                  <a:fillRect/>
                </a:stretch>
              </p:blipFill>
              <p:spPr bwMode="auto">
                <a:xfrm rot="-5400000">
                  <a:off x="4560186" y="1279497"/>
                  <a:ext cx="3476625" cy="24439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52" name="Group 51"/>
                <p:cNvGrpSpPr/>
                <p:nvPr/>
              </p:nvGrpSpPr>
              <p:grpSpPr>
                <a:xfrm rot="3840000">
                  <a:off x="5640708" y="3483525"/>
                  <a:ext cx="785802" cy="1582426"/>
                  <a:chOff x="1939110" y="4513573"/>
                  <a:chExt cx="785802" cy="1582426"/>
                </a:xfrm>
              </p:grpSpPr>
              <p:cxnSp>
                <p:nvCxnSpPr>
                  <p:cNvPr id="53" name="Straight Connector 52"/>
                  <p:cNvCxnSpPr/>
                  <p:nvPr/>
                </p:nvCxnSpPr>
                <p:spPr>
                  <a:xfrm rot="5400000" flipH="1" flipV="1">
                    <a:off x="1743299" y="4709384"/>
                    <a:ext cx="760997" cy="369376"/>
                  </a:xfrm>
                  <a:prstGeom prst="line">
                    <a:avLst/>
                  </a:prstGeom>
                  <a:ln w="571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5400000" flipH="1" flipV="1">
                    <a:off x="2159725" y="5530813"/>
                    <a:ext cx="760997" cy="369376"/>
                  </a:xfrm>
                  <a:prstGeom prst="line">
                    <a:avLst/>
                  </a:prstGeom>
                  <a:ln w="31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6" name="TextBox 45"/>
              <p:cNvSpPr txBox="1"/>
              <p:nvPr/>
            </p:nvSpPr>
            <p:spPr>
              <a:xfrm>
                <a:off x="5486400" y="228600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eq</a:t>
                </a:r>
                <a:endParaRPr lang="en-US" baseline="-250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867400" y="2618115"/>
                <a:ext cx="1048872" cy="369332"/>
              </a:xfrm>
              <a:prstGeom prst="rect">
                <a:avLst/>
              </a:prstGeom>
              <a:gradFill flip="none" rotWithShape="1">
                <a:gsLst>
                  <a:gs pos="50000">
                    <a:srgbClr val="FFC000">
                      <a:alpha val="55000"/>
                    </a:srgb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</a:t>
                </a:r>
                <a:r>
                  <a:rPr lang="en-US" dirty="0" smtClean="0"/>
                  <a:t> </a:t>
                </a:r>
                <a:r>
                  <a:rPr lang="en-US" dirty="0"/>
                  <a:t>-</a:t>
                </a:r>
                <a:r>
                  <a:rPr lang="en-US" dirty="0" smtClean="0"/>
                  <a:t> </a:t>
                </a:r>
                <a:r>
                  <a:rPr lang="en-US" dirty="0"/>
                  <a:t>-</a:t>
                </a:r>
                <a:r>
                  <a:rPr lang="en-US" dirty="0" smtClean="0"/>
                  <a:t> -</a:t>
                </a:r>
                <a:endParaRPr lang="en-US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6705600" y="2184397"/>
                <a:ext cx="533400" cy="277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+Q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705600" y="2412997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</a:t>
                </a:r>
                <a:r>
                  <a:rPr lang="en-US" dirty="0" smtClean="0"/>
                  <a:t>Q</a:t>
                </a:r>
                <a:endParaRPr lang="en-US" dirty="0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5885328" y="2047644"/>
              <a:ext cx="1048872" cy="277485"/>
            </a:xfrm>
            <a:prstGeom prst="rect">
              <a:avLst/>
            </a:prstGeom>
            <a:gradFill flip="none" rotWithShape="1">
              <a:gsLst>
                <a:gs pos="50000">
                  <a:srgbClr val="FFC000">
                    <a:alpha val="55000"/>
                  </a:srgb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+ + + +</a:t>
              </a:r>
              <a:endParaRPr lang="en-US" dirty="0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275351"/>
              </p:ext>
            </p:extLst>
          </p:nvPr>
        </p:nvGraphicFramePr>
        <p:xfrm>
          <a:off x="2514600" y="763155"/>
          <a:ext cx="1028700" cy="759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13" name="Equation" r:id="rId5" imgW="533160" imgH="393480" progId="Equation.DSMT4">
                  <p:embed/>
                </p:oleObj>
              </mc:Choice>
              <mc:Fallback>
                <p:oleObj name="Equation" r:id="rId5" imgW="533160" imgH="393480" progId="Equation.DSMT4">
                  <p:embed/>
                  <p:pic>
                    <p:nvPicPr>
                      <p:cNvPr id="0" name="Picture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763155"/>
                        <a:ext cx="1028700" cy="7592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39942" y="2209800"/>
            <a:ext cx="451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endParaRPr lang="en-US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308748"/>
              </p:ext>
            </p:extLst>
          </p:nvPr>
        </p:nvGraphicFramePr>
        <p:xfrm>
          <a:off x="2438400" y="1550657"/>
          <a:ext cx="171608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14" name="Equation" r:id="rId7" imgW="812447" imgH="431613" progId="Equation.DSMT4">
                  <p:embed/>
                </p:oleObj>
              </mc:Choice>
              <mc:Fallback>
                <p:oleObj name="Equation" r:id="rId7" imgW="812447" imgH="431613" progId="Equation.DSMT4">
                  <p:embed/>
                  <p:pic>
                    <p:nvPicPr>
                      <p:cNvPr id="0" name="Picture 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550657"/>
                        <a:ext cx="1716088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414434"/>
              </p:ext>
            </p:extLst>
          </p:nvPr>
        </p:nvGraphicFramePr>
        <p:xfrm>
          <a:off x="2362200" y="2673234"/>
          <a:ext cx="1828800" cy="901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15" name="Equation" r:id="rId9" imgW="901440" imgH="444240" progId="Equation.DSMT4">
                  <p:embed/>
                </p:oleObj>
              </mc:Choice>
              <mc:Fallback>
                <p:oleObj name="Equation" r:id="rId9" imgW="901440" imgH="444240" progId="Equation.DSMT4">
                  <p:embed/>
                  <p:pic>
                    <p:nvPicPr>
                      <p:cNvPr id="0" name="Picture 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673234"/>
                        <a:ext cx="1828800" cy="9015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700" y="3657600"/>
            <a:ext cx="560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general for any number of capacitors in Series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764806"/>
              </p:ext>
            </p:extLst>
          </p:nvPr>
        </p:nvGraphicFramePr>
        <p:xfrm>
          <a:off x="2628074" y="4239781"/>
          <a:ext cx="3239326" cy="91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16" name="Equation" r:id="rId11" imgW="1574640" imgH="444240" progId="Equation.DSMT4">
                  <p:embed/>
                </p:oleObj>
              </mc:Choice>
              <mc:Fallback>
                <p:oleObj name="Equation" r:id="rId11" imgW="1574640" imgH="444240" progId="Equation.DSMT4">
                  <p:embed/>
                  <p:pic>
                    <p:nvPicPr>
                      <p:cNvPr id="0" name="Picture 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074" y="4239781"/>
                        <a:ext cx="3239326" cy="9143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1" grpId="0"/>
      <p:bldP spid="32" grpId="0" animBg="1"/>
      <p:bldP spid="86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366879" y="6032502"/>
            <a:ext cx="3281321" cy="690244"/>
          </a:xfrm>
          <a:prstGeom prst="rect">
            <a:avLst/>
          </a:prstGeom>
          <a:solidFill>
            <a:srgbClr val="FFFF6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>
            <a:off x="1219200" y="304800"/>
            <a:ext cx="6858000" cy="576263"/>
            <a:chOff x="1551709" y="304800"/>
            <a:chExt cx="4789055" cy="576263"/>
          </a:xfrm>
        </p:grpSpPr>
        <p:sp>
          <p:nvSpPr>
            <p:cNvPr id="77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78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Capacitance </a:t>
              </a:r>
              <a:r>
                <a:rPr lang="en-US" b="1" dirty="0" smtClean="0">
                  <a:solidFill>
                    <a:schemeClr val="bg1"/>
                  </a:solidFill>
                  <a:latin typeface="Comic Sans MS" pitchFamily="66" charset="0"/>
                </a:rPr>
                <a:t>IN</a:t>
              </a:r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 Parallel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26" name="Group 125"/>
          <p:cNvGrpSpPr>
            <a:grpSpLocks/>
          </p:cNvGrpSpPr>
          <p:nvPr/>
        </p:nvGrpSpPr>
        <p:grpSpPr bwMode="auto">
          <a:xfrm>
            <a:off x="533160" y="1787769"/>
            <a:ext cx="1048871" cy="930031"/>
            <a:chOff x="656" y="430"/>
            <a:chExt cx="39" cy="51"/>
          </a:xfrm>
        </p:grpSpPr>
        <p:sp>
          <p:nvSpPr>
            <p:cNvPr id="128" name="Line 7"/>
            <p:cNvSpPr>
              <a:spLocks noChangeShapeType="1"/>
            </p:cNvSpPr>
            <p:nvPr/>
          </p:nvSpPr>
          <p:spPr bwMode="auto">
            <a:xfrm rot="5400000">
              <a:off x="669" y="475"/>
              <a:ext cx="13" cy="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206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9" name="Line 8"/>
            <p:cNvSpPr>
              <a:spLocks noChangeShapeType="1"/>
            </p:cNvSpPr>
            <p:nvPr/>
          </p:nvSpPr>
          <p:spPr bwMode="auto">
            <a:xfrm rot="5400000" flipH="1">
              <a:off x="670" y="436"/>
              <a:ext cx="12" cy="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206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0" name="Line 9"/>
            <p:cNvSpPr>
              <a:spLocks noChangeShapeType="1"/>
            </p:cNvSpPr>
            <p:nvPr/>
          </p:nvSpPr>
          <p:spPr bwMode="auto">
            <a:xfrm rot="5400000">
              <a:off x="676" y="421"/>
              <a:ext cx="0" cy="39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206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1" name="Line 10"/>
            <p:cNvSpPr>
              <a:spLocks noChangeShapeType="1"/>
            </p:cNvSpPr>
            <p:nvPr/>
          </p:nvSpPr>
          <p:spPr bwMode="auto">
            <a:xfrm rot="5400000">
              <a:off x="676" y="435"/>
              <a:ext cx="0" cy="22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206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2" name="Line 11"/>
            <p:cNvSpPr>
              <a:spLocks noChangeShapeType="1"/>
            </p:cNvSpPr>
            <p:nvPr/>
          </p:nvSpPr>
          <p:spPr bwMode="auto">
            <a:xfrm rot="5400000">
              <a:off x="676" y="431"/>
              <a:ext cx="0" cy="39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206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3" name="Line 12"/>
            <p:cNvSpPr>
              <a:spLocks noChangeShapeType="1"/>
            </p:cNvSpPr>
            <p:nvPr/>
          </p:nvSpPr>
          <p:spPr bwMode="auto">
            <a:xfrm rot="5400000">
              <a:off x="676" y="446"/>
              <a:ext cx="0" cy="22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206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4" name="Line 13"/>
            <p:cNvSpPr>
              <a:spLocks noChangeShapeType="1"/>
            </p:cNvSpPr>
            <p:nvPr/>
          </p:nvSpPr>
          <p:spPr bwMode="auto">
            <a:xfrm rot="5400000">
              <a:off x="676" y="443"/>
              <a:ext cx="0" cy="39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206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5" name="Line 14"/>
            <p:cNvSpPr>
              <a:spLocks noChangeShapeType="1"/>
            </p:cNvSpPr>
            <p:nvPr/>
          </p:nvSpPr>
          <p:spPr bwMode="auto">
            <a:xfrm rot="5400000">
              <a:off x="676" y="457"/>
              <a:ext cx="0" cy="22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 contourW="12700" prstMaterial="legacyWireframe">
              <a:contourClr>
                <a:srgbClr val="00206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447267" y="1769533"/>
            <a:ext cx="1748118" cy="118533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 contourW="12700" prstMaterial="legacyWireframe">
            <a:contourClr>
              <a:schemeClr val="bg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89" name="Group 88"/>
          <p:cNvGrpSpPr>
            <a:grpSpLocks/>
          </p:cNvGrpSpPr>
          <p:nvPr/>
        </p:nvGrpSpPr>
        <p:grpSpPr bwMode="auto">
          <a:xfrm>
            <a:off x="2819161" y="1600200"/>
            <a:ext cx="1048871" cy="1185333"/>
            <a:chOff x="819" y="273"/>
            <a:chExt cx="39" cy="65"/>
          </a:xfrm>
        </p:grpSpPr>
        <p:sp>
          <p:nvSpPr>
            <p:cNvPr id="118" name="Line 17"/>
            <p:cNvSpPr>
              <a:spLocks noChangeShapeType="1"/>
            </p:cNvSpPr>
            <p:nvPr/>
          </p:nvSpPr>
          <p:spPr bwMode="auto">
            <a:xfrm rot="-5400000">
              <a:off x="828" y="308"/>
              <a:ext cx="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9" name="Line 18"/>
            <p:cNvSpPr>
              <a:spLocks noChangeShapeType="1"/>
            </p:cNvSpPr>
            <p:nvPr/>
          </p:nvSpPr>
          <p:spPr bwMode="auto">
            <a:xfrm rot="-5400000">
              <a:off x="832" y="290"/>
              <a:ext cx="0" cy="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0" name="Line 19"/>
            <p:cNvSpPr>
              <a:spLocks noChangeShapeType="1"/>
            </p:cNvSpPr>
            <p:nvPr/>
          </p:nvSpPr>
          <p:spPr bwMode="auto">
            <a:xfrm rot="-5400000">
              <a:off x="832" y="282"/>
              <a:ext cx="0" cy="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1" name="Line 20"/>
            <p:cNvSpPr>
              <a:spLocks noChangeShapeType="1"/>
            </p:cNvSpPr>
            <p:nvPr/>
          </p:nvSpPr>
          <p:spPr bwMode="auto">
            <a:xfrm rot="-5400000">
              <a:off x="828" y="290"/>
              <a:ext cx="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2" name="Rectangle 121"/>
            <p:cNvSpPr>
              <a:spLocks noChangeArrowheads="1"/>
            </p:cNvSpPr>
            <p:nvPr/>
          </p:nvSpPr>
          <p:spPr bwMode="auto">
            <a:xfrm>
              <a:off x="819" y="286"/>
              <a:ext cx="39" cy="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3" name="Rectangle 122"/>
            <p:cNvSpPr>
              <a:spLocks noChangeArrowheads="1"/>
            </p:cNvSpPr>
            <p:nvPr/>
          </p:nvSpPr>
          <p:spPr bwMode="auto">
            <a:xfrm>
              <a:off x="819" y="273"/>
              <a:ext cx="39" cy="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4" name="Line 23"/>
            <p:cNvSpPr>
              <a:spLocks noChangeShapeType="1"/>
            </p:cNvSpPr>
            <p:nvPr/>
          </p:nvSpPr>
          <p:spPr bwMode="auto">
            <a:xfrm flipV="1">
              <a:off x="832" y="273"/>
              <a:ext cx="0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5" name="Line 24"/>
            <p:cNvSpPr>
              <a:spLocks noChangeShapeType="1"/>
            </p:cNvSpPr>
            <p:nvPr/>
          </p:nvSpPr>
          <p:spPr bwMode="auto">
            <a:xfrm>
              <a:off x="832" y="312"/>
              <a:ext cx="0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91" name="Group 90"/>
          <p:cNvGrpSpPr>
            <a:grpSpLocks/>
          </p:cNvGrpSpPr>
          <p:nvPr/>
        </p:nvGrpSpPr>
        <p:grpSpPr bwMode="auto">
          <a:xfrm>
            <a:off x="4916902" y="1532467"/>
            <a:ext cx="1048871" cy="1185333"/>
            <a:chOff x="819" y="273"/>
            <a:chExt cx="39" cy="65"/>
          </a:xfrm>
        </p:grpSpPr>
        <p:sp>
          <p:nvSpPr>
            <p:cNvPr id="102" name="Line 35"/>
            <p:cNvSpPr>
              <a:spLocks noChangeShapeType="1"/>
            </p:cNvSpPr>
            <p:nvPr/>
          </p:nvSpPr>
          <p:spPr bwMode="auto">
            <a:xfrm rot="-5400000">
              <a:off x="828" y="308"/>
              <a:ext cx="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3" name="Line 36"/>
            <p:cNvSpPr>
              <a:spLocks noChangeShapeType="1"/>
            </p:cNvSpPr>
            <p:nvPr/>
          </p:nvSpPr>
          <p:spPr bwMode="auto">
            <a:xfrm rot="-5400000">
              <a:off x="832" y="290"/>
              <a:ext cx="0" cy="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4" name="Line 37"/>
            <p:cNvSpPr>
              <a:spLocks noChangeShapeType="1"/>
            </p:cNvSpPr>
            <p:nvPr/>
          </p:nvSpPr>
          <p:spPr bwMode="auto">
            <a:xfrm rot="-5400000">
              <a:off x="832" y="282"/>
              <a:ext cx="0" cy="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5" name="Line 38"/>
            <p:cNvSpPr>
              <a:spLocks noChangeShapeType="1"/>
            </p:cNvSpPr>
            <p:nvPr/>
          </p:nvSpPr>
          <p:spPr bwMode="auto">
            <a:xfrm rot="-5400000">
              <a:off x="828" y="290"/>
              <a:ext cx="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819" y="286"/>
              <a:ext cx="39" cy="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819" y="273"/>
              <a:ext cx="39" cy="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8" name="Line 41"/>
            <p:cNvSpPr>
              <a:spLocks noChangeShapeType="1"/>
            </p:cNvSpPr>
            <p:nvPr/>
          </p:nvSpPr>
          <p:spPr bwMode="auto">
            <a:xfrm flipV="1">
              <a:off x="832" y="273"/>
              <a:ext cx="0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9" name="Line 42"/>
            <p:cNvSpPr>
              <a:spLocks noChangeShapeType="1"/>
            </p:cNvSpPr>
            <p:nvPr/>
          </p:nvSpPr>
          <p:spPr bwMode="auto">
            <a:xfrm>
              <a:off x="832" y="312"/>
              <a:ext cx="0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94" name="Line 45"/>
          <p:cNvSpPr>
            <a:spLocks noChangeShapeType="1"/>
          </p:cNvSpPr>
          <p:nvPr/>
        </p:nvSpPr>
        <p:spPr bwMode="auto">
          <a:xfrm>
            <a:off x="5266526" y="1295400"/>
            <a:ext cx="0" cy="2370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 baseline="-25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071042" y="1295400"/>
            <a:ext cx="4195484" cy="1905686"/>
            <a:chOff x="1071042" y="1295400"/>
            <a:chExt cx="4195484" cy="1905686"/>
          </a:xfrm>
          <a:effectLst/>
        </p:grpSpPr>
        <p:sp>
          <p:nvSpPr>
            <p:cNvPr id="92" name="Line 43"/>
            <p:cNvSpPr>
              <a:spLocks noChangeShapeType="1"/>
            </p:cNvSpPr>
            <p:nvPr/>
          </p:nvSpPr>
          <p:spPr bwMode="auto">
            <a:xfrm>
              <a:off x="1071042" y="3191932"/>
              <a:ext cx="4195484" cy="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3" name="Line 44"/>
            <p:cNvSpPr>
              <a:spLocks noChangeShapeType="1"/>
            </p:cNvSpPr>
            <p:nvPr/>
          </p:nvSpPr>
          <p:spPr bwMode="auto">
            <a:xfrm>
              <a:off x="1071042" y="1295400"/>
              <a:ext cx="4195484" cy="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5" name="Line 46"/>
            <p:cNvSpPr>
              <a:spLocks noChangeShapeType="1"/>
            </p:cNvSpPr>
            <p:nvPr/>
          </p:nvSpPr>
          <p:spPr bwMode="auto">
            <a:xfrm>
              <a:off x="5266526" y="2480733"/>
              <a:ext cx="0" cy="71120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1071042" y="2717799"/>
              <a:ext cx="0" cy="474133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7" name="Line 48"/>
            <p:cNvSpPr>
              <a:spLocks noChangeShapeType="1"/>
            </p:cNvSpPr>
            <p:nvPr/>
          </p:nvSpPr>
          <p:spPr bwMode="auto">
            <a:xfrm>
              <a:off x="1071042" y="1295400"/>
              <a:ext cx="0" cy="474133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6" name="Line 46"/>
            <p:cNvSpPr>
              <a:spLocks noChangeShapeType="1"/>
            </p:cNvSpPr>
            <p:nvPr/>
          </p:nvSpPr>
          <p:spPr bwMode="auto">
            <a:xfrm>
              <a:off x="3163329" y="2489886"/>
              <a:ext cx="0" cy="71120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7" name="Line 46"/>
            <p:cNvSpPr>
              <a:spLocks noChangeShapeType="1"/>
            </p:cNvSpPr>
            <p:nvPr/>
          </p:nvSpPr>
          <p:spPr bwMode="auto">
            <a:xfrm>
              <a:off x="3161271" y="1295400"/>
              <a:ext cx="0" cy="365760"/>
            </a:xfrm>
            <a:prstGeom prst="line">
              <a:avLst/>
            </a:prstGeom>
            <a:noFill/>
            <a:ln w="38100">
              <a:solidFill>
                <a:schemeClr val="accent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38" name="Oval 137"/>
          <p:cNvSpPr>
            <a:spLocks noChangeAspect="1"/>
          </p:cNvSpPr>
          <p:nvPr/>
        </p:nvSpPr>
        <p:spPr>
          <a:xfrm>
            <a:off x="1005840" y="1219200"/>
            <a:ext cx="137160" cy="137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1005840" y="3108960"/>
            <a:ext cx="137160" cy="137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57200" y="1066800"/>
            <a:ext cx="28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endParaRPr lang="en-US" i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457200" y="2934729"/>
            <a:ext cx="28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b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667000" y="1611868"/>
            <a:ext cx="1048872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+ + + +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2667000" y="2209800"/>
            <a:ext cx="1048872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4724400" y="1535668"/>
            <a:ext cx="1048872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+ + + +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4724400" y="2145268"/>
            <a:ext cx="1048872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5999" y="1891954"/>
            <a:ext cx="53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46" name="TextBox 145"/>
          <p:cNvSpPr txBox="1"/>
          <p:nvPr/>
        </p:nvSpPr>
        <p:spPr>
          <a:xfrm>
            <a:off x="3429239" y="1905000"/>
            <a:ext cx="53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4343639" y="1830858"/>
            <a:ext cx="53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/>
              <a:t>2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5562839" y="1840468"/>
            <a:ext cx="53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49" name="TextBox 148"/>
          <p:cNvSpPr txBox="1"/>
          <p:nvPr/>
        </p:nvSpPr>
        <p:spPr>
          <a:xfrm>
            <a:off x="1524000" y="1981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ab</a:t>
            </a:r>
            <a:r>
              <a:rPr lang="en-US" i="1" dirty="0" smtClean="0"/>
              <a:t>=V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75207" y="3276600"/>
            <a:ext cx="6844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charges are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47348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2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Picture 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250783"/>
              </p:ext>
            </p:extLst>
          </p:nvPr>
        </p:nvGraphicFramePr>
        <p:xfrm>
          <a:off x="1151476" y="3657600"/>
          <a:ext cx="97366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3" name="Equation" r:id="rId6" imgW="583920" imgH="228600" progId="Equation.DSMT4">
                  <p:embed/>
                </p:oleObj>
              </mc:Choice>
              <mc:Fallback>
                <p:oleObj name="Equation" r:id="rId6" imgW="583920" imgH="228600" progId="Equation.DSMT4">
                  <p:embed/>
                  <p:pic>
                    <p:nvPicPr>
                      <p:cNvPr id="0" name="Picture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1476" y="3657600"/>
                        <a:ext cx="97366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426218"/>
              </p:ext>
            </p:extLst>
          </p:nvPr>
        </p:nvGraphicFramePr>
        <p:xfrm>
          <a:off x="3271838" y="3657600"/>
          <a:ext cx="10175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4" name="Equation" r:id="rId8" imgW="609480" imgH="228600" progId="Equation.DSMT4">
                  <p:embed/>
                </p:oleObj>
              </mc:Choice>
              <mc:Fallback>
                <p:oleObj name="Equation" r:id="rId8" imgW="609480" imgH="228600" progId="Equation.DSMT4">
                  <p:embed/>
                  <p:pic>
                    <p:nvPicPr>
                      <p:cNvPr id="0" name="Picture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8" y="3657600"/>
                        <a:ext cx="10175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0" name="Group 149"/>
          <p:cNvGrpSpPr/>
          <p:nvPr/>
        </p:nvGrpSpPr>
        <p:grpSpPr>
          <a:xfrm>
            <a:off x="5249158" y="3246120"/>
            <a:ext cx="3894837" cy="3908121"/>
            <a:chOff x="5714436" y="763155"/>
            <a:chExt cx="2673106" cy="3908121"/>
          </a:xfrm>
        </p:grpSpPr>
        <p:grpSp>
          <p:nvGrpSpPr>
            <p:cNvPr id="151" name="Group 150"/>
            <p:cNvGrpSpPr/>
            <p:nvPr/>
          </p:nvGrpSpPr>
          <p:grpSpPr>
            <a:xfrm>
              <a:off x="5714436" y="763155"/>
              <a:ext cx="2673106" cy="3908121"/>
              <a:chOff x="5714436" y="763155"/>
              <a:chExt cx="2673106" cy="3908121"/>
            </a:xfrm>
          </p:grpSpPr>
          <p:grpSp>
            <p:nvGrpSpPr>
              <p:cNvPr id="153" name="Group 152"/>
              <p:cNvGrpSpPr/>
              <p:nvPr/>
            </p:nvGrpSpPr>
            <p:grpSpPr>
              <a:xfrm>
                <a:off x="5943600" y="763155"/>
                <a:ext cx="2443942" cy="3908121"/>
                <a:chOff x="5076528" y="763155"/>
                <a:chExt cx="2443942" cy="3908121"/>
              </a:xfrm>
            </p:grpSpPr>
            <p:pic>
              <p:nvPicPr>
                <p:cNvPr id="158" name="Picture 20"/>
                <p:cNvPicPr preferRelativeResize="0">
                  <a:picLocks noChangeArrowheads="1"/>
                </p:cNvPicPr>
                <p:nvPr/>
              </p:nvPicPr>
              <p:blipFill>
                <a:blip r:embed="rId10" cstate="print">
                  <a:clrChange>
                    <a:clrFrom>
                      <a:srgbClr val="182137"/>
                    </a:clrFrom>
                    <a:clrTo>
                      <a:srgbClr val="182137">
                        <a:alpha val="0"/>
                      </a:srgbClr>
                    </a:clrTo>
                  </a:clrChange>
                </a:blip>
                <a:srcRect b="4545"/>
                <a:stretch>
                  <a:fillRect/>
                </a:stretch>
              </p:blipFill>
              <p:spPr bwMode="auto">
                <a:xfrm rot="-5400000">
                  <a:off x="4560186" y="1279497"/>
                  <a:ext cx="3476625" cy="24439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59" name="Group 158"/>
                <p:cNvGrpSpPr/>
                <p:nvPr/>
              </p:nvGrpSpPr>
              <p:grpSpPr>
                <a:xfrm rot="3840000">
                  <a:off x="5675640" y="3537840"/>
                  <a:ext cx="716932" cy="1549939"/>
                  <a:chOff x="2007980" y="4546060"/>
                  <a:chExt cx="716932" cy="1549939"/>
                </a:xfrm>
              </p:grpSpPr>
              <p:cxnSp>
                <p:nvCxnSpPr>
                  <p:cNvPr id="160" name="Straight Connector 159"/>
                  <p:cNvCxnSpPr/>
                  <p:nvPr/>
                </p:nvCxnSpPr>
                <p:spPr>
                  <a:xfrm rot="5820000" flipH="1" flipV="1">
                    <a:off x="1812169" y="4741871"/>
                    <a:ext cx="760997" cy="369376"/>
                  </a:xfrm>
                  <a:prstGeom prst="line">
                    <a:avLst/>
                  </a:prstGeom>
                  <a:ln w="571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/>
                  <p:cNvCxnSpPr/>
                  <p:nvPr/>
                </p:nvCxnSpPr>
                <p:spPr>
                  <a:xfrm rot="5400000" flipH="1" flipV="1">
                    <a:off x="2159725" y="5530813"/>
                    <a:ext cx="760997" cy="369376"/>
                  </a:xfrm>
                  <a:prstGeom prst="line">
                    <a:avLst/>
                  </a:prstGeom>
                  <a:ln w="31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54" name="TextBox 153"/>
              <p:cNvSpPr txBox="1"/>
              <p:nvPr/>
            </p:nvSpPr>
            <p:spPr>
              <a:xfrm>
                <a:off x="5714436" y="2241435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eq</a:t>
                </a:r>
                <a:endParaRPr lang="en-US" baseline="-25000" dirty="0"/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867400" y="2618115"/>
                <a:ext cx="1048872" cy="369332"/>
              </a:xfrm>
              <a:prstGeom prst="rect">
                <a:avLst/>
              </a:prstGeom>
              <a:gradFill flip="none" rotWithShape="1">
                <a:gsLst>
                  <a:gs pos="50000">
                    <a:srgbClr val="FFC000">
                      <a:alpha val="55000"/>
                    </a:srgb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</a:t>
                </a:r>
                <a:r>
                  <a:rPr lang="en-US" dirty="0" smtClean="0"/>
                  <a:t> </a:t>
                </a:r>
                <a:r>
                  <a:rPr lang="en-US" dirty="0"/>
                  <a:t>-</a:t>
                </a:r>
                <a:r>
                  <a:rPr lang="en-US" dirty="0" smtClean="0"/>
                  <a:t> </a:t>
                </a:r>
                <a:r>
                  <a:rPr lang="en-US" dirty="0"/>
                  <a:t>-</a:t>
                </a:r>
                <a:r>
                  <a:rPr lang="en-US" dirty="0" smtClean="0"/>
                  <a:t> -</a:t>
                </a:r>
                <a:endParaRPr lang="en-US" dirty="0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6705599" y="2317635"/>
                <a:ext cx="8451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Q=Q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+Q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</p:grpSp>
        <p:sp>
          <p:nvSpPr>
            <p:cNvPr id="152" name="TextBox 151"/>
            <p:cNvSpPr txBox="1"/>
            <p:nvPr/>
          </p:nvSpPr>
          <p:spPr>
            <a:xfrm>
              <a:off x="5885328" y="2047644"/>
              <a:ext cx="1048872" cy="277485"/>
            </a:xfrm>
            <a:prstGeom prst="rect">
              <a:avLst/>
            </a:prstGeom>
            <a:gradFill flip="none" rotWithShape="1">
              <a:gsLst>
                <a:gs pos="50000">
                  <a:srgbClr val="FFC000">
                    <a:alpha val="55000"/>
                  </a:srgb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+ + + +</a:t>
              </a:r>
              <a:endParaRPr lang="en-US" dirty="0"/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87632"/>
              </p:ext>
            </p:extLst>
          </p:nvPr>
        </p:nvGraphicFramePr>
        <p:xfrm>
          <a:off x="1124996" y="4114800"/>
          <a:ext cx="3008046" cy="443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5" name="Equation" r:id="rId11" imgW="1549080" imgH="228600" progId="Equation.DSMT4">
                  <p:embed/>
                </p:oleObj>
              </mc:Choice>
              <mc:Fallback>
                <p:oleObj name="Equation" r:id="rId11" imgW="1549080" imgH="228600" progId="Equation.DSMT4">
                  <p:embed/>
                  <p:pic>
                    <p:nvPicPr>
                      <p:cNvPr id="0" name="Picture 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996" y="4114800"/>
                        <a:ext cx="3008046" cy="4438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934643"/>
              </p:ext>
            </p:extLst>
          </p:nvPr>
        </p:nvGraphicFramePr>
        <p:xfrm>
          <a:off x="663897" y="4648200"/>
          <a:ext cx="1241103" cy="64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6" name="Equation" r:id="rId13" imgW="761760" imgH="393480" progId="Equation.DSMT4">
                  <p:embed/>
                </p:oleObj>
              </mc:Choice>
              <mc:Fallback>
                <p:oleObj name="Equation" r:id="rId13" imgW="761760" imgH="393480" progId="Equation.DSMT4">
                  <p:embed/>
                  <p:pic>
                    <p:nvPicPr>
                      <p:cNvPr id="0" name="Picture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897" y="4648200"/>
                        <a:ext cx="1241103" cy="64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967001"/>
              </p:ext>
            </p:extLst>
          </p:nvPr>
        </p:nvGraphicFramePr>
        <p:xfrm>
          <a:off x="2683454" y="4648200"/>
          <a:ext cx="904010" cy="667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7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Picture 2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3454" y="4648200"/>
                        <a:ext cx="904010" cy="6672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423598"/>
              </p:ext>
            </p:extLst>
          </p:nvPr>
        </p:nvGraphicFramePr>
        <p:xfrm>
          <a:off x="1644785" y="5247673"/>
          <a:ext cx="1524000" cy="445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8" name="Equation" r:id="rId17" imgW="825480" imgH="241200" progId="Equation.DSMT4">
                  <p:embed/>
                </p:oleObj>
              </mc:Choice>
              <mc:Fallback>
                <p:oleObj name="Equation" r:id="rId17" imgW="825480" imgH="241200" progId="Equation.DSMT4">
                  <p:embed/>
                  <p:pic>
                    <p:nvPicPr>
                      <p:cNvPr id="0" name="Picture 2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785" y="5247673"/>
                        <a:ext cx="1524000" cy="4454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" name="TextBox 161"/>
          <p:cNvSpPr txBox="1"/>
          <p:nvPr/>
        </p:nvSpPr>
        <p:spPr>
          <a:xfrm>
            <a:off x="266700" y="5650468"/>
            <a:ext cx="560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general for any number of capacitors in parallel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870895"/>
              </p:ext>
            </p:extLst>
          </p:nvPr>
        </p:nvGraphicFramePr>
        <p:xfrm>
          <a:off x="1387474" y="6093064"/>
          <a:ext cx="3151797" cy="589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9" name="Equation" r:id="rId19" imgW="1358640" imgH="253800" progId="Equation.DSMT4">
                  <p:embed/>
                </p:oleObj>
              </mc:Choice>
              <mc:Fallback>
                <p:oleObj name="Equation" r:id="rId19" imgW="1358640" imgH="253800" progId="Equation.DSMT4">
                  <p:embed/>
                  <p:pic>
                    <p:nvPicPr>
                      <p:cNvPr id="0" name="Picture 2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4" y="6093064"/>
                        <a:ext cx="3151797" cy="5891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2" grpId="0" animBg="1"/>
      <p:bldP spid="143" grpId="0" animBg="1"/>
      <p:bldP spid="144" grpId="0" animBg="1"/>
      <p:bldP spid="145" grpId="0" animBg="1"/>
      <p:bldP spid="146" grpId="0"/>
      <p:bldP spid="148" grpId="0"/>
      <p:bldP spid="4" grpId="0"/>
      <p:bldP spid="1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19200" y="304800"/>
            <a:ext cx="6858000" cy="576263"/>
            <a:chOff x="1551709" y="304800"/>
            <a:chExt cx="4789055" cy="576263"/>
          </a:xfrm>
        </p:grpSpPr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omic Sans MS" pitchFamily="66" charset="0"/>
                </a:rPr>
                <a:t>I</a:t>
              </a:r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ntuitive understanding 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609600" y="10668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Using the plate capacitor formula we derive the equivalent capacitance</a:t>
            </a:r>
            <a:r>
              <a:rPr lang="en-US" baseline="-25000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intuitively</a:t>
            </a:r>
          </a:p>
        </p:txBody>
      </p:sp>
      <p:sp>
        <p:nvSpPr>
          <p:cNvPr id="58" name="Oval 57"/>
          <p:cNvSpPr/>
          <p:nvPr/>
        </p:nvSpPr>
        <p:spPr>
          <a:xfrm>
            <a:off x="304800" y="117348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654196" y="1912448"/>
            <a:ext cx="274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Parallel plate capacitor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429000" y="1841801"/>
                <a:ext cx="1066800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841801"/>
                <a:ext cx="1066800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93002" y="2481097"/>
            <a:ext cx="73445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Two identical plate capacitors </a:t>
            </a:r>
            <a:r>
              <a:rPr lang="en-US" u="sng" dirty="0" smtClean="0">
                <a:latin typeface="Comic Sans MS" pitchFamily="66" charset="0"/>
              </a:rPr>
              <a:t>in series </a:t>
            </a:r>
            <a:r>
              <a:rPr lang="en-US" dirty="0" smtClean="0">
                <a:latin typeface="Comic Sans MS" pitchFamily="66" charset="0"/>
              </a:rPr>
              <a:t>means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effectively increasing the d 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2362200" y="3124200"/>
            <a:ext cx="4038600" cy="1708280"/>
            <a:chOff x="2362200" y="3124200"/>
            <a:chExt cx="4038600" cy="1708280"/>
          </a:xfrm>
        </p:grpSpPr>
        <p:cxnSp>
          <p:nvCxnSpPr>
            <p:cNvPr id="80" name="Straight Connector 79"/>
            <p:cNvCxnSpPr/>
            <p:nvPr/>
          </p:nvCxnSpPr>
          <p:spPr>
            <a:xfrm>
              <a:off x="2362200" y="3929748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2971800" y="3468774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352800" y="3490654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352800" y="3918431"/>
              <a:ext cx="2057400" cy="11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5410954" y="3468774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5791954" y="3490654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791200" y="3929748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2452039" y="313565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+Q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321196" y="3147114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</a:t>
              </a:r>
              <a:r>
                <a:rPr lang="en-US" dirty="0" smtClean="0"/>
                <a:t>Q</a:t>
              </a:r>
              <a:endParaRPr lang="en-US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922043" y="312420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+Q</a:t>
              </a:r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791200" y="3135657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</a:t>
              </a:r>
              <a:r>
                <a:rPr lang="en-US" dirty="0" smtClean="0"/>
                <a:t>Q</a:t>
              </a:r>
              <a:endParaRPr lang="en-US" dirty="0"/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 flipV="1">
              <a:off x="4191000" y="4005948"/>
              <a:ext cx="0" cy="533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3532369" y="4454038"/>
              <a:ext cx="14432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equipotential</a:t>
              </a:r>
              <a:endParaRPr lang="en-US" dirty="0"/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>
              <a:off x="3003404" y="4487990"/>
              <a:ext cx="349396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3046306" y="446314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>
              <a:off x="5423595" y="4454038"/>
              <a:ext cx="349396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5466497" y="442919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103" name="Straight Connector 102"/>
          <p:cNvCxnSpPr/>
          <p:nvPr/>
        </p:nvCxnSpPr>
        <p:spPr>
          <a:xfrm>
            <a:off x="2362200" y="5650468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971800" y="5189494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352800" y="5211374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3352800" y="5639151"/>
            <a:ext cx="2057400" cy="11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2452039" y="48563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3003404" y="6208710"/>
            <a:ext cx="34939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3046306" y="61838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grpSp>
        <p:nvGrpSpPr>
          <p:cNvPr id="120" name="Group 119"/>
          <p:cNvGrpSpPr/>
          <p:nvPr/>
        </p:nvGrpSpPr>
        <p:grpSpPr>
          <a:xfrm>
            <a:off x="5401901" y="4865430"/>
            <a:ext cx="989846" cy="1662871"/>
            <a:chOff x="5410954" y="4856377"/>
            <a:chExt cx="989846" cy="1662871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5410954" y="5189494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5791954" y="5211374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5791200" y="5650468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5791200" y="4856377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</a:t>
              </a:r>
              <a:r>
                <a:rPr lang="en-US" dirty="0" smtClean="0"/>
                <a:t>Q</a:t>
              </a:r>
              <a:endParaRPr lang="en-US" dirty="0"/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>
              <a:off x="5423595" y="6174758"/>
              <a:ext cx="349396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5466497" y="614991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sp>
        <p:nvSpPr>
          <p:cNvPr id="122" name="Rectangle 121"/>
          <p:cNvSpPr/>
          <p:nvPr/>
        </p:nvSpPr>
        <p:spPr>
          <a:xfrm>
            <a:off x="3280314" y="5130859"/>
            <a:ext cx="381000" cy="1003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6400800" y="5417427"/>
                <a:ext cx="2112534" cy="6031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417427"/>
                <a:ext cx="2112534" cy="60317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07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0.00185 L -0.22812 0.0020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48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59" grpId="0"/>
      <p:bldP spid="60" grpId="0"/>
      <p:bldP spid="61" grpId="0"/>
      <p:bldP spid="110" grpId="0"/>
      <p:bldP spid="117" grpId="0"/>
      <p:bldP spid="122" grpId="0" animBg="1"/>
      <p:bldP spid="1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304800" y="1185886"/>
            <a:ext cx="734454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Two identical plate capacitors in </a:t>
            </a:r>
            <a:r>
              <a:rPr lang="en-US" u="sng" dirty="0" smtClean="0">
                <a:latin typeface="Comic Sans MS" pitchFamily="66" charset="0"/>
              </a:rPr>
              <a:t>parallel</a:t>
            </a:r>
            <a:r>
              <a:rPr lang="en-US" dirty="0" smtClean="0">
                <a:latin typeface="Comic Sans MS" pitchFamily="66" charset="0"/>
              </a:rPr>
              <a:t> means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effectively</a:t>
            </a:r>
          </a:p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increasing A</a:t>
            </a:r>
            <a:r>
              <a:rPr lang="en-US" dirty="0" smtClean="0">
                <a:latin typeface="Comic Sans MS" pitchFamily="66" charset="0"/>
              </a:rPr>
              <a:t> in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19200" y="304800"/>
            <a:ext cx="6858000" cy="576263"/>
            <a:chOff x="1551709" y="304800"/>
            <a:chExt cx="4789055" cy="576263"/>
          </a:xfrm>
        </p:grpSpPr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omic Sans MS" pitchFamily="66" charset="0"/>
                </a:rPr>
                <a:t>I</a:t>
              </a:r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ntuitive understanding 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025796" y="1647551"/>
                <a:ext cx="1066800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796" y="1647551"/>
                <a:ext cx="1066800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 rot="16200000">
            <a:off x="-420769" y="3589526"/>
            <a:ext cx="144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equipotential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14564" y="2343831"/>
            <a:ext cx="2211494" cy="3004188"/>
            <a:chOff x="3046306" y="1955637"/>
            <a:chExt cx="2211494" cy="3004188"/>
          </a:xfrm>
        </p:grpSpPr>
        <p:cxnSp>
          <p:nvCxnSpPr>
            <p:cNvPr id="80" name="Straight Connector 79"/>
            <p:cNvCxnSpPr/>
            <p:nvPr/>
          </p:nvCxnSpPr>
          <p:spPr>
            <a:xfrm>
              <a:off x="3390900" y="2749728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4000500" y="2288754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4381500" y="2310634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4001254" y="3630071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382254" y="3651951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4381500" y="4091045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3480739" y="195563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+Q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349896" y="1967094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</a:t>
              </a:r>
              <a:r>
                <a:rPr lang="en-US" dirty="0" smtClean="0"/>
                <a:t>Q</a:t>
              </a:r>
              <a:endParaRPr lang="en-US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512343" y="4278868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+Q</a:t>
              </a:r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381500" y="4343400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</a:t>
              </a:r>
              <a:r>
                <a:rPr lang="en-US" dirty="0" smtClean="0"/>
                <a:t>Q</a:t>
              </a:r>
              <a:endParaRPr lang="en-US" dirty="0"/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>
              <a:off x="4032104" y="2288754"/>
              <a:ext cx="349396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4032104" y="222001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>
              <a:off x="4013895" y="4615335"/>
              <a:ext cx="349396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4056797" y="459049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4381500" y="2745954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390412" y="4087271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682784" y="279781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3524" y="351686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390412" y="2758781"/>
              <a:ext cx="0" cy="1341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991100" y="2745954"/>
              <a:ext cx="0" cy="1341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3046306" y="3416612"/>
              <a:ext cx="34410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991100" y="3429439"/>
              <a:ext cx="2667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H="1">
            <a:off x="533400" y="3449138"/>
            <a:ext cx="1334870" cy="208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22102" y="3804806"/>
            <a:ext cx="1345413" cy="469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373794" y="3096803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983394" y="2635829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364394" y="2657709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463633" y="230271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332790" y="2314169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014998" y="2635829"/>
            <a:ext cx="34939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014998" y="25670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6364394" y="3093029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373306" y="3977146"/>
            <a:ext cx="1600688" cy="1329754"/>
            <a:chOff x="5373306" y="3977146"/>
            <a:chExt cx="1600688" cy="1329754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5984148" y="3977146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365148" y="3999026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364394" y="443812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5495237" y="4625943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+Q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364394" y="4690475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</a:t>
              </a:r>
              <a:r>
                <a:rPr lang="en-US" dirty="0" smtClean="0"/>
                <a:t>Q</a:t>
              </a:r>
              <a:endParaRPr lang="en-US" dirty="0"/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>
              <a:off x="5996789" y="4962410"/>
              <a:ext cx="349396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6039691" y="493756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5373306" y="4434346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5665678" y="314488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676418" y="386394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5373306" y="3105856"/>
            <a:ext cx="0" cy="1341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973994" y="3093029"/>
            <a:ext cx="0" cy="1341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029200" y="3763687"/>
            <a:ext cx="344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973994" y="3776514"/>
            <a:ext cx="266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172995" y="5730917"/>
                <a:ext cx="2322242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995" y="5730917"/>
                <a:ext cx="2322242" cy="5203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163875" y="3913359"/>
            <a:ext cx="381000" cy="537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6858000" y="3922412"/>
            <a:ext cx="381000" cy="537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1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-0.00017 -0.07685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3843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0" grpId="0"/>
      <p:bldP spid="95" grpId="0"/>
      <p:bldP spid="69" grpId="0"/>
      <p:bldP spid="70" grpId="0"/>
      <p:bldP spid="74" grpId="0"/>
      <p:bldP spid="79" grpId="0"/>
      <p:bldP spid="81" grpId="0"/>
      <p:bldP spid="102" grpId="0"/>
      <p:bldP spid="17" grpId="0" animBg="1"/>
      <p:bldP spid="1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533" name="Text Box 69"/>
          <p:cNvSpPr txBox="1">
            <a:spLocks noChangeArrowheads="1"/>
          </p:cNvSpPr>
          <p:nvPr/>
        </p:nvSpPr>
        <p:spPr bwMode="auto">
          <a:xfrm>
            <a:off x="3511550" y="5988050"/>
            <a:ext cx="1527175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sz="2400" i="1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sz="240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206B2"/>
                </a:solidFill>
                <a:effectLst/>
                <a:latin typeface="Symbol" pitchFamily="18" charset="2"/>
                <a:cs typeface="Times New Roman" pitchFamily="18" charset="0"/>
              </a:rPr>
              <a:t>=</a:t>
            </a:r>
            <a:r>
              <a:rPr lang="en-US" sz="240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>
                <a:solidFill>
                  <a:srgbClr val="0206B2"/>
                </a:solidFill>
                <a:effectLst/>
                <a:latin typeface="Symbol" pitchFamily="18" charset="2"/>
                <a:cs typeface="Times New Roman" pitchFamily="18" charset="0"/>
              </a:rPr>
              <a:t>/</a:t>
            </a:r>
            <a:r>
              <a:rPr lang="en-US" sz="240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2582863" y="4545012"/>
            <a:ext cx="3194050" cy="1131887"/>
            <a:chOff x="2583543" y="3686628"/>
            <a:chExt cx="3193143" cy="1132114"/>
          </a:xfrm>
        </p:grpSpPr>
        <p:sp>
          <p:nvSpPr>
            <p:cNvPr id="47" name="Rectangle 46"/>
            <p:cNvSpPr/>
            <p:nvPr/>
          </p:nvSpPr>
          <p:spPr bwMode="auto">
            <a:xfrm>
              <a:off x="2583543" y="3686628"/>
              <a:ext cx="3193143" cy="11321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rgbClr val="2D6F9E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425" name="Text Box 67"/>
            <p:cNvSpPr txBox="1">
              <a:spLocks noChangeArrowheads="1"/>
            </p:cNvSpPr>
            <p:nvPr/>
          </p:nvSpPr>
          <p:spPr bwMode="auto">
            <a:xfrm>
              <a:off x="2953657" y="3776889"/>
              <a:ext cx="2387600" cy="4714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/>
              <a:r>
                <a:rPr lang="en-US" sz="2400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Symbol" pitchFamily="18" charset="2"/>
                  <a:cs typeface="Times New Roman" pitchFamily="18" charset="0"/>
                </a:rPr>
                <a:t>/</a:t>
              </a:r>
              <a:r>
                <a:rPr lang="en-US" sz="2400" i="1" dirty="0" err="1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i="1" baseline="-25000" dirty="0" err="1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total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Symbol" pitchFamily="18" charset="2"/>
                  <a:cs typeface="Times New Roman" pitchFamily="18" charset="0"/>
                </a:rPr>
                <a:t>=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1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Symbol" pitchFamily="18" charset="2"/>
                  <a:cs typeface="Times New Roman" pitchFamily="18" charset="0"/>
                </a:rPr>
                <a:t>/</a:t>
              </a:r>
              <a:r>
                <a:rPr lang="en-US" sz="2400" i="1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Symbol" pitchFamily="18" charset="2"/>
                  <a:cs typeface="Times New Roman" pitchFamily="18" charset="0"/>
                </a:rPr>
                <a:t>+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1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Symbol" pitchFamily="18" charset="2"/>
                  <a:cs typeface="Times New Roman" pitchFamily="18" charset="0"/>
                </a:rPr>
                <a:t>/</a:t>
              </a:r>
              <a:r>
                <a:rPr lang="en-US" sz="2400" i="1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6426" name="Text Box 68"/>
            <p:cNvSpPr txBox="1">
              <a:spLocks noChangeArrowheads="1"/>
            </p:cNvSpPr>
            <p:nvPr/>
          </p:nvSpPr>
          <p:spPr bwMode="auto">
            <a:xfrm>
              <a:off x="3912734" y="4279674"/>
              <a:ext cx="714375" cy="3365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/>
              <a:r>
                <a:rPr lang="en-US" sz="2400" dirty="0">
                  <a:solidFill>
                    <a:srgbClr val="0206B2"/>
                  </a:solidFill>
                  <a:effectLst/>
                  <a:latin typeface="Symbol" pitchFamily="18" charset="2"/>
                  <a:cs typeface="Times New Roman" pitchFamily="18" charset="0"/>
                </a:rPr>
                <a:t>=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2</a:t>
              </a:r>
              <a:r>
                <a:rPr lang="en-US" sz="2400" dirty="0">
                  <a:solidFill>
                    <a:srgbClr val="0206B2"/>
                  </a:solidFill>
                  <a:effectLst/>
                  <a:latin typeface="Symbol" pitchFamily="18" charset="2"/>
                  <a:cs typeface="Times New Roman" pitchFamily="18" charset="0"/>
                </a:rPr>
                <a:t>/</a:t>
              </a:r>
              <a:r>
                <a:rPr lang="en-US" sz="2400" i="1" dirty="0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574534" name="Rectangle 70"/>
            <p:cNvSpPr>
              <a:spLocks noChangeArrowheads="1"/>
            </p:cNvSpPr>
            <p:nvPr/>
          </p:nvSpPr>
          <p:spPr bwMode="auto">
            <a:xfrm>
              <a:off x="3305650" y="4286824"/>
              <a:ext cx="1571179" cy="40965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2"/>
                </a:solidFill>
                <a:effectLst/>
              </a:endParaRPr>
            </a:p>
          </p:txBody>
        </p:sp>
      </p:grpSp>
      <p:sp>
        <p:nvSpPr>
          <p:cNvPr id="574535" name="Text Box 71"/>
          <p:cNvSpPr txBox="1">
            <a:spLocks noChangeArrowheads="1"/>
          </p:cNvSpPr>
          <p:nvPr/>
        </p:nvSpPr>
        <p:spPr bwMode="auto">
          <a:xfrm>
            <a:off x="747713" y="4664075"/>
            <a:ext cx="1211262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sz="2400" i="1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sz="240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206B2"/>
                </a:solidFill>
                <a:effectLst/>
                <a:latin typeface="Symbol" pitchFamily="18" charset="2"/>
                <a:cs typeface="Times New Roman" pitchFamily="18" charset="0"/>
              </a:rPr>
              <a:t>=</a:t>
            </a:r>
            <a:r>
              <a:rPr lang="en-US" sz="240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74537" name="Text Box 73"/>
          <p:cNvSpPr txBox="1">
            <a:spLocks noChangeArrowheads="1"/>
          </p:cNvSpPr>
          <p:nvPr/>
        </p:nvSpPr>
        <p:spPr bwMode="auto">
          <a:xfrm>
            <a:off x="6781800" y="4656138"/>
            <a:ext cx="1238250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sz="2400" i="1" dirty="0" err="1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 err="1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sz="2400" dirty="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206B2"/>
                </a:solidFill>
                <a:effectLst/>
                <a:latin typeface="Symbol" pitchFamily="18" charset="2"/>
                <a:cs typeface="Times New Roman" pitchFamily="18" charset="0"/>
              </a:rPr>
              <a:t>=</a:t>
            </a:r>
            <a:r>
              <a:rPr lang="en-US" sz="2400" dirty="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i="1" dirty="0">
                <a:solidFill>
                  <a:srgbClr val="0206B2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6393" name="Title 4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rebuchet MS" pitchFamily="34" charset="0"/>
              </a:rPr>
              <a:t>Clicker Question</a:t>
            </a: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536575" y="2114550"/>
            <a:ext cx="8072438" cy="2438400"/>
            <a:chOff x="536575" y="1517187"/>
            <a:chExt cx="8072438" cy="2438400"/>
          </a:xfrm>
        </p:grpSpPr>
        <p:sp>
          <p:nvSpPr>
            <p:cNvPr id="574507" name="Line 43"/>
            <p:cNvSpPr>
              <a:spLocks noChangeShapeType="1"/>
            </p:cNvSpPr>
            <p:nvPr/>
          </p:nvSpPr>
          <p:spPr bwMode="auto">
            <a:xfrm flipV="1">
              <a:off x="4200525" y="3212637"/>
              <a:ext cx="0" cy="6858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pic>
          <p:nvPicPr>
            <p:cNvPr id="16402" name="Picture 20" descr="capacito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0150" y="2945711"/>
              <a:ext cx="990600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4500" name="Line 36"/>
            <p:cNvSpPr>
              <a:spLocks noChangeShapeType="1"/>
            </p:cNvSpPr>
            <p:nvPr/>
          </p:nvSpPr>
          <p:spPr bwMode="auto">
            <a:xfrm flipV="1">
              <a:off x="6800850" y="2798300"/>
              <a:ext cx="0" cy="4572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01" name="Line 37"/>
            <p:cNvSpPr>
              <a:spLocks noChangeShapeType="1"/>
            </p:cNvSpPr>
            <p:nvPr/>
          </p:nvSpPr>
          <p:spPr bwMode="auto">
            <a:xfrm flipV="1">
              <a:off x="4198938" y="2436350"/>
              <a:ext cx="1587" cy="585787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03" name="Line 39"/>
            <p:cNvSpPr>
              <a:spLocks noChangeShapeType="1"/>
            </p:cNvSpPr>
            <p:nvPr/>
          </p:nvSpPr>
          <p:spPr bwMode="auto">
            <a:xfrm flipV="1">
              <a:off x="1343025" y="2812587"/>
              <a:ext cx="0" cy="10668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15" name="Line 51"/>
            <p:cNvSpPr>
              <a:spLocks noChangeShapeType="1"/>
            </p:cNvSpPr>
            <p:nvPr/>
          </p:nvSpPr>
          <p:spPr bwMode="auto">
            <a:xfrm flipV="1">
              <a:off x="7791450" y="2798300"/>
              <a:ext cx="0" cy="4572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19" name="Line 55"/>
            <p:cNvSpPr>
              <a:spLocks noChangeShapeType="1"/>
            </p:cNvSpPr>
            <p:nvPr/>
          </p:nvSpPr>
          <p:spPr bwMode="auto">
            <a:xfrm>
              <a:off x="6800850" y="2207750"/>
              <a:ext cx="99060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20" name="Line 56"/>
            <p:cNvSpPr>
              <a:spLocks noChangeShapeType="1"/>
            </p:cNvSpPr>
            <p:nvPr/>
          </p:nvSpPr>
          <p:spPr bwMode="auto">
            <a:xfrm>
              <a:off x="6800850" y="3236450"/>
              <a:ext cx="99060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21" name="Line 57"/>
            <p:cNvSpPr>
              <a:spLocks noChangeShapeType="1"/>
            </p:cNvSpPr>
            <p:nvPr/>
          </p:nvSpPr>
          <p:spPr bwMode="auto">
            <a:xfrm flipV="1">
              <a:off x="7296150" y="1517187"/>
              <a:ext cx="0" cy="6858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22" name="Line 58"/>
            <p:cNvSpPr>
              <a:spLocks noChangeShapeType="1"/>
            </p:cNvSpPr>
            <p:nvPr/>
          </p:nvSpPr>
          <p:spPr bwMode="auto">
            <a:xfrm flipV="1">
              <a:off x="7296150" y="3269787"/>
              <a:ext cx="0" cy="6858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16411" name="Text Box 62"/>
            <p:cNvSpPr txBox="1">
              <a:spLocks noChangeArrowheads="1"/>
            </p:cNvSpPr>
            <p:nvPr/>
          </p:nvSpPr>
          <p:spPr bwMode="auto">
            <a:xfrm>
              <a:off x="536575" y="2510736"/>
              <a:ext cx="355600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6412" name="Text Box 63"/>
            <p:cNvSpPr txBox="1">
              <a:spLocks noChangeArrowheads="1"/>
            </p:cNvSpPr>
            <p:nvPr/>
          </p:nvSpPr>
          <p:spPr bwMode="auto">
            <a:xfrm>
              <a:off x="3376613" y="2197998"/>
              <a:ext cx="357187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6413" name="Text Box 64"/>
            <p:cNvSpPr txBox="1">
              <a:spLocks noChangeArrowheads="1"/>
            </p:cNvSpPr>
            <p:nvPr/>
          </p:nvSpPr>
          <p:spPr bwMode="auto">
            <a:xfrm>
              <a:off x="3376613" y="2912373"/>
              <a:ext cx="355600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6414" name="Text Box 65"/>
            <p:cNvSpPr txBox="1">
              <a:spLocks noChangeArrowheads="1"/>
            </p:cNvSpPr>
            <p:nvPr/>
          </p:nvSpPr>
          <p:spPr bwMode="auto">
            <a:xfrm>
              <a:off x="5961063" y="2540898"/>
              <a:ext cx="355600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6415" name="Text Box 66"/>
            <p:cNvSpPr txBox="1">
              <a:spLocks noChangeArrowheads="1"/>
            </p:cNvSpPr>
            <p:nvPr/>
          </p:nvSpPr>
          <p:spPr bwMode="auto">
            <a:xfrm>
              <a:off x="8251825" y="2532961"/>
              <a:ext cx="357188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0206B2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pic>
          <p:nvPicPr>
            <p:cNvPr id="16416" name="Picture 20" descr="capacito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9950" y="2564711"/>
              <a:ext cx="990600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17" name="Picture 20" descr="capacito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24275" y="2209111"/>
              <a:ext cx="989013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18" name="Picture 20" descr="capacito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89675" y="2555186"/>
              <a:ext cx="989013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19" name="Picture 20" descr="capacito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96150" y="2564711"/>
              <a:ext cx="990600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4502" name="Line 38"/>
            <p:cNvSpPr>
              <a:spLocks noChangeShapeType="1"/>
            </p:cNvSpPr>
            <p:nvPr/>
          </p:nvSpPr>
          <p:spPr bwMode="auto">
            <a:xfrm flipV="1">
              <a:off x="1343025" y="1579100"/>
              <a:ext cx="0" cy="10668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06" name="Line 42"/>
            <p:cNvSpPr>
              <a:spLocks noChangeShapeType="1"/>
            </p:cNvSpPr>
            <p:nvPr/>
          </p:nvSpPr>
          <p:spPr bwMode="auto">
            <a:xfrm flipV="1">
              <a:off x="4200525" y="1598150"/>
              <a:ext cx="0" cy="6858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12" name="Line 48"/>
            <p:cNvSpPr>
              <a:spLocks noChangeShapeType="1"/>
            </p:cNvSpPr>
            <p:nvPr/>
          </p:nvSpPr>
          <p:spPr bwMode="auto">
            <a:xfrm flipV="1">
              <a:off x="6800850" y="2188700"/>
              <a:ext cx="0" cy="4572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  <p:sp>
          <p:nvSpPr>
            <p:cNvPr id="574516" name="Line 52"/>
            <p:cNvSpPr>
              <a:spLocks noChangeShapeType="1"/>
            </p:cNvSpPr>
            <p:nvPr/>
          </p:nvSpPr>
          <p:spPr bwMode="auto">
            <a:xfrm flipV="1">
              <a:off x="7791450" y="2188700"/>
              <a:ext cx="0" cy="4572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206B2"/>
                </a:solidFill>
                <a:effectLst/>
                <a:latin typeface="Arial" pitchFamily="34" charset="0"/>
                <a:cs typeface="+mn-cs"/>
              </a:endParaRPr>
            </a:p>
          </p:txBody>
        </p:sp>
      </p:grpSp>
      <p:sp>
        <p:nvSpPr>
          <p:cNvPr id="37" name="Slide Number Placeholder 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Electricity &amp; Magnetism  Lecture 8, Slide </a:t>
            </a:r>
            <a:fld id="{654E02A5-A3F8-488C-8202-0764CE86F9E1}" type="slidenum">
              <a:rPr lang="en-US"/>
              <a:pPr/>
              <a:t>7</a:t>
            </a:fld>
            <a:endParaRPr lang="en-US"/>
          </a:p>
        </p:txBody>
      </p:sp>
      <p:sp>
        <p:nvSpPr>
          <p:cNvPr id="19468" name="Rectangle 38"/>
          <p:cNvSpPr>
            <a:spLocks noChangeArrowheads="1"/>
          </p:cNvSpPr>
          <p:nvPr/>
        </p:nvSpPr>
        <p:spPr bwMode="auto">
          <a:xfrm>
            <a:off x="152400" y="9906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000" dirty="0">
                <a:solidFill>
                  <a:srgbClr val="0206B2"/>
                </a:solidFill>
                <a:effectLst/>
                <a:latin typeface="+mn-lt"/>
              </a:rPr>
              <a:t>The three configurations shown below are constructed using identical capacitors. Which of these configurations has lowest total capacitance?</a:t>
            </a:r>
          </a:p>
        </p:txBody>
      </p:sp>
      <p:sp>
        <p:nvSpPr>
          <p:cNvPr id="16397" name="TextBox 40"/>
          <p:cNvSpPr txBox="1">
            <a:spLocks noChangeArrowheads="1"/>
          </p:cNvSpPr>
          <p:nvPr/>
        </p:nvSpPr>
        <p:spPr bwMode="auto">
          <a:xfrm>
            <a:off x="885825" y="1825625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0206B2"/>
                </a:solidFill>
                <a:effectLst/>
              </a:rPr>
              <a:t>A</a:t>
            </a:r>
          </a:p>
        </p:txBody>
      </p:sp>
      <p:sp>
        <p:nvSpPr>
          <p:cNvPr id="16398" name="TextBox 41"/>
          <p:cNvSpPr txBox="1">
            <a:spLocks noChangeArrowheads="1"/>
          </p:cNvSpPr>
          <p:nvPr/>
        </p:nvSpPr>
        <p:spPr bwMode="auto">
          <a:xfrm>
            <a:off x="3719512" y="1760538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rgbClr val="0206B2"/>
                </a:solidFill>
                <a:effectLst/>
              </a:rPr>
              <a:t>B</a:t>
            </a:r>
          </a:p>
        </p:txBody>
      </p:sp>
      <p:sp>
        <p:nvSpPr>
          <p:cNvPr id="16399" name="TextBox 42"/>
          <p:cNvSpPr txBox="1">
            <a:spLocks noChangeArrowheads="1"/>
          </p:cNvSpPr>
          <p:nvPr/>
        </p:nvSpPr>
        <p:spPr bwMode="auto">
          <a:xfrm>
            <a:off x="6858000" y="1752600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0206B2"/>
                </a:solidFill>
                <a:effectLst/>
              </a:rPr>
              <a:t>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212H: Capacitance and Dielectric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614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533" grpId="0" build="allAtOnce"/>
      <p:bldP spid="574535" grpId="0"/>
      <p:bldP spid="5745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19200" y="304800"/>
            <a:ext cx="6858000" cy="576263"/>
            <a:chOff x="1551709" y="304800"/>
            <a:chExt cx="4789055" cy="576263"/>
          </a:xfrm>
        </p:grpSpPr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Example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50576" y="1103924"/>
            <a:ext cx="5943602" cy="2133599"/>
            <a:chOff x="39" y="26"/>
            <a:chExt cx="221" cy="117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39" y="52"/>
              <a:ext cx="65" cy="65"/>
              <a:chOff x="650" y="429"/>
              <a:chExt cx="65" cy="65"/>
            </a:xfrm>
          </p:grpSpPr>
          <p:grpSp>
            <p:nvGrpSpPr>
              <p:cNvPr id="44" name="Group 43"/>
              <p:cNvGrpSpPr>
                <a:grpSpLocks/>
              </p:cNvGrpSpPr>
              <p:nvPr/>
            </p:nvGrpSpPr>
            <p:grpSpPr bwMode="auto">
              <a:xfrm>
                <a:off x="656" y="430"/>
                <a:ext cx="39" cy="51"/>
                <a:chOff x="656" y="430"/>
                <a:chExt cx="39" cy="51"/>
              </a:xfrm>
            </p:grpSpPr>
            <p:sp>
              <p:nvSpPr>
                <p:cNvPr id="46" name="Line 7"/>
                <p:cNvSpPr>
                  <a:spLocks noChangeShapeType="1"/>
                </p:cNvSpPr>
                <p:nvPr/>
              </p:nvSpPr>
              <p:spPr bwMode="auto">
                <a:xfrm rot="5400000">
                  <a:off x="669" y="475"/>
                  <a:ext cx="1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7" name="Line 8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670" y="436"/>
                  <a:ext cx="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8" name="Line 9"/>
                <p:cNvSpPr>
                  <a:spLocks noChangeShapeType="1"/>
                </p:cNvSpPr>
                <p:nvPr/>
              </p:nvSpPr>
              <p:spPr bwMode="auto">
                <a:xfrm rot="5400000">
                  <a:off x="676" y="421"/>
                  <a:ext cx="0" cy="3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9" name="Line 10"/>
                <p:cNvSpPr>
                  <a:spLocks noChangeShapeType="1"/>
                </p:cNvSpPr>
                <p:nvPr/>
              </p:nvSpPr>
              <p:spPr bwMode="auto">
                <a:xfrm rot="5400000">
                  <a:off x="676" y="435"/>
                  <a:ext cx="0" cy="2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0" name="Line 11"/>
                <p:cNvSpPr>
                  <a:spLocks noChangeShapeType="1"/>
                </p:cNvSpPr>
                <p:nvPr/>
              </p:nvSpPr>
              <p:spPr bwMode="auto">
                <a:xfrm rot="5400000">
                  <a:off x="676" y="431"/>
                  <a:ext cx="0" cy="3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1" name="Line 12"/>
                <p:cNvSpPr>
                  <a:spLocks noChangeShapeType="1"/>
                </p:cNvSpPr>
                <p:nvPr/>
              </p:nvSpPr>
              <p:spPr bwMode="auto">
                <a:xfrm rot="5400000">
                  <a:off x="676" y="446"/>
                  <a:ext cx="0" cy="2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2" name="Line 13"/>
                <p:cNvSpPr>
                  <a:spLocks noChangeShapeType="1"/>
                </p:cNvSpPr>
                <p:nvPr/>
              </p:nvSpPr>
              <p:spPr bwMode="auto">
                <a:xfrm rot="5400000">
                  <a:off x="676" y="443"/>
                  <a:ext cx="0" cy="3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53" name="Line 14"/>
                <p:cNvSpPr>
                  <a:spLocks noChangeShapeType="1"/>
                </p:cNvSpPr>
                <p:nvPr/>
              </p:nvSpPr>
              <p:spPr bwMode="auto">
                <a:xfrm rot="5400000">
                  <a:off x="676" y="457"/>
                  <a:ext cx="0" cy="2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 baseline="-250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sp>
            <p:nvSpPr>
              <p:cNvPr id="45" name="Rectangle 44"/>
              <p:cNvSpPr>
                <a:spLocks noChangeArrowheads="1"/>
              </p:cNvSpPr>
              <p:nvPr/>
            </p:nvSpPr>
            <p:spPr bwMode="auto">
              <a:xfrm>
                <a:off x="650" y="429"/>
                <a:ext cx="65" cy="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30" y="26"/>
              <a:ext cx="39" cy="65"/>
              <a:chOff x="819" y="273"/>
              <a:chExt cx="39" cy="65"/>
            </a:xfrm>
          </p:grpSpPr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 rot="-5400000">
                <a:off x="828" y="308"/>
                <a:ext cx="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7" name="Line 18"/>
              <p:cNvSpPr>
                <a:spLocks noChangeShapeType="1"/>
              </p:cNvSpPr>
              <p:nvPr/>
            </p:nvSpPr>
            <p:spPr bwMode="auto">
              <a:xfrm rot="-5400000">
                <a:off x="832" y="290"/>
                <a:ext cx="0" cy="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8" name="Line 19"/>
              <p:cNvSpPr>
                <a:spLocks noChangeShapeType="1"/>
              </p:cNvSpPr>
              <p:nvPr/>
            </p:nvSpPr>
            <p:spPr bwMode="auto">
              <a:xfrm rot="-5400000">
                <a:off x="832" y="282"/>
                <a:ext cx="0" cy="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 rot="-5400000">
                <a:off x="828" y="290"/>
                <a:ext cx="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0" name="Rectangle 39"/>
              <p:cNvSpPr>
                <a:spLocks noChangeArrowheads="1"/>
              </p:cNvSpPr>
              <p:nvPr/>
            </p:nvSpPr>
            <p:spPr bwMode="auto">
              <a:xfrm>
                <a:off x="819" y="286"/>
                <a:ext cx="39" cy="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819" y="273"/>
                <a:ext cx="39" cy="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2" name="Line 23"/>
              <p:cNvSpPr>
                <a:spLocks noChangeShapeType="1"/>
              </p:cNvSpPr>
              <p:nvPr/>
            </p:nvSpPr>
            <p:spPr bwMode="auto">
              <a:xfrm flipV="1">
                <a:off x="832" y="273"/>
                <a:ext cx="0" cy="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" name="Line 24"/>
              <p:cNvSpPr>
                <a:spLocks noChangeShapeType="1"/>
              </p:cNvSpPr>
              <p:nvPr/>
            </p:nvSpPr>
            <p:spPr bwMode="auto">
              <a:xfrm>
                <a:off x="832" y="312"/>
                <a:ext cx="0" cy="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130" y="78"/>
              <a:ext cx="39" cy="65"/>
              <a:chOff x="819" y="273"/>
              <a:chExt cx="39" cy="65"/>
            </a:xfrm>
          </p:grpSpPr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 rot="-5400000">
                <a:off x="828" y="308"/>
                <a:ext cx="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 rot="-5400000">
                <a:off x="832" y="290"/>
                <a:ext cx="0" cy="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 rot="-5400000">
                <a:off x="832" y="282"/>
                <a:ext cx="0" cy="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 rot="-5400000">
                <a:off x="828" y="290"/>
                <a:ext cx="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819" y="286"/>
                <a:ext cx="39" cy="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3" name="Rectangle 32"/>
              <p:cNvSpPr>
                <a:spLocks noChangeArrowheads="1"/>
              </p:cNvSpPr>
              <p:nvPr/>
            </p:nvSpPr>
            <p:spPr bwMode="auto">
              <a:xfrm>
                <a:off x="819" y="273"/>
                <a:ext cx="39" cy="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 flipV="1">
                <a:off x="832" y="273"/>
                <a:ext cx="0" cy="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>
                <a:off x="832" y="312"/>
                <a:ext cx="0" cy="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208" y="39"/>
              <a:ext cx="39" cy="65"/>
              <a:chOff x="819" y="273"/>
              <a:chExt cx="39" cy="65"/>
            </a:xfrm>
          </p:grpSpPr>
          <p:sp>
            <p:nvSpPr>
              <p:cNvPr id="20" name="Line 35"/>
              <p:cNvSpPr>
                <a:spLocks noChangeShapeType="1"/>
              </p:cNvSpPr>
              <p:nvPr/>
            </p:nvSpPr>
            <p:spPr bwMode="auto">
              <a:xfrm rot="-5400000">
                <a:off x="828" y="308"/>
                <a:ext cx="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" name="Line 36"/>
              <p:cNvSpPr>
                <a:spLocks noChangeShapeType="1"/>
              </p:cNvSpPr>
              <p:nvPr/>
            </p:nvSpPr>
            <p:spPr bwMode="auto">
              <a:xfrm rot="-5400000">
                <a:off x="832" y="290"/>
                <a:ext cx="0" cy="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2" name="Line 37"/>
              <p:cNvSpPr>
                <a:spLocks noChangeShapeType="1"/>
              </p:cNvSpPr>
              <p:nvPr/>
            </p:nvSpPr>
            <p:spPr bwMode="auto">
              <a:xfrm rot="-5400000">
                <a:off x="832" y="282"/>
                <a:ext cx="0" cy="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 rot="-5400000">
                <a:off x="828" y="290"/>
                <a:ext cx="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819" y="286"/>
                <a:ext cx="39" cy="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819" y="273"/>
                <a:ext cx="39" cy="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832" y="273"/>
                <a:ext cx="0" cy="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Line 42"/>
              <p:cNvSpPr>
                <a:spLocks noChangeShapeType="1"/>
              </p:cNvSpPr>
              <p:nvPr/>
            </p:nvSpPr>
            <p:spPr bwMode="auto">
              <a:xfrm>
                <a:off x="832" y="312"/>
                <a:ext cx="0" cy="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 baseline="-250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0" name="Line 43"/>
            <p:cNvSpPr>
              <a:spLocks noChangeShapeType="1"/>
            </p:cNvSpPr>
            <p:nvPr/>
          </p:nvSpPr>
          <p:spPr bwMode="auto">
            <a:xfrm>
              <a:off x="65" y="130"/>
              <a:ext cx="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Line 44"/>
            <p:cNvSpPr>
              <a:spLocks noChangeShapeType="1"/>
            </p:cNvSpPr>
            <p:nvPr/>
          </p:nvSpPr>
          <p:spPr bwMode="auto">
            <a:xfrm>
              <a:off x="65" y="26"/>
              <a:ext cx="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Line 45"/>
            <p:cNvSpPr>
              <a:spLocks noChangeShapeType="1"/>
            </p:cNvSpPr>
            <p:nvPr/>
          </p:nvSpPr>
          <p:spPr bwMode="auto">
            <a:xfrm>
              <a:off x="221" y="26"/>
              <a:ext cx="0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46"/>
            <p:cNvSpPr>
              <a:spLocks noChangeShapeType="1"/>
            </p:cNvSpPr>
            <p:nvPr/>
          </p:nvSpPr>
          <p:spPr bwMode="auto">
            <a:xfrm>
              <a:off x="221" y="91"/>
              <a:ext cx="0" cy="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" name="Line 47"/>
            <p:cNvSpPr>
              <a:spLocks noChangeShapeType="1"/>
            </p:cNvSpPr>
            <p:nvPr/>
          </p:nvSpPr>
          <p:spPr bwMode="auto">
            <a:xfrm>
              <a:off x="65" y="104"/>
              <a:ext cx="0" cy="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" name="Line 48"/>
            <p:cNvSpPr>
              <a:spLocks noChangeShapeType="1"/>
            </p:cNvSpPr>
            <p:nvPr/>
          </p:nvSpPr>
          <p:spPr bwMode="auto">
            <a:xfrm>
              <a:off x="65" y="26"/>
              <a:ext cx="0" cy="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Text Box 49"/>
            <p:cNvSpPr txBox="1">
              <a:spLocks noChangeArrowheads="1"/>
            </p:cNvSpPr>
            <p:nvPr/>
          </p:nvSpPr>
          <p:spPr bwMode="auto">
            <a:xfrm>
              <a:off x="91" y="65"/>
              <a:ext cx="26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/>
                <a:t>V</a:t>
              </a:r>
            </a:p>
          </p:txBody>
        </p:sp>
        <p:sp>
          <p:nvSpPr>
            <p:cNvPr id="17" name="Text Box 50"/>
            <p:cNvSpPr txBox="1">
              <a:spLocks noChangeArrowheads="1"/>
            </p:cNvSpPr>
            <p:nvPr/>
          </p:nvSpPr>
          <p:spPr bwMode="auto">
            <a:xfrm>
              <a:off x="156" y="104"/>
              <a:ext cx="26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baseline="0" dirty="0"/>
                <a:t>C</a:t>
              </a:r>
              <a:r>
                <a:rPr lang="en-US" dirty="0"/>
                <a:t>3</a:t>
              </a:r>
            </a:p>
          </p:txBody>
        </p:sp>
        <p:sp>
          <p:nvSpPr>
            <p:cNvPr id="18" name="Text Box 51"/>
            <p:cNvSpPr txBox="1">
              <a:spLocks noChangeArrowheads="1"/>
            </p:cNvSpPr>
            <p:nvPr/>
          </p:nvSpPr>
          <p:spPr bwMode="auto">
            <a:xfrm>
              <a:off x="156" y="39"/>
              <a:ext cx="26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baseline="0" dirty="0"/>
                <a:t>C</a:t>
              </a:r>
              <a:r>
                <a:rPr lang="en-US" dirty="0"/>
                <a:t>2</a:t>
              </a:r>
            </a:p>
          </p:txBody>
        </p:sp>
        <p:sp>
          <p:nvSpPr>
            <p:cNvPr id="19" name="Text Box 52"/>
            <p:cNvSpPr txBox="1">
              <a:spLocks noChangeArrowheads="1"/>
            </p:cNvSpPr>
            <p:nvPr/>
          </p:nvSpPr>
          <p:spPr bwMode="auto">
            <a:xfrm>
              <a:off x="234" y="52"/>
              <a:ext cx="26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 baseline="-250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baseline="0" dirty="0"/>
                <a:t>C</a:t>
              </a:r>
              <a:r>
                <a:rPr lang="en-US" dirty="0"/>
                <a:t>1</a:t>
              </a:r>
            </a:p>
          </p:txBody>
        </p:sp>
      </p:grpSp>
      <p:sp>
        <p:nvSpPr>
          <p:cNvPr id="54" name="Rectangle 53"/>
          <p:cNvSpPr/>
          <p:nvPr/>
        </p:nvSpPr>
        <p:spPr>
          <a:xfrm>
            <a:off x="381000" y="3133535"/>
            <a:ext cx="830580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(a)Determine </a:t>
            </a:r>
            <a:r>
              <a:rPr lang="en-US" dirty="0"/>
              <a:t>the equivalent capacitance of the circuit shown if C</a:t>
            </a:r>
            <a:r>
              <a:rPr lang="en-US" baseline="-25000" dirty="0"/>
              <a:t>1</a:t>
            </a:r>
            <a:r>
              <a:rPr lang="en-US" dirty="0"/>
              <a:t> = C</a:t>
            </a:r>
            <a:r>
              <a:rPr lang="en-US" baseline="-25000" dirty="0"/>
              <a:t>2</a:t>
            </a:r>
            <a:r>
              <a:rPr lang="en-US" dirty="0"/>
              <a:t> = 2C</a:t>
            </a:r>
            <a:r>
              <a:rPr lang="en-US" baseline="-25000" dirty="0"/>
              <a:t>3</a:t>
            </a:r>
            <a:r>
              <a:rPr lang="en-US" dirty="0"/>
              <a:t> = 12.5 </a:t>
            </a:r>
            <a:r>
              <a:rPr lang="en-US" dirty="0">
                <a:sym typeface="Symbol" pitchFamily="18" charset="2"/>
              </a:rPr>
              <a:t>F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(b)</a:t>
            </a:r>
            <a:r>
              <a:rPr lang="en-US" dirty="0"/>
              <a:t> How much charge is stored on each capacitor when V = 45.0 V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81000" y="373380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Middle Branch:  </a:t>
            </a:r>
            <a:r>
              <a:rPr lang="en-US" dirty="0" smtClean="0"/>
              <a:t>1/C</a:t>
            </a:r>
            <a:r>
              <a:rPr lang="en-US" baseline="-25000" dirty="0" smtClean="0"/>
              <a:t>eq</a:t>
            </a:r>
            <a:r>
              <a:rPr lang="en-US" dirty="0" smtClean="0"/>
              <a:t> </a:t>
            </a:r>
            <a:r>
              <a:rPr lang="en-US" dirty="0"/>
              <a:t>= 1/C</a:t>
            </a:r>
            <a:r>
              <a:rPr lang="en-US" baseline="-25000" dirty="0"/>
              <a:t>2</a:t>
            </a:r>
            <a:r>
              <a:rPr lang="en-US" dirty="0"/>
              <a:t> + 1/C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1/C</a:t>
            </a:r>
            <a:r>
              <a:rPr lang="en-US" baseline="-25000" dirty="0" smtClean="0">
                <a:sym typeface="Wingdings" pitchFamily="2" charset="2"/>
              </a:rPr>
              <a:t>eq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= 1/12.5 </a:t>
            </a:r>
            <a:r>
              <a:rPr lang="en-US" dirty="0">
                <a:sym typeface="Symbol" pitchFamily="18" charset="2"/>
              </a:rPr>
              <a:t>F + 1/6.25 F 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eq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= 4.16667 </a:t>
            </a:r>
            <a:r>
              <a:rPr lang="en-US" dirty="0">
                <a:sym typeface="Symbol" pitchFamily="18" charset="2"/>
              </a:rPr>
              <a:t>F 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52400" y="4495798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ym typeface="Symbol" pitchFamily="18" charset="2"/>
              </a:rPr>
              <a:t>Voltage over each parallel branch is same as the battery:</a:t>
            </a:r>
          </a:p>
          <a:p>
            <a:r>
              <a:rPr lang="en-US" dirty="0">
                <a:sym typeface="Symbol" pitchFamily="18" charset="2"/>
              </a:rPr>
              <a:t>	C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: 45.0 </a:t>
            </a:r>
            <a:r>
              <a:rPr lang="en-US" dirty="0" smtClean="0">
                <a:sym typeface="Symbol" pitchFamily="18" charset="2"/>
              </a:rPr>
              <a:t>V      Q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=C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V= </a:t>
            </a:r>
            <a:r>
              <a:rPr lang="en-US" dirty="0"/>
              <a:t>12.5 </a:t>
            </a:r>
            <a:r>
              <a:rPr lang="en-US" dirty="0">
                <a:sym typeface="Symbol" pitchFamily="18" charset="2"/>
              </a:rPr>
              <a:t></a:t>
            </a:r>
            <a:r>
              <a:rPr lang="en-US" dirty="0" smtClean="0">
                <a:sym typeface="Symbol" pitchFamily="18" charset="2"/>
              </a:rPr>
              <a:t>F 45V=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562.5</a:t>
            </a:r>
            <a:r>
              <a:rPr lang="el-GR" dirty="0">
                <a:sym typeface="Symbol" pitchFamily="18" charset="2"/>
              </a:rPr>
              <a:t>μ</a:t>
            </a:r>
            <a:r>
              <a:rPr lang="en-US" dirty="0">
                <a:sym typeface="Symbol" pitchFamily="18" charset="2"/>
              </a:rPr>
              <a:t>C</a:t>
            </a:r>
            <a:endParaRPr lang="en-US" baseline="-25000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	</a:t>
            </a:r>
            <a:r>
              <a:rPr lang="en-US" dirty="0" smtClean="0">
                <a:sym typeface="Symbol" pitchFamily="18" charset="2"/>
              </a:rPr>
              <a:t>C</a:t>
            </a:r>
            <a:r>
              <a:rPr lang="en-US" baseline="-25000" dirty="0" smtClean="0">
                <a:sym typeface="Symbol" pitchFamily="18" charset="2"/>
              </a:rPr>
              <a:t>eq</a:t>
            </a:r>
            <a:r>
              <a:rPr lang="en-US" dirty="0" smtClean="0">
                <a:sym typeface="Symbol" pitchFamily="18" charset="2"/>
              </a:rPr>
              <a:t>: </a:t>
            </a:r>
            <a:r>
              <a:rPr lang="en-US" dirty="0">
                <a:sym typeface="Symbol" pitchFamily="18" charset="2"/>
              </a:rPr>
              <a:t>45.0 </a:t>
            </a:r>
            <a:r>
              <a:rPr lang="en-US" dirty="0" smtClean="0">
                <a:sym typeface="Symbol" pitchFamily="18" charset="2"/>
              </a:rPr>
              <a:t>V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81000" y="4048704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Combine parallel:  C = C</a:t>
            </a:r>
            <a:r>
              <a:rPr lang="en-US" baseline="-25000" dirty="0">
                <a:solidFill>
                  <a:prstClr val="black"/>
                </a:solidFill>
                <a:sym typeface="Symbol" pitchFamily="18" charset="2"/>
              </a:rPr>
              <a:t>1 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+ </a:t>
            </a:r>
            <a:r>
              <a:rPr lang="en-US" dirty="0" err="1">
                <a:solidFill>
                  <a:prstClr val="black"/>
                </a:solidFill>
                <a:sym typeface="Symbol" pitchFamily="18" charset="2"/>
              </a:rPr>
              <a:t>C</a:t>
            </a:r>
            <a:r>
              <a:rPr lang="en-US" baseline="-25000" dirty="0" err="1">
                <a:solidFill>
                  <a:prstClr val="black"/>
                </a:solidFill>
                <a:sym typeface="Symbol" pitchFamily="18" charset="2"/>
              </a:rPr>
              <a:t>eq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 C = 12.5 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F + 4.1666667 F = 16.6667 F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17578" y="5562600"/>
            <a:ext cx="86216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Series: </a:t>
            </a:r>
            <a:r>
              <a:rPr lang="en-US" dirty="0" smtClean="0">
                <a:solidFill>
                  <a:prstClr val="black"/>
                </a:solidFill>
              </a:rPr>
              <a:t>V=V</a:t>
            </a:r>
            <a:r>
              <a:rPr lang="en-US" baseline="-25000" dirty="0" smtClean="0">
                <a:solidFill>
                  <a:prstClr val="black"/>
                </a:solidFill>
              </a:rPr>
              <a:t>2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+ </a:t>
            </a:r>
            <a:r>
              <a:rPr lang="en-US" dirty="0" smtClean="0">
                <a:solidFill>
                  <a:prstClr val="black"/>
                </a:solidFill>
              </a:rPr>
              <a:t>V</a:t>
            </a:r>
            <a:r>
              <a:rPr lang="en-US" baseline="-25000" dirty="0" smtClean="0">
                <a:solidFill>
                  <a:prstClr val="black"/>
                </a:solidFill>
              </a:rPr>
              <a:t>3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= q/C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 + q/C</a:t>
            </a:r>
            <a:r>
              <a:rPr lang="en-US" baseline="-25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 = q/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baseline="-25000" dirty="0" err="1">
                <a:solidFill>
                  <a:prstClr val="black"/>
                </a:solidFill>
              </a:rPr>
              <a:t>eq</a:t>
            </a:r>
            <a:r>
              <a:rPr lang="en-US" baseline="-2500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 q =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C</a:t>
            </a:r>
            <a:r>
              <a:rPr lang="en-US" baseline="-25000" dirty="0" err="1">
                <a:solidFill>
                  <a:prstClr val="black"/>
                </a:solidFill>
                <a:sym typeface="Wingdings" pitchFamily="2" charset="2"/>
              </a:rPr>
              <a:t>eq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V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 q = (4.166667 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F)(45V)= 187.5</a:t>
            </a:r>
            <a:r>
              <a:rPr lang="el-GR" dirty="0">
                <a:solidFill>
                  <a:prstClr val="black"/>
                </a:solidFill>
                <a:sym typeface="Symbol" pitchFamily="18" charset="2"/>
              </a:rPr>
              <a:t>μ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C</a:t>
            </a:r>
          </a:p>
          <a:p>
            <a:pPr lvl="0"/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	C</a:t>
            </a:r>
            <a:r>
              <a:rPr lang="en-US" baseline="-25000" dirty="0">
                <a:solidFill>
                  <a:prstClr val="black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: V = q/C = 187.5</a:t>
            </a:r>
            <a:r>
              <a:rPr lang="el-GR" dirty="0">
                <a:solidFill>
                  <a:prstClr val="black"/>
                </a:solidFill>
                <a:sym typeface="Symbol" pitchFamily="18" charset="2"/>
              </a:rPr>
              <a:t> μ 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C/12.5 F = 15 V</a:t>
            </a:r>
          </a:p>
          <a:p>
            <a:pPr lvl="0"/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	C</a:t>
            </a:r>
            <a:r>
              <a:rPr lang="en-US" baseline="-25000" dirty="0">
                <a:solidFill>
                  <a:prstClr val="black"/>
                </a:solidFill>
                <a:sym typeface="Symbol" pitchFamily="18" charset="2"/>
              </a:rPr>
              <a:t>3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: V = 187.5</a:t>
            </a:r>
            <a:r>
              <a:rPr lang="el-GR" dirty="0">
                <a:solidFill>
                  <a:prstClr val="black"/>
                </a:solidFill>
                <a:sym typeface="Symbol" pitchFamily="18" charset="2"/>
              </a:rPr>
              <a:t> μ </a:t>
            </a:r>
            <a:r>
              <a:rPr lang="en-US" dirty="0">
                <a:solidFill>
                  <a:prstClr val="black"/>
                </a:solidFill>
                <a:sym typeface="Symbol" pitchFamily="18" charset="2"/>
              </a:rPr>
              <a:t>C/6.25 F = 30 V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9" name="Right Brace 58"/>
          <p:cNvSpPr/>
          <p:nvPr/>
        </p:nvSpPr>
        <p:spPr>
          <a:xfrm>
            <a:off x="4944036" y="5885660"/>
            <a:ext cx="152400" cy="6002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096436" y="6001129"/>
            <a:ext cx="383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Check result: </a:t>
            </a:r>
            <a:r>
              <a:rPr lang="en-US" dirty="0">
                <a:solidFill>
                  <a:srgbClr val="00B050"/>
                </a:solidFill>
              </a:rPr>
              <a:t>V=V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>
                <a:solidFill>
                  <a:srgbClr val="00B050"/>
                </a:solidFill>
              </a:rPr>
              <a:t> + </a:t>
            </a:r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en-US" baseline="-25000" dirty="0" smtClean="0">
                <a:solidFill>
                  <a:srgbClr val="00B050"/>
                </a:solidFill>
              </a:rPr>
              <a:t>3</a:t>
            </a:r>
            <a:r>
              <a:rPr lang="en-US" dirty="0" smtClean="0">
                <a:solidFill>
                  <a:srgbClr val="00B050"/>
                </a:solidFill>
              </a:rPr>
              <a:t>=15V+30V=45V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9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9" grpId="0" animBg="1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19200" y="304800"/>
            <a:ext cx="6858000" cy="576263"/>
            <a:chOff x="1551709" y="304800"/>
            <a:chExt cx="4789055" cy="576263"/>
          </a:xfrm>
        </p:grpSpPr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Energy storage in Capacitors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pic>
        <p:nvPicPr>
          <p:cNvPr id="10" name="Picture 20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182137"/>
              </a:clrFrom>
              <a:clrTo>
                <a:srgbClr val="182137">
                  <a:alpha val="0"/>
                </a:srgbClr>
              </a:clrTo>
            </a:clrChange>
          </a:blip>
          <a:srcRect b="4545"/>
          <a:stretch>
            <a:fillRect/>
          </a:stretch>
        </p:blipFill>
        <p:spPr bwMode="auto">
          <a:xfrm>
            <a:off x="505968" y="1143000"/>
            <a:ext cx="3476625" cy="24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457200" y="1905000"/>
            <a:ext cx="747328" cy="1533143"/>
            <a:chOff x="2355536" y="4562856"/>
            <a:chExt cx="747328" cy="1533143"/>
          </a:xfrm>
        </p:grpSpPr>
        <p:cxnSp>
          <p:nvCxnSpPr>
            <p:cNvPr id="12" name="Straight Connector 11"/>
            <p:cNvCxnSpPr/>
            <p:nvPr/>
          </p:nvCxnSpPr>
          <p:spPr>
            <a:xfrm rot="5400000" flipH="1" flipV="1">
              <a:off x="2537677" y="4758667"/>
              <a:ext cx="760997" cy="36937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2159725" y="5530813"/>
              <a:ext cx="760997" cy="369376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648968" y="11430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-Q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10968" y="114300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44368" y="3200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299374" y="318211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801368" y="19812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V=</a:t>
            </a:r>
            <a:r>
              <a:rPr lang="en-US" dirty="0" err="1" smtClean="0"/>
              <a:t>V</a:t>
            </a:r>
            <a:r>
              <a:rPr lang="en-US" baseline="-25000" dirty="0" err="1" smtClean="0"/>
              <a:t>a</a:t>
            </a:r>
            <a:r>
              <a:rPr lang="en-US" dirty="0" err="1" smtClean="0"/>
              <a:t>-V</a:t>
            </a:r>
            <a:r>
              <a:rPr lang="en-US" baseline="-25000" dirty="0" err="1" smtClean="0"/>
              <a:t>b</a:t>
            </a:r>
            <a:endParaRPr lang="en-US" baseline="-250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643060"/>
              </p:ext>
            </p:extLst>
          </p:nvPr>
        </p:nvGraphicFramePr>
        <p:xfrm>
          <a:off x="5181600" y="1205477"/>
          <a:ext cx="673100" cy="613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3" name="Equation" r:id="rId5" imgW="431640" imgH="393480" progId="Equation.DSMT4">
                  <p:embed/>
                </p:oleObj>
              </mc:Choice>
              <mc:Fallback>
                <p:oleObj name="Equation" r:id="rId5" imgW="431640" imgH="39348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205477"/>
                        <a:ext cx="673100" cy="613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114800" y="17526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At an intermediate time (t&lt;</a:t>
            </a:r>
            <a:r>
              <a:rPr lang="en-US" dirty="0" err="1" smtClean="0">
                <a:latin typeface="Comic Sans MS" pitchFamily="66" charset="0"/>
              </a:rPr>
              <a:t>t</a:t>
            </a:r>
            <a:r>
              <a:rPr lang="en-US" baseline="-25000" dirty="0" err="1" smtClean="0">
                <a:latin typeface="Comic Sans MS" pitchFamily="66" charset="0"/>
              </a:rPr>
              <a:t>charged</a:t>
            </a:r>
            <a:r>
              <a:rPr lang="en-US" dirty="0" smtClean="0">
                <a:latin typeface="Comic Sans MS" pitchFamily="66" charset="0"/>
              </a:rPr>
              <a:t>)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95800" y="2121932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omic Sans MS" pitchFamily="66" charset="0"/>
              </a:rPr>
              <a:t>q</a:t>
            </a:r>
            <a:r>
              <a:rPr lang="en-US" dirty="0" smtClean="0">
                <a:latin typeface="Comic Sans MS" pitchFamily="66" charset="0"/>
              </a:rPr>
              <a:t> is the charge</a:t>
            </a:r>
          </a:p>
          <a:p>
            <a:r>
              <a:rPr lang="en-US" i="1" dirty="0" smtClean="0">
                <a:latin typeface="Comic Sans MS" pitchFamily="66" charset="0"/>
              </a:rPr>
              <a:t>v</a:t>
            </a:r>
            <a:r>
              <a:rPr lang="en-US" dirty="0" smtClean="0">
                <a:latin typeface="Comic Sans MS" pitchFamily="66" charset="0"/>
              </a:rPr>
              <a:t> is the potential difference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14800" y="29718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Work </a:t>
            </a:r>
            <a:r>
              <a:rPr lang="en-US" dirty="0" err="1" smtClean="0">
                <a:latin typeface="Comic Sans MS" pitchFamily="66" charset="0"/>
              </a:rPr>
              <a:t>dW</a:t>
            </a:r>
            <a:r>
              <a:rPr lang="en-US" dirty="0" smtClean="0">
                <a:latin typeface="Comic Sans MS" pitchFamily="66" charset="0"/>
              </a:rPr>
              <a:t> required to transfer an additional charge </a:t>
            </a:r>
            <a:r>
              <a:rPr lang="en-US" dirty="0" err="1" smtClean="0">
                <a:latin typeface="Comic Sans MS" pitchFamily="66" charset="0"/>
              </a:rPr>
              <a:t>dq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234443"/>
              </p:ext>
            </p:extLst>
          </p:nvPr>
        </p:nvGraphicFramePr>
        <p:xfrm>
          <a:off x="4648200" y="3569732"/>
          <a:ext cx="1751166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4" name="Equation" r:id="rId7" imgW="1054080" imgH="393480" progId="Equation.DSMT4">
                  <p:embed/>
                </p:oleObj>
              </mc:Choice>
              <mc:Fallback>
                <p:oleObj name="Equation" r:id="rId7" imgW="1054080" imgH="39348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569732"/>
                        <a:ext cx="1751166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05968" y="4114800"/>
            <a:ext cx="856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total work W required to increase capacitor charge from 0 to Q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158231"/>
              </p:ext>
            </p:extLst>
          </p:nvPr>
        </p:nvGraphicFramePr>
        <p:xfrm>
          <a:off x="2254376" y="4484132"/>
          <a:ext cx="2850123" cy="83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5" name="Equation" r:id="rId9" imgW="1638000" imgH="482400" progId="Equation.DSMT4">
                  <p:embed/>
                </p:oleObj>
              </mc:Choice>
              <mc:Fallback>
                <p:oleObj name="Equation" r:id="rId9" imgW="1638000" imgH="48240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376" y="4484132"/>
                        <a:ext cx="2850123" cy="8395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6200" y="5181600"/>
            <a:ext cx="906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define potential energy of an uncharged capacitor to be zero then W is equal to potential energy U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781023"/>
              </p:ext>
            </p:extLst>
          </p:nvPr>
        </p:nvGraphicFramePr>
        <p:xfrm>
          <a:off x="2508363" y="5844729"/>
          <a:ext cx="2948459" cy="784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6" name="Equation" r:id="rId11" imgW="1574640" imgH="419040" progId="Equation.DSMT4">
                  <p:embed/>
                </p:oleObj>
              </mc:Choice>
              <mc:Fallback>
                <p:oleObj name="Equation" r:id="rId11" imgW="1574640" imgH="41904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363" y="5844729"/>
                        <a:ext cx="2948459" cy="784671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94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4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8&quot;/&gt;&lt;property id=&quot;20307&quot; value=&quot;276&quot;/&gt;&lt;/object&gt;&lt;object type=&quot;3&quot; unique_id=&quot;10008&quot;&gt;&lt;property id=&quot;20148&quot; value=&quot;5&quot;/&gt;&lt;property id=&quot;20300&quot; value=&quot;Slide 9&quot;/&gt;&lt;property id=&quot;20307&quot; value=&quot;277&quot;/&gt;&lt;/object&gt;&lt;object type=&quot;3&quot; unique_id=&quot;10121&quot;&gt;&lt;property id=&quot;20148&quot; value=&quot;5&quot;/&gt;&lt;property id=&quot;20300&quot; value=&quot;Slide 5&quot;/&gt;&lt;property id=&quot;20307&quot; value=&quot;278&quot;/&gt;&lt;/object&gt;&lt;object type=&quot;3&quot; unique_id=&quot;10167&quot;&gt;&lt;property id=&quot;20148&quot; value=&quot;5&quot;/&gt;&lt;property id=&quot;20300&quot; value=&quot;Slide 6&quot;/&gt;&lt;property id=&quot;20307&quot; value=&quot;279&quot;/&gt;&lt;/object&gt;&lt;object type=&quot;3&quot; unique_id=&quot;10349&quot;&gt;&lt;property id=&quot;20148&quot; value=&quot;5&quot;/&gt;&lt;property id=&quot;20300&quot; value=&quot;Slide 7 - &amp;quot;Clicker Question&amp;quot;&quot;/&gt;&lt;property id=&quot;20307&quot; value=&quot;280&quot;/&gt;&lt;/object&gt;&lt;object type=&quot;3&quot; unique_id=&quot;10499&quot;&gt;&lt;property id=&quot;20148&quot; value=&quot;5&quot;/&gt;&lt;property id=&quot;20300&quot; value=&quot;Slide 10&quot;/&gt;&lt;property id=&quot;20307&quot; value=&quot;281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26105</TotalTime>
  <Words>655</Words>
  <Application>Microsoft Office PowerPoint</Application>
  <PresentationFormat>On-screen Show (4:3)</PresentationFormat>
  <Paragraphs>165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Symbol</vt:lpstr>
      <vt:lpstr>Times New Roman</vt:lpstr>
      <vt:lpstr>Trebuchet MS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Clicker Question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844</cp:revision>
  <dcterms:created xsi:type="dcterms:W3CDTF">2011-01-08T20:08:35Z</dcterms:created>
  <dcterms:modified xsi:type="dcterms:W3CDTF">2015-02-24T17:39:50Z</dcterms:modified>
</cp:coreProperties>
</file>