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8" r:id="rId2"/>
    <p:sldId id="257" r:id="rId3"/>
    <p:sldId id="265" r:id="rId4"/>
    <p:sldId id="266" r:id="rId5"/>
    <p:sldId id="259" r:id="rId6"/>
    <p:sldId id="267" r:id="rId7"/>
    <p:sldId id="258" r:id="rId8"/>
    <p:sldId id="269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D4B80-5713-4864-AFDA-DF07A39B267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5AF4-47C3-4313-B0D4-98604EA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597C8F-2E2D-40E1-9D20-1A9938AD84D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71F59E-5D0C-4E28-9C5A-992B2C231C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71800" y="5957768"/>
            <a:ext cx="1828622" cy="8240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0600" y="176018"/>
            <a:ext cx="6858000" cy="576263"/>
            <a:chOff x="1551709" y="304800"/>
            <a:chExt cx="4789055" cy="576263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551709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232415" y="362716"/>
              <a:ext cx="1778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Dielectrics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267200" y="1150096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Experiment: Place dielectrics between</a:t>
            </a:r>
          </a:p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plates of capacitor at</a:t>
            </a:r>
          </a:p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Q=</a:t>
            </a:r>
            <a:r>
              <a:rPr lang="en-US" dirty="0" err="1" smtClean="0">
                <a:latin typeface="Comic Sans MS" pitchFamily="66" charset="0"/>
              </a:rPr>
              <a:t>const</a:t>
            </a:r>
            <a:r>
              <a:rPr lang="en-US" dirty="0" smtClean="0">
                <a:latin typeface="Comic Sans MS" pitchFamily="66" charset="0"/>
              </a:rPr>
              <a:t> condition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54" y="1038144"/>
            <a:ext cx="3389337" cy="2543255"/>
          </a:xfrm>
          <a:prstGeom prst="rect">
            <a:avLst/>
          </a:prstGeom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89928" y="3791634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Observation: potential difference decreases to smaller value with</a:t>
            </a:r>
          </a:p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dielectric material relative to air 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28600" y="46482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Without dielectric: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4528364"/>
                <a:ext cx="1153136" cy="936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28364"/>
                <a:ext cx="1153136" cy="9367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228600" y="540663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dielectric: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422648" y="5307565"/>
                <a:ext cx="85395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48" y="5307565"/>
                <a:ext cx="853952" cy="612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75784" y="5117052"/>
                <a:ext cx="1087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84" y="5117052"/>
                <a:ext cx="108799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180" r="-393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4674165" y="4625152"/>
            <a:ext cx="238736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31478" y="5060342"/>
            <a:ext cx="457200" cy="33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4947206" y="5035403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because V&lt;V</a:t>
            </a:r>
            <a:r>
              <a:rPr lang="en-US" baseline="-25000" dirty="0">
                <a:latin typeface="Comic Sans MS" pitchFamily="66" charset="0"/>
              </a:rPr>
              <a:t>0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7218437" y="503922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C&gt;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5124" y="6115474"/>
                <a:ext cx="1294200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24" y="6115474"/>
                <a:ext cx="1294200" cy="567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828528" y="6214539"/>
            <a:ext cx="3705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K&gt;1: relative dielectric constant</a:t>
            </a:r>
          </a:p>
        </p:txBody>
      </p:sp>
    </p:spTree>
    <p:extLst>
      <p:ext uri="{BB962C8B-B14F-4D97-AF65-F5344CB8AC3E}">
        <p14:creationId xmlns:p14="http://schemas.microsoft.com/office/powerpoint/2010/main" val="26953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37" grpId="0"/>
      <p:bldP spid="38" grpId="0"/>
      <p:bldP spid="4" grpId="0"/>
      <p:bldP spid="50" grpId="0"/>
      <p:bldP spid="51" grpId="0"/>
      <p:bldP spid="10" grpId="0"/>
      <p:bldP spid="11" grpId="0" animBg="1"/>
      <p:bldP spid="12" grpId="0" animBg="1"/>
      <p:bldP spid="52" grpId="0"/>
      <p:bldP spid="53" grpId="0"/>
      <p:bldP spid="1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758864" y="756236"/>
            <a:ext cx="1165936" cy="8240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1275430"/>
            <a:ext cx="4572000" cy="5430170"/>
            <a:chOff x="381000" y="1275430"/>
            <a:chExt cx="4572000" cy="54301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89100"/>
              <a:ext cx="2286000" cy="501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689100"/>
              <a:ext cx="2286000" cy="501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Brace 8"/>
            <p:cNvSpPr/>
            <p:nvPr/>
          </p:nvSpPr>
          <p:spPr>
            <a:xfrm rot="-5400000">
              <a:off x="1485900" y="952499"/>
              <a:ext cx="76200" cy="1524000"/>
            </a:xfrm>
            <a:prstGeom prst="rightBrac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6137" y="127543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2400" y="150792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happens with the E-field in the presence of dielectric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8005" y="532068"/>
                <a:ext cx="1138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𝒄𝒐𝒏𝒔𝒕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5" y="532068"/>
                <a:ext cx="113813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452" r="-430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 descr="http://whateverebay.com/question-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1713" y="0"/>
            <a:ext cx="715773" cy="609600"/>
          </a:xfrm>
          <a:prstGeom prst="rect">
            <a:avLst/>
          </a:prstGeom>
          <a:noFill/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52399" y="912618"/>
            <a:ext cx="1828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know V&lt;V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910282" y="938062"/>
            <a:ext cx="457200" cy="33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327305" y="935416"/>
            <a:ext cx="796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E&lt;E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106189" y="938942"/>
            <a:ext cx="1542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specifically</a:t>
            </a:r>
            <a:endParaRPr lang="en-US" baseline="-250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39808" y="846474"/>
                <a:ext cx="126650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08" y="846474"/>
                <a:ext cx="1266501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6213152" y="969002"/>
            <a:ext cx="457200" cy="33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77195" y="846239"/>
                <a:ext cx="751616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195" y="846239"/>
                <a:ext cx="751616" cy="5167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51022" y="1706475"/>
                <a:ext cx="1747530" cy="495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𝑛𝑒𝑡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022" y="1706475"/>
                <a:ext cx="1747530" cy="495585"/>
              </a:xfrm>
              <a:prstGeom prst="rect">
                <a:avLst/>
              </a:prstGeom>
              <a:blipFill rotWithShape="0">
                <a:blip r:embed="rId8"/>
                <a:stretch>
                  <a:fillRect l="-314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4000" y="3715791"/>
                <a:ext cx="1049005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15791"/>
                <a:ext cx="1049005" cy="6118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082219" y="3713557"/>
                <a:ext cx="1409168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19" y="3713557"/>
                <a:ext cx="1409168" cy="6118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629400" y="379199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34000" y="4376402"/>
                <a:ext cx="1685461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376402"/>
                <a:ext cx="1685461" cy="63478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545020" y="4399357"/>
                <a:ext cx="1124987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20" y="4399357"/>
                <a:ext cx="1124987" cy="6118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410200" y="4376402"/>
            <a:ext cx="1609261" cy="634789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21179" y="4397210"/>
            <a:ext cx="1498298" cy="68356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76735" y="4725230"/>
            <a:ext cx="537561" cy="264354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3789" y="5472500"/>
                <a:ext cx="1042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89" y="5472500"/>
                <a:ext cx="104208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5374386" y="5524989"/>
            <a:ext cx="1680887" cy="264354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47229" y="5334000"/>
            <a:ext cx="20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the permittivity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24953" y="6131329"/>
                <a:ext cx="2340256" cy="487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53" y="6131329"/>
                <a:ext cx="2340256" cy="487056"/>
              </a:xfrm>
              <a:prstGeom prst="rect">
                <a:avLst/>
              </a:prstGeom>
              <a:blipFill rotWithShape="0"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051022" y="2737982"/>
            <a:ext cx="3794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surface charge (density) </a:t>
            </a:r>
            <a:r>
              <a:rPr lang="el-GR" sz="1600" dirty="0" smtClean="0">
                <a:latin typeface="Comic Sans MS" pitchFamily="66" charset="0"/>
              </a:rPr>
              <a:t>σ</a:t>
            </a:r>
            <a:r>
              <a:rPr lang="en-US" sz="1600" dirty="0" smtClean="0">
                <a:latin typeface="Comic Sans MS" pitchFamily="66" charset="0"/>
              </a:rPr>
              <a:t> on conducting plates does not change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but</a:t>
            </a:r>
          </a:p>
          <a:p>
            <a:r>
              <a:rPr lang="en-US" sz="1600" dirty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nduced charge </a:t>
            </a:r>
            <a:r>
              <a:rPr lang="el-GR" sz="1600" dirty="0" smtClean="0">
                <a:latin typeface="Comic Sans MS" pitchFamily="66" charset="0"/>
              </a:rPr>
              <a:t>σ</a:t>
            </a:r>
            <a:r>
              <a:rPr lang="en-US" sz="1600" baseline="-250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 of opposite sign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5144458" y="2148638"/>
            <a:ext cx="457200" cy="33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16636" y="2113652"/>
                <a:ext cx="649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636" y="2113652"/>
                <a:ext cx="64940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6237390" y="2161049"/>
            <a:ext cx="2754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r</a:t>
            </a:r>
            <a:r>
              <a:rPr lang="en-US" sz="1600" dirty="0" smtClean="0">
                <a:latin typeface="Comic Sans MS" pitchFamily="66" charset="0"/>
              </a:rPr>
              <a:t>educed with dielectric material</a:t>
            </a:r>
            <a:endParaRPr lang="en-US" sz="1600" baseline="-25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7" grpId="0"/>
      <p:bldP spid="18" grpId="0" animBg="1"/>
      <p:bldP spid="19" grpId="0"/>
      <p:bldP spid="22" grpId="0"/>
      <p:bldP spid="23" grpId="0"/>
      <p:bldP spid="24" grpId="0" animBg="1"/>
      <p:bldP spid="4" grpId="0"/>
      <p:bldP spid="29" grpId="0"/>
      <p:bldP spid="30" grpId="0"/>
      <p:bldP spid="31" grpId="0"/>
      <p:bldP spid="32" grpId="0"/>
      <p:bldP spid="33" grpId="0"/>
      <p:bldP spid="35" grpId="0"/>
      <p:bldP spid="36" grpId="0" animBg="1"/>
      <p:bldP spid="36" grpId="1" animBg="1"/>
      <p:bldP spid="36" grpId="2" animBg="1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/>
      <p:bldP spid="44" grpId="0" animBg="1"/>
      <p:bldP spid="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6783"/>
            <a:ext cx="8686800" cy="838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Dielectrics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39334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905000" y="1371600"/>
            <a:ext cx="2605948" cy="914400"/>
            <a:chOff x="1905000" y="1371600"/>
            <a:chExt cx="2605948" cy="914400"/>
          </a:xfrm>
        </p:grpSpPr>
        <p:sp>
          <p:nvSpPr>
            <p:cNvPr id="7" name="Rectangle 6"/>
            <p:cNvSpPr/>
            <p:nvPr/>
          </p:nvSpPr>
          <p:spPr>
            <a:xfrm>
              <a:off x="1905000" y="1371600"/>
              <a:ext cx="2057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2133600"/>
              <a:ext cx="2057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1524000"/>
              <a:ext cx="205740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1828800"/>
              <a:ext cx="20574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1491734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d/2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44596" y="1840468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d/2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55726" y="10784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5726" y="223571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38400" y="1840468"/>
            <a:ext cx="0" cy="2931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75328" y="1611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1524000"/>
            <a:ext cx="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76400" y="1556266"/>
            <a:ext cx="0" cy="609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75352" y="14795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17642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1526" y="2605043"/>
                <a:ext cx="1957395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6" y="2605043"/>
                <a:ext cx="1957395" cy="6597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605" y="3226404"/>
                <a:ext cx="2466188" cy="67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5" y="3226404"/>
                <a:ext cx="2466188" cy="674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4212" y="3886200"/>
                <a:ext cx="2466188" cy="67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2" y="3886200"/>
                <a:ext cx="2466188" cy="674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/>
          <p:cNvSpPr/>
          <p:nvPr/>
        </p:nvSpPr>
        <p:spPr>
          <a:xfrm>
            <a:off x="4520918" y="1447800"/>
            <a:ext cx="45719" cy="787911"/>
          </a:xfrm>
          <a:prstGeom prst="leftBrace">
            <a:avLst/>
          </a:prstGeom>
          <a:ln w="22225"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648200" y="16118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81400" y="2614301"/>
                <a:ext cx="4292329" cy="13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614301"/>
                <a:ext cx="4292329" cy="13309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3962400"/>
                <a:ext cx="4194931" cy="91268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𝑄𝑑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62400"/>
                <a:ext cx="4194931" cy="912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3133" y="4875086"/>
                <a:ext cx="1746696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3" y="4875086"/>
                <a:ext cx="1746696" cy="6580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44304" y="4876800"/>
                <a:ext cx="1746696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04" y="4876800"/>
                <a:ext cx="1746696" cy="6580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3133" y="5715000"/>
                <a:ext cx="7843109" cy="10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𝑄𝑉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𝐴𝑑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3" y="5715000"/>
                <a:ext cx="7843109" cy="1000595"/>
              </a:xfrm>
              <a:prstGeom prst="rect">
                <a:avLst/>
              </a:prstGeom>
              <a:blipFill rotWithShape="1">
                <a:blip r:embed="rId9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2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9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24.4 Dielectrics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431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Dielectric breakdown or Dielectric strength</a:t>
            </a:r>
            <a:endParaRPr lang="en-US" dirty="0"/>
          </a:p>
        </p:txBody>
      </p:sp>
      <p:pic>
        <p:nvPicPr>
          <p:cNvPr id="4098" name="Picture 2" descr="http://upload.wikimedia.org/wikipedia/commons/3/3c/Squ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0" y="1752600"/>
            <a:ext cx="4365150" cy="39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994541"/>
            <a:ext cx="5003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29200" y="1066800"/>
            <a:ext cx="2805246" cy="1752600"/>
            <a:chOff x="5029200" y="838200"/>
            <a:chExt cx="2805246" cy="1752600"/>
          </a:xfrm>
        </p:grpSpPr>
        <p:sp>
          <p:nvSpPr>
            <p:cNvPr id="3" name="Rectangle 2"/>
            <p:cNvSpPr/>
            <p:nvPr/>
          </p:nvSpPr>
          <p:spPr>
            <a:xfrm>
              <a:off x="6019800" y="1295400"/>
              <a:ext cx="332660" cy="1295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Cr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52460" y="1295400"/>
              <a:ext cx="12454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0" y="1295400"/>
              <a:ext cx="76200" cy="1295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1295400"/>
              <a:ext cx="900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Ground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307068"/>
              <a:ext cx="900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Ground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78090" y="838200"/>
              <a:ext cx="139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Voltage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2535" y="1713395"/>
              <a:ext cx="461665" cy="34400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 smtClean="0"/>
                <a:t>Air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6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Gauss’s Law in Dielectrics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295400"/>
                <a:ext cx="2394373" cy="531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𝑒𝑛𝑐𝑙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𝑑𝐴</m:t>
                            </m:r>
                          </m:e>
                        </m:ac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2394373" cy="531171"/>
              </a:xfrm>
              <a:prstGeom prst="rect">
                <a:avLst/>
              </a:prstGeom>
              <a:blipFill rotWithShape="1">
                <a:blip r:embed="rId2"/>
                <a:stretch>
                  <a:fillRect l="-2036" t="-93103" r="-4580" b="-136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762000" y="1740519"/>
            <a:ext cx="2532489" cy="2374281"/>
            <a:chOff x="762000" y="1740519"/>
            <a:chExt cx="2532489" cy="2374281"/>
          </a:xfrm>
        </p:grpSpPr>
        <p:grpSp>
          <p:nvGrpSpPr>
            <p:cNvPr id="38" name="Group 37"/>
            <p:cNvGrpSpPr/>
            <p:nvPr/>
          </p:nvGrpSpPr>
          <p:grpSpPr>
            <a:xfrm>
              <a:off x="762000" y="1740519"/>
              <a:ext cx="2532489" cy="2374281"/>
              <a:chOff x="762000" y="1740519"/>
              <a:chExt cx="2532489" cy="237428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62000" y="2133600"/>
                <a:ext cx="1295400" cy="1981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57400" y="2133600"/>
                <a:ext cx="1219200" cy="19812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18159" y="2140009"/>
                <a:ext cx="11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Conductor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93519" y="2133600"/>
                <a:ext cx="1200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Dielectrics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14400" y="1752600"/>
                    <a:ext cx="82529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" y="1752600"/>
                    <a:ext cx="825291" cy="4029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/>
              <p:nvPr/>
            </p:nvCxnSpPr>
            <p:spPr>
              <a:xfrm>
                <a:off x="2040574" y="3429000"/>
                <a:ext cx="12360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058463" y="2512190"/>
                <a:ext cx="12360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057400" y="2971800"/>
                <a:ext cx="12360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245941" y="1740519"/>
                    <a:ext cx="82529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941" y="1740519"/>
                    <a:ext cx="825291" cy="40293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32570" y="3669268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570" y="3669268"/>
                  <a:ext cx="38266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002511" y="3669268"/>
                  <a:ext cx="6090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511" y="3669268"/>
                  <a:ext cx="6090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6200" y="1491733"/>
                <a:ext cx="2001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𝑒𝑛𝑐𝑙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91733"/>
                <a:ext cx="200112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8971" y="1941984"/>
                <a:ext cx="1655581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𝐸𝐴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971" y="1941984"/>
                <a:ext cx="1655581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737787" y="4191000"/>
            <a:ext cx="2799460" cy="2526093"/>
            <a:chOff x="737787" y="4191000"/>
            <a:chExt cx="2799460" cy="252609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4" t="6577" r="20742" b="6900"/>
            <a:stretch/>
          </p:blipFill>
          <p:spPr>
            <a:xfrm>
              <a:off x="737787" y="4191000"/>
              <a:ext cx="2799460" cy="252609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822362" y="61683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064" y="57912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5384" y="599575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694004" y="5181600"/>
              <a:ext cx="430196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057400" y="5486400"/>
              <a:ext cx="430196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95190" y="2659844"/>
                <a:ext cx="1840824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90" y="2659844"/>
                <a:ext cx="1840824" cy="6751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20704" y="3429000"/>
                <a:ext cx="16854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04" y="3429000"/>
                <a:ext cx="1685461" cy="610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0443" y="4191000"/>
                <a:ext cx="1219757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43" y="4191000"/>
                <a:ext cx="1219757" cy="6597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31961" y="4972321"/>
                <a:ext cx="2540632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𝑒𝑛𝑐𝑙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𝑓𝑟𝑒𝑒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961" y="4972321"/>
                <a:ext cx="2540632" cy="81887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73874" y="2628900"/>
            <a:ext cx="5334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4" grpId="0"/>
      <p:bldP spid="26" grpId="0"/>
      <p:bldP spid="32" grpId="0"/>
      <p:bldP spid="33" grpId="0"/>
      <p:bldP spid="35" grpId="0"/>
      <p:bldP spid="3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902" y="76200"/>
            <a:ext cx="8686800" cy="838200"/>
          </a:xfrm>
        </p:spPr>
        <p:txBody>
          <a:bodyPr/>
          <a:lstStyle/>
          <a:p>
            <a:r>
              <a:rPr lang="en-US" dirty="0" smtClean="0"/>
              <a:t>Gauss’s Law in Dielectrics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66" y="846940"/>
            <a:ext cx="4552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Capacitance  of </a:t>
            </a:r>
            <a:r>
              <a:rPr lang="en-US" dirty="0"/>
              <a:t>half </a:t>
            </a:r>
            <a:r>
              <a:rPr lang="en-US" dirty="0" smtClean="0"/>
              <a:t>filled spherical capacitor</a:t>
            </a:r>
            <a:endParaRPr lang="en-US" dirty="0"/>
          </a:p>
        </p:txBody>
      </p:sp>
      <p:sp>
        <p:nvSpPr>
          <p:cNvPr id="8" name="Donut 7"/>
          <p:cNvSpPr>
            <a:spLocks noChangeAspect="1"/>
          </p:cNvSpPr>
          <p:nvPr/>
        </p:nvSpPr>
        <p:spPr>
          <a:xfrm>
            <a:off x="943780" y="1600200"/>
            <a:ext cx="1828800" cy="1828800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>
            <a:spLocks noChangeAspect="1"/>
          </p:cNvSpPr>
          <p:nvPr/>
        </p:nvSpPr>
        <p:spPr>
          <a:xfrm>
            <a:off x="939902" y="1600200"/>
            <a:ext cx="1828800" cy="1828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902" y="161186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54302" y="2209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54302" y="25146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01902" y="206906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72938" y="2754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244702" y="1935480"/>
            <a:ext cx="1188720" cy="1188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1418786" y="2529840"/>
            <a:ext cx="435516" cy="420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502" y="2602468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720670" y="907320"/>
                <a:ext cx="2540632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𝑒𝑛𝑐𝑙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𝑓𝑟𝑒𝑒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70" y="907320"/>
                <a:ext cx="2540632" cy="818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225902" y="1828800"/>
                <a:ext cx="396005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02" y="1828800"/>
                <a:ext cx="3960058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2043662" y="1676400"/>
            <a:ext cx="191640" cy="392669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4"/>
          </p:cNvCxnSpPr>
          <p:nvPr/>
        </p:nvCxnSpPr>
        <p:spPr>
          <a:xfrm flipH="1">
            <a:off x="1858180" y="2971801"/>
            <a:ext cx="4988" cy="457199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18866" y="17642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1473302" y="30596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Rounded Rectangle 32"/>
          <p:cNvSpPr/>
          <p:nvPr/>
        </p:nvSpPr>
        <p:spPr>
          <a:xfrm>
            <a:off x="5131445" y="2069068"/>
            <a:ext cx="963052" cy="293132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321158" y="2069069"/>
            <a:ext cx="762000" cy="293131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422214" y="2388204"/>
                <a:ext cx="473335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214" y="2388204"/>
                <a:ext cx="473335" cy="659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444748" y="2362200"/>
                <a:ext cx="514821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748" y="2362200"/>
                <a:ext cx="514821" cy="6580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252182" y="2950116"/>
                <a:ext cx="1651349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82" y="2950116"/>
                <a:ext cx="1651349" cy="6597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225902" y="3531204"/>
                <a:ext cx="1494768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02" y="3531204"/>
                <a:ext cx="1494768" cy="659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02323" y="4191000"/>
                <a:ext cx="4985083" cy="726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groupChrPr>
                            <m:e/>
                          </m:groupCh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3" y="4191000"/>
                <a:ext cx="4985083" cy="7265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64492" y="5029200"/>
                <a:ext cx="4864793" cy="72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2" y="5029200"/>
                <a:ext cx="4864793" cy="7265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383094" y="4191000"/>
                <a:ext cx="3605731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094" y="4191000"/>
                <a:ext cx="3605731" cy="6595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5486400" y="5029200"/>
                <a:ext cx="2793457" cy="66909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029200"/>
                <a:ext cx="2793457" cy="6690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37806" y="6138397"/>
            <a:ext cx="414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Check: K-&gt;1 needs to reproduce empty  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3" name="Picture 2" descr="http://hyperphysics.phy-astr.gsu.edu/hbase/electric/imgele/csph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05964" y="5867400"/>
            <a:ext cx="747036" cy="93764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001451" y="6060546"/>
                <a:ext cx="3987374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empty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51" y="6060546"/>
                <a:ext cx="3987374" cy="533544"/>
              </a:xfrm>
              <a:prstGeom prst="rect">
                <a:avLst/>
              </a:prstGeom>
              <a:blipFill rotWithShape="0">
                <a:blip r:embed="rId13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  <p:bldP spid="16" grpId="0"/>
      <p:bldP spid="17" grpId="0"/>
      <p:bldP spid="18" grpId="0" animBg="1"/>
      <p:bldP spid="21" grpId="0"/>
      <p:bldP spid="24" grpId="0"/>
      <p:bldP spid="25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Model of induced Charge</a:t>
            </a:r>
            <a:endParaRPr lang="en-US" dirty="0"/>
          </a:p>
        </p:txBody>
      </p:sp>
      <p:pic>
        <p:nvPicPr>
          <p:cNvPr id="7170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91470"/>
            <a:ext cx="3276600" cy="245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3094"/>
            <a:ext cx="3276600" cy="23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us 4"/>
          <p:cNvSpPr>
            <a:spLocks noChangeAspect="1"/>
          </p:cNvSpPr>
          <p:nvPr/>
        </p:nvSpPr>
        <p:spPr>
          <a:xfrm>
            <a:off x="6101017" y="4139042"/>
            <a:ext cx="137160" cy="137160"/>
          </a:xfrm>
          <a:prstGeom prst="mathPl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>
            <a:spLocks noChangeAspect="1"/>
          </p:cNvSpPr>
          <p:nvPr/>
        </p:nvSpPr>
        <p:spPr>
          <a:xfrm>
            <a:off x="5810927" y="4384207"/>
            <a:ext cx="137160" cy="13716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3539487">
            <a:off x="6701382" y="4304698"/>
            <a:ext cx="304800" cy="161544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104592">
            <a:off x="6920553" y="438402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569">
            <a:off x="881293" y="1879543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119">
            <a:off x="3067665" y="1655036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6935">
            <a:off x="309766" y="2410045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5401">
            <a:off x="1349959" y="1447800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512">
            <a:off x="1607373" y="2538522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7370">
            <a:off x="2514654" y="2386122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7109">
            <a:off x="2247652" y="1447800"/>
            <a:ext cx="1143055" cy="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9986" y="3719402"/>
            <a:ext cx="3440014" cy="2958802"/>
            <a:chOff x="943765" y="3719402"/>
            <a:chExt cx="3440014" cy="2958802"/>
          </a:xfrm>
        </p:grpSpPr>
        <p:pic>
          <p:nvPicPr>
            <p:cNvPr id="30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66" y="3719402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65" y="4568689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66" y="5486400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724" y="5715959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839" y="5603738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536" y="4672122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591" y="4753714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592" y="3791469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821" y="3791470"/>
              <a:ext cx="1143055" cy="96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Down Arrow 39"/>
          <p:cNvSpPr/>
          <p:nvPr/>
        </p:nvSpPr>
        <p:spPr>
          <a:xfrm>
            <a:off x="3840675" y="4304698"/>
            <a:ext cx="304800" cy="161544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5526934">
            <a:off x="4059846" y="54497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Plus 38"/>
          <p:cNvSpPr>
            <a:spLocks noChangeAspect="1"/>
          </p:cNvSpPr>
          <p:nvPr/>
        </p:nvSpPr>
        <p:spPr>
          <a:xfrm>
            <a:off x="1112546" y="1919159"/>
            <a:ext cx="137160" cy="137160"/>
          </a:xfrm>
          <a:prstGeom prst="mathPl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>
            <a:spLocks noChangeAspect="1"/>
          </p:cNvSpPr>
          <p:nvPr/>
        </p:nvSpPr>
        <p:spPr>
          <a:xfrm>
            <a:off x="1102273" y="1456482"/>
            <a:ext cx="137160" cy="13716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  <p:bldP spid="40" grpId="0" animBg="1"/>
      <p:bldP spid="41" grpId="0"/>
      <p:bldP spid="39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91589" y="66683"/>
            <a:ext cx="8686800" cy="8412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Clicker question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5596-C9FF-4994-A677-F6F9445944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206B2"/>
                </a:solidFill>
              </a:rPr>
              <a:t>A conductor is an extreme case of a dielectric, since if an electric field is applied to a conductor, charges are free to move within the conductor  to set up “induced charges”. What is the dielectric constant of a perfect conductor?</a:t>
            </a:r>
            <a:endParaRPr lang="en-US" sz="2000" b="1" dirty="0">
              <a:solidFill>
                <a:srgbClr val="0206B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2743200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en-US" sz="2000" b="1" i="1" dirty="0" smtClean="0"/>
              <a:t>K</a:t>
            </a:r>
            <a:r>
              <a:rPr lang="en-US" sz="2000" b="1" dirty="0" smtClean="0"/>
              <a:t> = 0</a:t>
            </a:r>
          </a:p>
          <a:p>
            <a:pPr marL="457200" indent="-457200">
              <a:buAutoNum type="alphaUcPeriod"/>
            </a:pPr>
            <a:endParaRPr lang="en-US" sz="2000" b="1" dirty="0" smtClean="0"/>
          </a:p>
          <a:p>
            <a:pPr marL="457200" indent="-457200">
              <a:buAutoNum type="alphaUcPeriod"/>
            </a:pPr>
            <a:r>
              <a:rPr lang="en-US" sz="2000" b="1" i="1" dirty="0" smtClean="0"/>
              <a:t>K</a:t>
            </a:r>
            <a:r>
              <a:rPr lang="en-US" sz="2000" b="1" dirty="0" smtClean="0"/>
              <a:t> = </a:t>
            </a:r>
          </a:p>
          <a:p>
            <a:pPr marL="457200" indent="-457200">
              <a:buAutoNum type="alphaUcPeriod"/>
            </a:pPr>
            <a:endParaRPr lang="en-US" sz="2000" b="1" dirty="0" smtClean="0"/>
          </a:p>
          <a:p>
            <a:pPr marL="457200" indent="-457200">
              <a:buAutoNum type="alphaUcPeriod"/>
            </a:pPr>
            <a:r>
              <a:rPr lang="en-US" sz="2000" b="1" dirty="0" smtClean="0"/>
              <a:t>A value depends on the material of the conductor</a:t>
            </a:r>
            <a:endParaRPr lang="en-US" sz="2000" b="1" dirty="0"/>
          </a:p>
        </p:txBody>
      </p:sp>
      <p:graphicFrame>
        <p:nvGraphicFramePr>
          <p:cNvPr id="336898" name="Object 2"/>
          <p:cNvGraphicFramePr>
            <a:graphicFrameLocks noChangeAspect="1"/>
          </p:cNvGraphicFramePr>
          <p:nvPr/>
        </p:nvGraphicFramePr>
        <p:xfrm>
          <a:off x="1524000" y="3418348"/>
          <a:ext cx="381000" cy="31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52280" imgH="126720" progId="Equation.DSMT4">
                  <p:embed/>
                </p:oleObj>
              </mc:Choice>
              <mc:Fallback>
                <p:oleObj name="Equation" r:id="rId4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18348"/>
                        <a:ext cx="381000" cy="31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899" name="Object 3"/>
          <p:cNvGraphicFramePr>
            <a:graphicFrameLocks noChangeAspect="1"/>
          </p:cNvGraphicFramePr>
          <p:nvPr/>
        </p:nvGraphicFramePr>
        <p:xfrm>
          <a:off x="1066800" y="5029200"/>
          <a:ext cx="19605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1130040" imgH="431640" progId="Equation.DSMT4">
                  <p:embed/>
                </p:oleObj>
              </mc:Choice>
              <mc:Fallback>
                <p:oleObj name="Equation" r:id="rId6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196056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5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385&quot;&gt;&lt;object type=&quot;3&quot; unique_id=&quot;10387&quot;&gt;&lt;property id=&quot;20148&quot; value=&quot;5&quot;/&gt;&lt;property id=&quot;20300&quot; value=&quot;Slide 2&quot;/&gt;&lt;property id=&quot;20307&quot; value=&quot;257&quot;/&gt;&lt;/object&gt;&lt;object type=&quot;3&quot; unique_id=&quot;10392&quot;&gt;&lt;property id=&quot;20148&quot; value=&quot;5&quot;/&gt;&lt;property id=&quot;20300&quot; value=&quot;Slide 3 - &amp;quot; Dielectrics&amp;quot;&quot;/&gt;&lt;property id=&quot;20307&quot; value=&quot;265&quot;/&gt;&lt;/object&gt;&lt;object type=&quot;3&quot; unique_id=&quot;10393&quot;&gt;&lt;property id=&quot;20148&quot; value=&quot;5&quot;/&gt;&lt;property id=&quot;20300&quot; value=&quot;Slide 4 - &amp;quot;24.4 Dielectrics&amp;quot;&quot;/&gt;&lt;property id=&quot;20307&quot; value=&quot;266&quot;/&gt;&lt;/object&gt;&lt;object type=&quot;3&quot; unique_id=&quot;10394&quot;&gt;&lt;property id=&quot;20148&quot; value=&quot;5&quot;/&gt;&lt;property id=&quot;20300&quot; value=&quot;Slide 5 - &amp;quot;Gauss’s Law in Dielectrics&amp;quot;&quot;/&gt;&lt;property id=&quot;20307&quot; value=&quot;259&quot;/&gt;&lt;/object&gt;&lt;object type=&quot;3&quot; unique_id=&quot;10395&quot;&gt;&lt;property id=&quot;20148&quot; value=&quot;5&quot;/&gt;&lt;property id=&quot;20300&quot; value=&quot;Slide 6 - &amp;quot;Gauss’s Law in Dielectrics&amp;quot;&quot;/&gt;&lt;property id=&quot;20307&quot; value=&quot;267&quot;/&gt;&lt;/object&gt;&lt;object type=&quot;3&quot; unique_id=&quot;10396&quot;&gt;&lt;property id=&quot;20148&quot; value=&quot;5&quot;/&gt;&lt;property id=&quot;20300&quot; value=&quot;Slide 7 - &amp;quot;Molecular Model of induced Charge&amp;quot;&quot;/&gt;&lt;property id=&quot;20307&quot; value=&quot;258&quot;/&gt;&lt;/object&gt;&lt;object type=&quot;3&quot; unique_id=&quot;10881&quot;&gt;&lt;property id=&quot;20148&quot; value=&quot;5&quot;/&gt;&lt;property id=&quot;20300&quot; value=&quot;Slide 1&quot;/&gt;&lt;property id=&quot;20307&quot; value=&quot;268&quot;/&gt;&lt;/object&gt;&lt;object type=&quot;3&quot; unique_id=&quot;11223&quot;&gt;&lt;property id=&quot;20148&quot; value=&quot;5&quot;/&gt;&lt;property id=&quot;20300&quot; value=&quot;Slide 8 - &amp;quot;Clicker question&amp;quot;&quot;/&gt;&lt;property id=&quot;20307&quot; value=&quot;269&quot;/&gt;&lt;/object&gt;&lt;/object&gt;&lt;object type=&quot;8&quot; unique_id=&quot;10409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11365</TotalTime>
  <Words>296</Words>
  <Application>Microsoft Office PowerPoint</Application>
  <PresentationFormat>On-screen Show (4:3)</PresentationFormat>
  <Paragraphs>116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Cambria Math</vt:lpstr>
      <vt:lpstr>Comic Sans MS</vt:lpstr>
      <vt:lpstr>Franklin Gothic Book</vt:lpstr>
      <vt:lpstr>Franklin Gothic Medium</vt:lpstr>
      <vt:lpstr>Wingdings 2</vt:lpstr>
      <vt:lpstr>Trek</vt:lpstr>
      <vt:lpstr>Equation</vt:lpstr>
      <vt:lpstr>PowerPoint Presentation</vt:lpstr>
      <vt:lpstr>PowerPoint Presentation</vt:lpstr>
      <vt:lpstr> Dielectrics</vt:lpstr>
      <vt:lpstr>24.4 Dielectrics</vt:lpstr>
      <vt:lpstr>Gauss’s Law in Dielectrics</vt:lpstr>
      <vt:lpstr>Gauss’s Law in Dielectrics</vt:lpstr>
      <vt:lpstr>Molecular Model of induced Charge</vt:lpstr>
      <vt:lpstr>Clicker question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24.4 Dielectrics</dc:title>
  <dc:creator>He Xi</dc:creator>
  <cp:lastModifiedBy>Binek</cp:lastModifiedBy>
  <cp:revision>106</cp:revision>
  <dcterms:created xsi:type="dcterms:W3CDTF">2011-02-24T19:51:37Z</dcterms:created>
  <dcterms:modified xsi:type="dcterms:W3CDTF">2015-02-26T17:09:44Z</dcterms:modified>
</cp:coreProperties>
</file>