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96C7E7-BDFD-4B64-839A-DA5338759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07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88F14-CD36-49C6-BFFF-6660DEF4B8A8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F60FF-0FE9-4F21-A323-38A2ADE4A2E2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AC322-039B-4E5E-8026-E5E416583329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C3431F-CEFF-4A00-87AD-4947B1FB9AD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6C7E7-BDFD-4B64-839A-DA53387590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9B1CC-43D2-4FFD-8E49-E050C7173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AD694-15A9-4E6A-BC10-AF349D4B5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9CAAB-CD04-4E55-9B5E-C008DB0849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D980C-5032-4C1C-A17E-9E4BA5A4C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ABFEC-7C6E-4689-A532-3F701E1F5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C8BFA-A992-455B-8E93-2CA4A90D3F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69B4B-74B4-4535-8EDD-92565B1E17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817F3-3918-42E6-89BA-2FABBBDB4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CF7B6-5260-413F-BFE2-56AC3B711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52803-D3BA-4D34-8AEE-8D6D8BDCD7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CF056-8B3F-457F-BA72-B791131BC9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18AF90-950B-4E80-89DE-889E3676A0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10" Type="http://schemas.openxmlformats.org/officeDocument/2006/relationships/hyperlink" Target="http://physics.unl.edu/~cbinek/Phase%20transitions.pps" TargetMode="External"/><Relationship Id="rId4" Type="http://schemas.openxmlformats.org/officeDocument/2006/relationships/image" Target="../media/image5.gif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://www.minerals.net/mineral/silicate/tecto/quartz/quartz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12" Type="http://schemas.openxmlformats.org/officeDocument/2006/relationships/image" Target="../media/image2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84213" y="1243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/>
              <a:t>Introductory remarks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71550" y="1700213"/>
            <a:ext cx="374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What characterizes the solid state?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346450" y="2205038"/>
            <a:ext cx="2665413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States of matter</a:t>
            </a:r>
          </a:p>
        </p:txBody>
      </p:sp>
      <p:pic>
        <p:nvPicPr>
          <p:cNvPr id="3078" name="Picture 6" descr="statesofmatt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8125" y="3500438"/>
            <a:ext cx="3810000" cy="2466975"/>
          </a:xfrm>
          <a:prstGeom prst="rect">
            <a:avLst/>
          </a:prstGeom>
          <a:noFill/>
        </p:spPr>
      </p:pic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6877050" y="3573463"/>
            <a:ext cx="2266950" cy="2168525"/>
            <a:chOff x="4332" y="2251"/>
            <a:chExt cx="1428" cy="1366"/>
          </a:xfrm>
        </p:grpSpPr>
        <p:graphicFrame>
          <p:nvGraphicFramePr>
            <p:cNvPr id="3080" name="Object 8"/>
            <p:cNvGraphicFramePr>
              <a:graphicFrameLocks noChangeAspect="1"/>
            </p:cNvGraphicFramePr>
            <p:nvPr/>
          </p:nvGraphicFramePr>
          <p:xfrm>
            <a:off x="4332" y="2341"/>
            <a:ext cx="1428" cy="1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Bitmap" r:id="rId5" imgW="1162212" imgH="1038370" progId="PBrush">
                    <p:embed/>
                  </p:oleObj>
                </mc:Choice>
                <mc:Fallback>
                  <p:oleObj name="Bitmap" r:id="rId5" imgW="1162212" imgH="1038370" progId="PBrush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2" y="2341"/>
                          <a:ext cx="1428" cy="12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4688" y="2251"/>
              <a:ext cx="5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Plasma</a:t>
              </a:r>
            </a:p>
          </p:txBody>
        </p:sp>
      </p:grp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6516688" y="4581525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083" name="Picture 11" descr="Bose_Einstei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450" y="3068638"/>
            <a:ext cx="2727325" cy="3636962"/>
          </a:xfrm>
          <a:prstGeom prst="rect">
            <a:avLst/>
          </a:prstGeom>
          <a:noFill/>
        </p:spPr>
      </p:pic>
      <p:sp>
        <p:nvSpPr>
          <p:cNvPr id="3084" name="AutoShape 12"/>
          <p:cNvSpPr>
            <a:spLocks noChangeArrowheads="1"/>
          </p:cNvSpPr>
          <p:nvPr/>
        </p:nvSpPr>
        <p:spPr bwMode="auto">
          <a:xfrm flipH="1">
            <a:off x="2124075" y="4652963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Physics and Chemistry of Solids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3077" grpId="0" animBg="1"/>
      <p:bldP spid="3082" grpId="0" animBg="1"/>
      <p:bldP spid="3084" grpId="0" animBg="1"/>
      <p:bldP spid="1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olidvib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" y="333375"/>
            <a:ext cx="1724025" cy="2819400"/>
          </a:xfrm>
          <a:prstGeom prst="rect">
            <a:avLst/>
          </a:prstGeom>
          <a:noFill/>
        </p:spPr>
      </p:pic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7092950" y="2909888"/>
            <a:ext cx="215900" cy="2159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4500563" y="2909888"/>
            <a:ext cx="215900" cy="2159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149" name="Picture 5" descr="ann3gas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620713"/>
            <a:ext cx="1724025" cy="2819400"/>
          </a:xfrm>
          <a:prstGeom prst="rect">
            <a:avLst/>
          </a:prstGeom>
          <a:noFill/>
        </p:spPr>
      </p:pic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2568575" y="2897188"/>
            <a:ext cx="215900" cy="2159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151" name="Picture 7" descr="liqtwo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11575" y="44450"/>
            <a:ext cx="1724025" cy="2819400"/>
          </a:xfrm>
          <a:prstGeom prst="rect">
            <a:avLst/>
          </a:prstGeom>
          <a:noFill/>
        </p:spPr>
      </p:pic>
      <p:pic>
        <p:nvPicPr>
          <p:cNvPr id="6152" name="Picture 8" descr="states_phase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5500" y="595313"/>
            <a:ext cx="6842125" cy="6183312"/>
          </a:xfrm>
          <a:prstGeom prst="rect">
            <a:avLst/>
          </a:prstGeom>
          <a:noFill/>
        </p:spPr>
      </p:pic>
      <p:cxnSp>
        <p:nvCxnSpPr>
          <p:cNvPr id="3" name="Elbow Connector 2"/>
          <p:cNvCxnSpPr/>
          <p:nvPr/>
        </p:nvCxnSpPr>
        <p:spPr>
          <a:xfrm rot="10800000" flipV="1">
            <a:off x="1116807" y="2590799"/>
            <a:ext cx="2464597" cy="1600201"/>
          </a:xfrm>
          <a:prstGeom prst="bentConnector3">
            <a:avLst>
              <a:gd name="adj1" fmla="val 66898"/>
            </a:avLst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870" y="4799099"/>
            <a:ext cx="21098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Anomaly of water:</a:t>
            </a:r>
          </a:p>
          <a:p>
            <a:r>
              <a:rPr lang="en-US" sz="1600" b="1" dirty="0" err="1" smtClean="0">
                <a:solidFill>
                  <a:schemeClr val="accent2"/>
                </a:solidFill>
              </a:rPr>
              <a:t>Clausius-Clapeyron</a:t>
            </a:r>
            <a:endParaRPr lang="en-US" sz="1600" b="1" dirty="0" smtClean="0">
              <a:solidFill>
                <a:schemeClr val="accent2"/>
              </a:solidFill>
            </a:endParaRPr>
          </a:p>
          <a:p>
            <a:endParaRPr lang="en-US" sz="1600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314051"/>
              </p:ext>
            </p:extLst>
          </p:nvPr>
        </p:nvGraphicFramePr>
        <p:xfrm>
          <a:off x="304800" y="5486400"/>
          <a:ext cx="13684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Formel" r:id="rId8" imgW="787400" imgH="419100" progId="Equation.DSMT4">
                  <p:embed/>
                </p:oleObj>
              </mc:Choice>
              <mc:Fallback>
                <p:oleObj name="Formel" r:id="rId8" imgW="787400" imgH="4191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86400"/>
                        <a:ext cx="13684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1116806" y="4191001"/>
            <a:ext cx="0" cy="533399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6477000"/>
            <a:ext cx="592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For more </a:t>
            </a:r>
            <a:r>
              <a:rPr lang="en-US" dirty="0">
                <a:solidFill>
                  <a:srgbClr val="00B050"/>
                </a:solidFill>
              </a:rPr>
              <a:t>info </a:t>
            </a:r>
            <a:r>
              <a:rPr lang="en-US" dirty="0" smtClean="0">
                <a:solidFill>
                  <a:srgbClr val="00B050"/>
                </a:solidFill>
              </a:rPr>
              <a:t>click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sz="1200" dirty="0">
                <a:solidFill>
                  <a:srgbClr val="00B050"/>
                </a:solidFill>
                <a:hlinkClick r:id="rId10"/>
              </a:rPr>
              <a:t>http://physics.unl.edu/~cbinek/Phase%20transitions.pps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50" grpId="0" animBg="1"/>
      <p:bldP spid="8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ristalliner_Zust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1196975"/>
            <a:ext cx="2898775" cy="2825750"/>
          </a:xfrm>
          <a:prstGeom prst="rect">
            <a:avLst/>
          </a:prstGeom>
          <a:noFill/>
        </p:spPr>
      </p:pic>
      <p:sp>
        <p:nvSpPr>
          <p:cNvPr id="8195" name="Line 3"/>
          <p:cNvSpPr>
            <a:spLocks noChangeShapeType="1"/>
          </p:cNvSpPr>
          <p:nvPr/>
        </p:nvSpPr>
        <p:spPr bwMode="auto">
          <a:xfrm flipV="1">
            <a:off x="1692275" y="1412875"/>
            <a:ext cx="1368425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03575" y="830263"/>
            <a:ext cx="177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Crystalline SiO</a:t>
            </a:r>
            <a:r>
              <a:rPr lang="en-US" baseline="-25000"/>
              <a:t>2</a:t>
            </a:r>
            <a:endParaRPr lang="en-US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5484813" y="44450"/>
            <a:ext cx="3479800" cy="3141663"/>
            <a:chOff x="3455" y="527"/>
            <a:chExt cx="2192" cy="1979"/>
          </a:xfrm>
        </p:grpSpPr>
        <p:pic>
          <p:nvPicPr>
            <p:cNvPr id="8198" name="Picture 6" descr="quarzSiO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5" y="935"/>
              <a:ext cx="2192" cy="1571"/>
            </a:xfrm>
            <a:prstGeom prst="rect">
              <a:avLst/>
            </a:prstGeom>
            <a:noFill/>
          </p:spPr>
        </p:pic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3534" y="527"/>
              <a:ext cx="14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Quartz (SiO</a:t>
              </a:r>
              <a:r>
                <a:rPr lang="en-US" baseline="-25000"/>
                <a:t>2</a:t>
              </a:r>
              <a:r>
                <a:rPr lang="en-US"/>
                <a:t>) crystal</a:t>
              </a:r>
            </a:p>
          </p:txBody>
        </p:sp>
      </p:grpSp>
      <p:pic>
        <p:nvPicPr>
          <p:cNvPr id="8200" name="Picture 8" descr="amorpher_Zusta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775" y="4006850"/>
            <a:ext cx="2879725" cy="2806700"/>
          </a:xfrm>
          <a:prstGeom prst="rect">
            <a:avLst/>
          </a:prstGeom>
          <a:noFill/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71550" y="46466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amorph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23850" y="53736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046163" y="5222875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glass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52400" y="5870575"/>
            <a:ext cx="3475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Looks like “supercooled</a:t>
            </a:r>
          </a:p>
          <a:p>
            <a:r>
              <a:rPr lang="en-US"/>
              <a:t>                  Liquid”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205413" y="3687763"/>
            <a:ext cx="865187" cy="1584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011863" y="5157788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Silicon atom</a:t>
            </a: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5276850" y="3457575"/>
            <a:ext cx="1223963" cy="9366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456363" y="4214813"/>
            <a:ext cx="154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Oxygen atom</a:t>
            </a:r>
          </a:p>
        </p:txBody>
      </p:sp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611188" y="260350"/>
            <a:ext cx="1724025" cy="3324225"/>
            <a:chOff x="385" y="164"/>
            <a:chExt cx="1086" cy="2094"/>
          </a:xfrm>
        </p:grpSpPr>
        <p:pic>
          <p:nvPicPr>
            <p:cNvPr id="8210" name="Picture 18" descr="solidvib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5" y="482"/>
              <a:ext cx="1086" cy="1776"/>
            </a:xfrm>
            <a:prstGeom prst="rect">
              <a:avLst/>
            </a:prstGeom>
            <a:noFill/>
          </p:spPr>
        </p:pic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703" y="164"/>
              <a:ext cx="72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Balloon" pitchFamily="2" charset="0"/>
                </a:rPr>
                <a:t>Solids</a:t>
              </a:r>
            </a:p>
          </p:txBody>
        </p:sp>
      </p:grpSp>
      <p:sp>
        <p:nvSpPr>
          <p:cNvPr id="8212" name="AutoShape 20">
            <a:hlinkClick r:id="rId7" highlightClick="1"/>
          </p:cNvPr>
          <p:cNvSpPr>
            <a:spLocks noChangeArrowheads="1"/>
          </p:cNvSpPr>
          <p:nvPr/>
        </p:nvSpPr>
        <p:spPr bwMode="auto">
          <a:xfrm>
            <a:off x="5519738" y="3267075"/>
            <a:ext cx="3048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5808663" y="3287713"/>
            <a:ext cx="2420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Click for details about quartz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/>
      <p:bldP spid="8201" grpId="0"/>
      <p:bldP spid="8202" grpId="0" animBg="1"/>
      <p:bldP spid="8203" grpId="0"/>
      <p:bldP spid="8204" grpId="0"/>
      <p:bldP spid="8205" grpId="0" animBg="1"/>
      <p:bldP spid="8206" grpId="0"/>
      <p:bldP spid="8207" grpId="0" animBg="1"/>
      <p:bldP spid="8208" grpId="0"/>
      <p:bldP spid="8212" grpId="0" animBg="1"/>
      <p:bldP spid="82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07950" y="620713"/>
          <a:ext cx="2720975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Bitmap" r:id="rId4" imgW="790476" imgH="961905" progId="PBrush">
                  <p:embed/>
                </p:oleObj>
              </mc:Choice>
              <mc:Fallback>
                <p:oleObj name="Bitmap" r:id="rId4" imgW="790476" imgH="961905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620713"/>
                        <a:ext cx="2720975" cy="331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987675" y="1412875"/>
            <a:ext cx="5905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The problem</a:t>
            </a:r>
            <a:r>
              <a:rPr lang="en-US" b="1"/>
              <a:t>:</a:t>
            </a:r>
          </a:p>
          <a:p>
            <a:r>
              <a:rPr lang="en-US" b="1"/>
              <a:t> &gt; 10</a:t>
            </a:r>
            <a:r>
              <a:rPr lang="en-US" b="1" baseline="30000"/>
              <a:t>23</a:t>
            </a:r>
            <a:r>
              <a:rPr lang="en-US" b="1"/>
              <a:t> electrons experience Coulomb interaction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059113" y="2349500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/>
              <a:t>Help:</a:t>
            </a:r>
            <a:r>
              <a:rPr lang="en-US"/>
              <a:t> </a:t>
            </a:r>
            <a:r>
              <a:rPr lang="en-US" b="1"/>
              <a:t>symmetry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795963" y="2282825"/>
            <a:ext cx="25923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regularly repeated arrangement of atoms 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076825" y="2449513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 rot="3624734">
            <a:off x="3419475" y="4005263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 rot="17975266" flipH="1">
            <a:off x="6011863" y="4005263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700338" y="3248025"/>
            <a:ext cx="2577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Quantum Mechanics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759450" y="3248025"/>
            <a:ext cx="24016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Statistical Physics</a:t>
            </a:r>
          </a:p>
        </p:txBody>
      </p:sp>
      <p:grpSp>
        <p:nvGrpSpPr>
          <p:cNvPr id="10252" name="Group 12"/>
          <p:cNvGrpSpPr>
            <a:grpSpLocks/>
          </p:cNvGrpSpPr>
          <p:nvPr/>
        </p:nvGrpSpPr>
        <p:grpSpPr bwMode="auto">
          <a:xfrm>
            <a:off x="3563938" y="5013325"/>
            <a:ext cx="3095625" cy="576263"/>
            <a:chOff x="2245" y="2840"/>
            <a:chExt cx="1950" cy="363"/>
          </a:xfrm>
        </p:grpSpPr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2245" y="2840"/>
              <a:ext cx="1950" cy="3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381" y="2900"/>
              <a:ext cx="1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="1"/>
                <a:t>approximate Solution</a:t>
              </a:r>
            </a:p>
          </p:txBody>
        </p:sp>
      </p:grp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1828800" y="228600"/>
            <a:ext cx="5181600" cy="576263"/>
            <a:chOff x="1056" y="288"/>
            <a:chExt cx="3264" cy="363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56" y="288"/>
              <a:ext cx="3264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7" name="Text Box 27"/>
            <p:cNvSpPr txBox="1">
              <a:spLocks noChangeArrowheads="1"/>
            </p:cNvSpPr>
            <p:nvPr/>
          </p:nvSpPr>
          <p:spPr bwMode="auto">
            <a:xfrm>
              <a:off x="1863" y="320"/>
              <a:ext cx="1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omic Sans MS" pitchFamily="66" charset="0"/>
                </a:rPr>
                <a:t>C</a:t>
              </a:r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rystalline solid</a:t>
              </a:r>
              <a:endParaRPr lang="de-DE" sz="24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 animBg="1"/>
      <p:bldP spid="10248" grpId="0" animBg="1"/>
      <p:bldP spid="10249" grpId="0" animBg="1"/>
      <p:bldP spid="10250" grpId="0"/>
      <p:bldP spid="102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4925" y="2781300"/>
            <a:ext cx="460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- metals, semiconductors, insulators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4925" y="1196975"/>
            <a:ext cx="460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- lattice dynamics, thermal properties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7950" y="5006975"/>
            <a:ext cx="6408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- optical and dielectric properties, magnetic properties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0825" y="5949950"/>
            <a:ext cx="2459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- superconductivity</a:t>
            </a:r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4356100" y="5337175"/>
            <a:ext cx="2532063" cy="396875"/>
            <a:chOff x="2880" y="3997"/>
            <a:chExt cx="1595" cy="250"/>
          </a:xfrm>
        </p:grpSpPr>
        <p:grpSp>
          <p:nvGrpSpPr>
            <p:cNvPr id="12295" name="Group 7"/>
            <p:cNvGrpSpPr>
              <a:grpSpLocks/>
            </p:cNvGrpSpPr>
            <p:nvPr/>
          </p:nvGrpSpPr>
          <p:grpSpPr bwMode="auto">
            <a:xfrm>
              <a:off x="2880" y="4020"/>
              <a:ext cx="227" cy="136"/>
              <a:chOff x="2880" y="4020"/>
              <a:chExt cx="227" cy="136"/>
            </a:xfrm>
          </p:grpSpPr>
          <p:sp>
            <p:nvSpPr>
              <p:cNvPr id="12296" name="Line 8"/>
              <p:cNvSpPr>
                <a:spLocks noChangeShapeType="1"/>
              </p:cNvSpPr>
              <p:nvPr/>
            </p:nvSpPr>
            <p:spPr bwMode="auto">
              <a:xfrm>
                <a:off x="2880" y="4020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>
                <a:off x="2880" y="415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3152" y="3997"/>
              <a:ext cx="13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Balloon" pitchFamily="2" charset="0"/>
                </a:rPr>
                <a:t>Special relativity</a:t>
              </a:r>
            </a:p>
          </p:txBody>
        </p:sp>
      </p:grpSp>
      <p:pic>
        <p:nvPicPr>
          <p:cNvPr id="12299" name="Picture 11" descr="SolidAsSpring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339725"/>
            <a:ext cx="2303462" cy="1504950"/>
          </a:xfrm>
          <a:prstGeom prst="rect">
            <a:avLst/>
          </a:prstGeom>
          <a:noFill/>
        </p:spPr>
      </p:pic>
      <p:pic>
        <p:nvPicPr>
          <p:cNvPr id="12300" name="Picture 12" descr="specific_he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5763" y="0"/>
            <a:ext cx="2300287" cy="2055813"/>
          </a:xfrm>
          <a:prstGeom prst="rect">
            <a:avLst/>
          </a:prstGeom>
          <a:noFill/>
        </p:spPr>
      </p:pic>
      <p:pic>
        <p:nvPicPr>
          <p:cNvPr id="12301" name="Picture 13" descr="HL_Bandstruktur_Ortsra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200" y="2009775"/>
            <a:ext cx="2663825" cy="1924050"/>
          </a:xfrm>
          <a:prstGeom prst="rect">
            <a:avLst/>
          </a:prstGeom>
          <a:noFill/>
        </p:spPr>
      </p:pic>
      <p:pic>
        <p:nvPicPr>
          <p:cNvPr id="12302" name="Picture 14" descr="bandstruktur_schematisch_k_Raum"/>
          <p:cNvPicPr>
            <a:picLocks noChangeAspect="1" noChangeArrowheads="1"/>
          </p:cNvPicPr>
          <p:nvPr/>
        </p:nvPicPr>
        <p:blipFill>
          <a:blip r:embed="rId6" cstate="print"/>
          <a:srcRect l="2502" t="2502"/>
          <a:stretch>
            <a:fillRect/>
          </a:stretch>
        </p:blipFill>
        <p:spPr bwMode="auto">
          <a:xfrm>
            <a:off x="6877050" y="1989138"/>
            <a:ext cx="2209800" cy="2209800"/>
          </a:xfrm>
          <a:prstGeom prst="rect">
            <a:avLst/>
          </a:prstGeom>
          <a:noFill/>
        </p:spPr>
      </p:pic>
      <p:pic>
        <p:nvPicPr>
          <p:cNvPr id="12303" name="Picture 15" descr="spaltfl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" y="3533775"/>
            <a:ext cx="1871663" cy="1408113"/>
          </a:xfrm>
          <a:prstGeom prst="rect">
            <a:avLst/>
          </a:prstGeom>
          <a:noFill/>
        </p:spPr>
      </p:pic>
      <p:pic>
        <p:nvPicPr>
          <p:cNvPr id="12304" name="Picture 16" descr="meissn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55875" y="5445125"/>
            <a:ext cx="1674813" cy="1390650"/>
          </a:xfrm>
          <a:prstGeom prst="rect">
            <a:avLst/>
          </a:prstGeom>
          <a:noFill/>
        </p:spPr>
      </p:pic>
      <p:pic>
        <p:nvPicPr>
          <p:cNvPr id="12305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4300" y="4294188"/>
            <a:ext cx="151288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18" descr="mf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77050" y="4652963"/>
            <a:ext cx="2051050" cy="1624012"/>
          </a:xfrm>
          <a:prstGeom prst="rect">
            <a:avLst/>
          </a:prstGeom>
          <a:noFill/>
        </p:spPr>
      </p:pic>
      <p:pic>
        <p:nvPicPr>
          <p:cNvPr id="12307" name="Picture 19" descr="bxindic1"/>
          <p:cNvPicPr>
            <a:picLocks noChangeAspect="1" noChangeArrowheads="1"/>
          </p:cNvPicPr>
          <p:nvPr/>
        </p:nvPicPr>
        <p:blipFill>
          <a:blip r:embed="rId11" cstate="print"/>
          <a:srcRect r="55418"/>
          <a:stretch>
            <a:fillRect/>
          </a:stretch>
        </p:blipFill>
        <p:spPr bwMode="auto">
          <a:xfrm>
            <a:off x="2051050" y="3141663"/>
            <a:ext cx="1568450" cy="1892300"/>
          </a:xfrm>
          <a:prstGeom prst="rect">
            <a:avLst/>
          </a:prstGeom>
          <a:noFill/>
        </p:spPr>
      </p:pic>
      <p:pic>
        <p:nvPicPr>
          <p:cNvPr id="12308" name="Picture 20" descr="bcs_anim_grid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19600" y="5753100"/>
            <a:ext cx="1447800" cy="102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108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Default Design</vt:lpstr>
      <vt:lpstr>Bitmap</vt:lpstr>
      <vt:lpstr>Formel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Nebraska-Lincoln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and Chemistry of Solids</dc:title>
  <dc:creator>Christian Binek</dc:creator>
  <cp:lastModifiedBy>Christian Binek</cp:lastModifiedBy>
  <cp:revision>9</cp:revision>
  <dcterms:created xsi:type="dcterms:W3CDTF">2004-01-14T21:44:27Z</dcterms:created>
  <dcterms:modified xsi:type="dcterms:W3CDTF">2012-01-12T16:31:33Z</dcterms:modified>
</cp:coreProperties>
</file>