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7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4" Type="http://schemas.openxmlformats.org/officeDocument/2006/relationships/image" Target="../media/image6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image" Target="../media/image45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12" Type="http://schemas.openxmlformats.org/officeDocument/2006/relationships/image" Target="../media/image44.wmf"/><Relationship Id="rId17" Type="http://schemas.openxmlformats.org/officeDocument/2006/relationships/image" Target="../media/image49.wmf"/><Relationship Id="rId2" Type="http://schemas.openxmlformats.org/officeDocument/2006/relationships/image" Target="../media/image34.wmf"/><Relationship Id="rId16" Type="http://schemas.openxmlformats.org/officeDocument/2006/relationships/image" Target="../media/image48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11" Type="http://schemas.openxmlformats.org/officeDocument/2006/relationships/image" Target="../media/image43.wmf"/><Relationship Id="rId5" Type="http://schemas.openxmlformats.org/officeDocument/2006/relationships/image" Target="../media/image37.wmf"/><Relationship Id="rId15" Type="http://schemas.openxmlformats.org/officeDocument/2006/relationships/image" Target="../media/image4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Relationship Id="rId14" Type="http://schemas.openxmlformats.org/officeDocument/2006/relationships/image" Target="../media/image4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591799-A710-4353-8CB7-521E163FA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70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0EA801-B5B4-4F3D-9828-F531AD056F25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1AEB42-9656-4024-9E8D-6631D82983EA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BFACCCE-99D2-4AC4-BBF4-4D2A14F24B4F}" type="slidenum">
              <a:rPr lang="en-US" smtClean="0"/>
              <a:pPr eaLnBrk="1" hangingPunct="1"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5FCD997-DBB9-4D93-8163-6E783C2D03E9}" type="slidenum">
              <a:rPr lang="en-US" smtClean="0"/>
              <a:pPr eaLnBrk="1" hangingPunct="1"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A5FD2B-0502-4932-AFE8-60D9343DFCF8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7CF01D-F923-421B-8E5D-FD791C2BA786}" type="slidenum">
              <a:rPr lang="en-US" smtClean="0"/>
              <a:pPr eaLnBrk="1" hangingPunct="1"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8DCFB5-AD0C-4BD7-AE26-7B2ADE7E7384}" type="slidenum">
              <a:rPr lang="en-US" smtClean="0"/>
              <a:pPr eaLnBrk="1" hangingPunct="1"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4F9750-892C-4BC6-A5D8-96F7A032BEDE}" type="slidenum">
              <a:rPr lang="en-US" smtClean="0"/>
              <a:pPr eaLnBrk="1" hangingPunct="1"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89FBE9-D1F5-4244-9655-485A6F74B4DC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4E8C4F-E2D8-461F-9D3B-AB9CDC22B354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59DFA5-BA87-4263-8CB8-398BD382427C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0793A5-DA26-4C0F-805A-8BE003ECBE88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86038A-6FBB-46EB-8B33-0ABC5325F8F3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smtClean="0"/>
              <a:t>Madelung Constants</a:t>
            </a:r>
          </a:p>
          <a:p>
            <a:pPr eaLnBrk="1" hangingPunct="1"/>
            <a:r>
              <a:rPr lang="en-US" b="1" smtClean="0"/>
              <a:t>Compound</a:t>
            </a:r>
            <a:endParaRPr lang="en-US" smtClean="0"/>
          </a:p>
          <a:p>
            <a:pPr eaLnBrk="1" hangingPunct="1"/>
            <a:r>
              <a:rPr lang="en-US" b="1" smtClean="0"/>
              <a:t>Crystal Lattice</a:t>
            </a:r>
            <a:endParaRPr lang="en-US" smtClean="0"/>
          </a:p>
          <a:p>
            <a:pPr eaLnBrk="1" hangingPunct="1"/>
            <a:r>
              <a:rPr lang="en-US" b="1" i="1" smtClean="0"/>
              <a:t>M</a:t>
            </a:r>
            <a:endParaRPr lang="en-US" smtClean="0"/>
          </a:p>
          <a:p>
            <a:pPr eaLnBrk="1" hangingPunct="1"/>
            <a:r>
              <a:rPr lang="en-US" smtClean="0"/>
              <a:t>NaClNaCl1.74756CsClCsCl1.76267CaF2Cubic2.51939CdCl2Hexagonal2.244MgF2Tetragonal2.381ZnS (wurtzite)Hexagonal1.64132TiO2 (rutile)Tetragonal2.408bSiO2 Hexagonal2.2197Al2O3Rhombohedral4.1719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880CB6-C012-4023-82FD-56484DA2EBC5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F0905F-A7FD-42FA-A720-ED10639DE97B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5DE8D7-C466-4129-B156-B067F5434A04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1F64F-5FA3-48FA-A614-B16E3DDFA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0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F8C3E-C24A-442E-9DA8-B262FA1AA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5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1CCD8-939D-4D58-8C61-EAB4F2BE02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40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5A342-BC6B-4364-8876-112C75864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27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ADDA2-E36F-419D-8E88-3FABCCBE8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92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41581-52E3-4A10-8514-F38623E74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1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9F986-38D5-451F-BA1C-3A2D6B3EE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4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3239D-957F-4648-8DE1-E62C704841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72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5907A-8E86-4425-BF79-F83932A80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70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7E57D-DEFF-4DEB-AB41-5F00CE28A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38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C3D46-72F0-4982-81BF-785EB2619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7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FB122-8A16-4766-9584-65F0CFBFE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2FE7DF7-74C6-4E0C-9621-4DA764231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9.wmf"/><Relationship Id="rId26" Type="http://schemas.openxmlformats.org/officeDocument/2006/relationships/image" Target="../media/image43.wmf"/><Relationship Id="rId39" Type="http://schemas.openxmlformats.org/officeDocument/2006/relationships/image" Target="../media/image49.wmf"/><Relationship Id="rId3" Type="http://schemas.openxmlformats.org/officeDocument/2006/relationships/notesSlide" Target="../notesSlides/notesSlide10.xml"/><Relationship Id="rId21" Type="http://schemas.openxmlformats.org/officeDocument/2006/relationships/oleObject" Target="../embeddings/oleObject33.bin"/><Relationship Id="rId34" Type="http://schemas.openxmlformats.org/officeDocument/2006/relationships/oleObject" Target="../embeddings/oleObject39.bin"/><Relationship Id="rId7" Type="http://schemas.openxmlformats.org/officeDocument/2006/relationships/image" Target="../media/image34.wmf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31.bin"/><Relationship Id="rId25" Type="http://schemas.openxmlformats.org/officeDocument/2006/relationships/oleObject" Target="../embeddings/oleObject35.bin"/><Relationship Id="rId33" Type="http://schemas.openxmlformats.org/officeDocument/2006/relationships/hyperlink" Target="http://www.physics.unl.edu/~cbinek/First%20Law%20of%20Thermodynamics.pps" TargetMode="External"/><Relationship Id="rId38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8.wmf"/><Relationship Id="rId20" Type="http://schemas.openxmlformats.org/officeDocument/2006/relationships/image" Target="../media/image40.wmf"/><Relationship Id="rId29" Type="http://schemas.openxmlformats.org/officeDocument/2006/relationships/oleObject" Target="../embeddings/oleObject37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11" Type="http://schemas.openxmlformats.org/officeDocument/2006/relationships/oleObject" Target="../embeddings/oleObject28.bin"/><Relationship Id="rId24" Type="http://schemas.openxmlformats.org/officeDocument/2006/relationships/image" Target="../media/image42.wmf"/><Relationship Id="rId32" Type="http://schemas.openxmlformats.org/officeDocument/2006/relationships/image" Target="../media/image46.wmf"/><Relationship Id="rId37" Type="http://schemas.openxmlformats.org/officeDocument/2006/relationships/image" Target="../media/image48.wmf"/><Relationship Id="rId5" Type="http://schemas.openxmlformats.org/officeDocument/2006/relationships/image" Target="../media/image33.wmf"/><Relationship Id="rId15" Type="http://schemas.openxmlformats.org/officeDocument/2006/relationships/oleObject" Target="../embeddings/oleObject30.bin"/><Relationship Id="rId23" Type="http://schemas.openxmlformats.org/officeDocument/2006/relationships/oleObject" Target="../embeddings/oleObject34.bin"/><Relationship Id="rId28" Type="http://schemas.openxmlformats.org/officeDocument/2006/relationships/image" Target="../media/image44.wmf"/><Relationship Id="rId36" Type="http://schemas.openxmlformats.org/officeDocument/2006/relationships/oleObject" Target="../embeddings/oleObject40.bin"/><Relationship Id="rId10" Type="http://schemas.openxmlformats.org/officeDocument/2006/relationships/image" Target="../media/image35.wmf"/><Relationship Id="rId19" Type="http://schemas.openxmlformats.org/officeDocument/2006/relationships/oleObject" Target="../embeddings/oleObject32.bin"/><Relationship Id="rId31" Type="http://schemas.openxmlformats.org/officeDocument/2006/relationships/oleObject" Target="../embeddings/oleObject38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37.wmf"/><Relationship Id="rId22" Type="http://schemas.openxmlformats.org/officeDocument/2006/relationships/image" Target="../media/image41.wmf"/><Relationship Id="rId27" Type="http://schemas.openxmlformats.org/officeDocument/2006/relationships/oleObject" Target="../embeddings/oleObject36.bin"/><Relationship Id="rId30" Type="http://schemas.openxmlformats.org/officeDocument/2006/relationships/image" Target="../media/image45.wmf"/><Relationship Id="rId35" Type="http://schemas.openxmlformats.org/officeDocument/2006/relationships/image" Target="../media/image4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52.wmf"/><Relationship Id="rId12" Type="http://schemas.openxmlformats.org/officeDocument/2006/relationships/hyperlink" Target="http://physics.unl.edu/%7Ecbinek/born_haber.pps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54.wmf"/><Relationship Id="rId5" Type="http://schemas.openxmlformats.org/officeDocument/2006/relationships/image" Target="../media/image51.wmf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42.bin"/><Relationship Id="rId9" Type="http://schemas.openxmlformats.org/officeDocument/2006/relationships/image" Target="../media/image5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5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56.wmf"/><Relationship Id="rId4" Type="http://schemas.openxmlformats.org/officeDocument/2006/relationships/oleObject" Target="../embeddings/oleObject46.bin"/><Relationship Id="rId9" Type="http://schemas.openxmlformats.org/officeDocument/2006/relationships/image" Target="../media/image5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60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0.bin"/><Relationship Id="rId11" Type="http://schemas.openxmlformats.org/officeDocument/2006/relationships/hyperlink" Target="http://lpi.oregonstate.edu/lpbio/lpbio2.html" TargetMode="External"/><Relationship Id="rId5" Type="http://schemas.openxmlformats.org/officeDocument/2006/relationships/image" Target="../media/image59.wmf"/><Relationship Id="rId10" Type="http://schemas.openxmlformats.org/officeDocument/2006/relationships/image" Target="../media/image62.jpeg"/><Relationship Id="rId4" Type="http://schemas.openxmlformats.org/officeDocument/2006/relationships/oleObject" Target="../embeddings/oleObject49.bin"/><Relationship Id="rId9" Type="http://schemas.openxmlformats.org/officeDocument/2006/relationships/image" Target="../media/image6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webelements.com/webelements/elements/text/Na/eneg.html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65.wmf"/><Relationship Id="rId12" Type="http://schemas.openxmlformats.org/officeDocument/2006/relationships/image" Target="../media/image6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3.bin"/><Relationship Id="rId11" Type="http://schemas.openxmlformats.org/officeDocument/2006/relationships/oleObject" Target="../embeddings/oleObject55.bin"/><Relationship Id="rId5" Type="http://schemas.openxmlformats.org/officeDocument/2006/relationships/image" Target="../media/image64.wmf"/><Relationship Id="rId10" Type="http://schemas.openxmlformats.org/officeDocument/2006/relationships/image" Target="../media/image66.wmf"/><Relationship Id="rId4" Type="http://schemas.openxmlformats.org/officeDocument/2006/relationships/oleObject" Target="../embeddings/oleObject52.bin"/><Relationship Id="rId9" Type="http://schemas.openxmlformats.org/officeDocument/2006/relationships/oleObject" Target="../embeddings/oleObject5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webelements.com/webelements/scholar/elements/chlorine/electronic.html" TargetMode="External"/><Relationship Id="rId5" Type="http://schemas.openxmlformats.org/officeDocument/2006/relationships/hyperlink" Target="http://www.webelements.com/webelements/scholar/elements/sodium/electronic.html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hyperlink" Target="http://hyperphysics.phy-astr.gsu.edu/hbase/molecule/paulirep.html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1.wmf"/><Relationship Id="rId4" Type="http://schemas.openxmlformats.org/officeDocument/2006/relationships/image" Target="../media/image13.png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oleObject" Target="../embeddings/oleObject11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5.wmf"/><Relationship Id="rId12" Type="http://schemas.openxmlformats.org/officeDocument/2006/relationships/image" Target="../media/image19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6.wmf"/><Relationship Id="rId1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.uwaterloo.ca/~cchieh/cact/tools/menutool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24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8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3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30.wmf"/><Relationship Id="rId17" Type="http://schemas.openxmlformats.org/officeDocument/2006/relationships/hyperlink" Target="http://www.physics.unl.edu/~cbinek/Thermal%20Expansion%20and%20Bulk%20Modulus.pps" TargetMode="Externa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9.wmf"/><Relationship Id="rId4" Type="http://schemas.openxmlformats.org/officeDocument/2006/relationships/image" Target="../media/image13.png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3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nacl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600" y="1916113"/>
            <a:ext cx="3656013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11188" y="871538"/>
            <a:ext cx="1333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 </a:t>
            </a:r>
            <a:r>
              <a:rPr lang="en-US"/>
              <a:t>Ionic Bond</a:t>
            </a: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 rot="10800000">
            <a:off x="2555875" y="908050"/>
            <a:ext cx="647700" cy="287338"/>
          </a:xfrm>
          <a:prstGeom prst="rightArrow">
            <a:avLst>
              <a:gd name="adj1" fmla="val 50000"/>
              <a:gd name="adj2" fmla="val 5635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419475" y="836613"/>
            <a:ext cx="530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 </a:t>
            </a:r>
            <a:r>
              <a:rPr lang="en-US"/>
              <a:t>electrostatic interaction of oppositely charged ions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39750" y="1916113"/>
            <a:ext cx="3744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 </a:t>
            </a:r>
            <a:r>
              <a:rPr lang="en-US" sz="2000"/>
              <a:t>Example: NaCl</a:t>
            </a:r>
            <a:r>
              <a:rPr lang="en-US"/>
              <a:t> </a:t>
            </a:r>
            <a:r>
              <a:rPr lang="en-US" sz="1200"/>
              <a:t>(sodium chloride)</a:t>
            </a:r>
            <a:endParaRPr lang="en-US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39750" y="2420938"/>
            <a:ext cx="3960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accent2"/>
                </a:solidFill>
              </a:rPr>
              <a:t>positive</a:t>
            </a:r>
            <a:r>
              <a:rPr lang="en-US" sz="2000"/>
              <a:t> and </a:t>
            </a:r>
            <a:r>
              <a:rPr lang="en-US" sz="2000">
                <a:solidFill>
                  <a:srgbClr val="00CC99"/>
                </a:solidFill>
              </a:rPr>
              <a:t>negative</a:t>
            </a:r>
            <a:r>
              <a:rPr lang="en-US" sz="2000"/>
              <a:t> ions arrange by: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39750" y="3303588"/>
            <a:ext cx="2519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Coulomb attraction: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784475" y="3335338"/>
            <a:ext cx="3194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between ions of opposite sign</a:t>
            </a:r>
          </a:p>
          <a:p>
            <a:pPr eaLnBrk="1" hangingPunct="1"/>
            <a:endParaRPr lang="en-US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47688" y="4005263"/>
            <a:ext cx="2519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Coulomb repulsion: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817813" y="4011613"/>
            <a:ext cx="2889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between ions of same sign</a:t>
            </a:r>
          </a:p>
          <a:p>
            <a:pPr eaLnBrk="1" hangingPunct="1"/>
            <a:endParaRPr lang="en-US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612775" y="4724400"/>
            <a:ext cx="46799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Repulsion more than compensated by attraction</a:t>
            </a: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924175" y="115888"/>
            <a:ext cx="3271838" cy="576262"/>
            <a:chOff x="838200" y="228600"/>
            <a:chExt cx="7848600" cy="576263"/>
          </a:xfrm>
        </p:grpSpPr>
        <p:sp>
          <p:nvSpPr>
            <p:cNvPr id="2062" name="Rectangle 26"/>
            <p:cNvSpPr>
              <a:spLocks noChangeArrowheads="1"/>
            </p:cNvSpPr>
            <p:nvPr/>
          </p:nvSpPr>
          <p:spPr bwMode="auto">
            <a:xfrm>
              <a:off x="838200" y="228600"/>
              <a:ext cx="7848600" cy="5762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2063" name="Text Box 33"/>
            <p:cNvSpPr txBox="1">
              <a:spLocks noChangeArrowheads="1"/>
            </p:cNvSpPr>
            <p:nvPr/>
          </p:nvSpPr>
          <p:spPr bwMode="auto">
            <a:xfrm>
              <a:off x="2804832" y="265113"/>
              <a:ext cx="41799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chemeClr val="bg1"/>
                  </a:solidFill>
                  <a:latin typeface="Comic Sans MS" pitchFamily="66" charset="0"/>
                </a:rPr>
                <a:t>Ionic bond</a:t>
              </a:r>
              <a:endParaRPr lang="en-US" sz="2400" b="1" baseline="-2500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 animBg="1"/>
      <p:bldP spid="3078" grpId="0"/>
      <p:bldP spid="3079" grpId="0"/>
      <p:bldP spid="3080" grpId="0"/>
      <p:bldP spid="3081" grpId="0"/>
      <p:bldP spid="3082" grpId="0"/>
      <p:bldP spid="3083" grpId="0"/>
      <p:bldP spid="3084" grpId="0"/>
      <p:bldP spid="308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153988" y="4986338"/>
            <a:ext cx="5138737" cy="647700"/>
            <a:chOff x="97" y="2886"/>
            <a:chExt cx="3237" cy="408"/>
          </a:xfrm>
        </p:grpSpPr>
        <p:sp>
          <p:nvSpPr>
            <p:cNvPr id="11310" name="Rectangle 3"/>
            <p:cNvSpPr>
              <a:spLocks noChangeArrowheads="1"/>
            </p:cNvSpPr>
            <p:nvPr/>
          </p:nvSpPr>
          <p:spPr bwMode="auto">
            <a:xfrm>
              <a:off x="2855" y="2886"/>
              <a:ext cx="479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" name="Rectangle 4"/>
            <p:cNvSpPr>
              <a:spLocks noChangeArrowheads="1"/>
            </p:cNvSpPr>
            <p:nvPr/>
          </p:nvSpPr>
          <p:spPr bwMode="auto">
            <a:xfrm>
              <a:off x="97" y="2886"/>
              <a:ext cx="206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69" name="Group 5"/>
          <p:cNvGrpSpPr>
            <a:grpSpLocks/>
          </p:cNvGrpSpPr>
          <p:nvPr/>
        </p:nvGrpSpPr>
        <p:grpSpPr bwMode="auto">
          <a:xfrm>
            <a:off x="73025" y="333375"/>
            <a:ext cx="2554288" cy="863600"/>
            <a:chOff x="46" y="255"/>
            <a:chExt cx="1609" cy="544"/>
          </a:xfrm>
        </p:grpSpPr>
        <p:sp>
          <p:nvSpPr>
            <p:cNvPr id="11308" name="Rectangle 6"/>
            <p:cNvSpPr>
              <a:spLocks noChangeArrowheads="1"/>
            </p:cNvSpPr>
            <p:nvPr/>
          </p:nvSpPr>
          <p:spPr bwMode="auto">
            <a:xfrm>
              <a:off x="46" y="255"/>
              <a:ext cx="1609" cy="5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1309" name="Object 7"/>
            <p:cNvGraphicFramePr>
              <a:graphicFrameLocks noChangeAspect="1"/>
            </p:cNvGraphicFramePr>
            <p:nvPr/>
          </p:nvGraphicFramePr>
          <p:xfrm>
            <a:off x="68" y="300"/>
            <a:ext cx="1544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12" name="Formel" r:id="rId4" imgW="2451100" imgH="685800" progId="Equation.DSMT4">
                    <p:embed/>
                  </p:oleObj>
                </mc:Choice>
                <mc:Fallback>
                  <p:oleObj name="Formel" r:id="rId4" imgW="2451100" imgH="6858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" y="300"/>
                          <a:ext cx="1544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743200" y="260350"/>
            <a:ext cx="37131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/>
              <a:t>work </a:t>
            </a:r>
            <a:r>
              <a:rPr lang="en-US" sz="1600">
                <a:sym typeface="Symbol" pitchFamily="18" charset="2"/>
              </a:rPr>
              <a:t>W=pdV </a:t>
            </a:r>
            <a:r>
              <a:rPr lang="en-US" sz="1600"/>
              <a:t>related volu</a:t>
            </a:r>
            <a:r>
              <a:rPr lang="en-US"/>
              <a:t>me </a:t>
            </a:r>
            <a:r>
              <a:rPr lang="en-US" sz="1600"/>
              <a:t>change</a:t>
            </a:r>
          </a:p>
        </p:txBody>
      </p:sp>
      <p:graphicFrame>
        <p:nvGraphicFramePr>
          <p:cNvPr id="11273" name="Object 9"/>
          <p:cNvGraphicFramePr>
            <a:graphicFrameLocks noChangeAspect="1"/>
          </p:cNvGraphicFramePr>
          <p:nvPr/>
        </p:nvGraphicFramePr>
        <p:xfrm>
          <a:off x="2819400" y="584200"/>
          <a:ext cx="2108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3" name="Equation" r:id="rId6" imgW="2108200" imgH="711200" progId="Equation.DSMT4">
                  <p:embed/>
                </p:oleObj>
              </mc:Choice>
              <mc:Fallback>
                <p:oleObj name="Equation" r:id="rId6" imgW="2108200" imgH="711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84200"/>
                        <a:ext cx="2108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69"/>
          <a:stretch>
            <a:fillRect/>
          </a:stretch>
        </p:blipFill>
        <p:spPr bwMode="auto">
          <a:xfrm>
            <a:off x="6356350" y="115888"/>
            <a:ext cx="2863850" cy="217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3505200" y="1284288"/>
            <a:ext cx="8382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1276" name="Object 12"/>
          <p:cNvGraphicFramePr>
            <a:graphicFrameLocks noChangeAspect="1"/>
          </p:cNvGraphicFramePr>
          <p:nvPr/>
        </p:nvGraphicFramePr>
        <p:xfrm>
          <a:off x="3309938" y="1436688"/>
          <a:ext cx="939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Equation" r:id="rId9" imgW="939392" imgH="304668" progId="Equation.DSMT4">
                  <p:embed/>
                </p:oleObj>
              </mc:Choice>
              <mc:Fallback>
                <p:oleObj name="Equation" r:id="rId9" imgW="939392" imgH="304668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9938" y="1436688"/>
                        <a:ext cx="9398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4768850" y="1230313"/>
            <a:ext cx="163513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1278" name="Object 14"/>
          <p:cNvGraphicFramePr>
            <a:graphicFrameLocks noChangeAspect="1"/>
          </p:cNvGraphicFramePr>
          <p:nvPr/>
        </p:nvGraphicFramePr>
        <p:xfrm>
          <a:off x="4991100" y="1384300"/>
          <a:ext cx="11557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name="Formel" r:id="rId11" imgW="1155199" imgH="304668" progId="Equation.DSMT4">
                  <p:embed/>
                </p:oleObj>
              </mc:Choice>
              <mc:Fallback>
                <p:oleObj name="Formel" r:id="rId11" imgW="1155199" imgH="304668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1100" y="1384300"/>
                        <a:ext cx="11557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9" name="Object 15"/>
          <p:cNvGraphicFramePr>
            <a:graphicFrameLocks noChangeAspect="1"/>
          </p:cNvGraphicFramePr>
          <p:nvPr/>
        </p:nvGraphicFramePr>
        <p:xfrm>
          <a:off x="101600" y="2720975"/>
          <a:ext cx="2159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" name="Equation" r:id="rId13" imgW="2159000" imgH="609600" progId="Equation.DSMT4">
                  <p:embed/>
                </p:oleObj>
              </mc:Choice>
              <mc:Fallback>
                <p:oleObj name="Equation" r:id="rId13" imgW="2159000" imgH="609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" y="2720975"/>
                        <a:ext cx="21590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0" name="Object 16"/>
          <p:cNvGraphicFramePr>
            <a:graphicFrameLocks noChangeAspect="1"/>
          </p:cNvGraphicFramePr>
          <p:nvPr/>
        </p:nvGraphicFramePr>
        <p:xfrm>
          <a:off x="2339975" y="2727325"/>
          <a:ext cx="1219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name="Formel" r:id="rId15" imgW="1219200" imgH="647700" progId="Equation.DSMT4">
                  <p:embed/>
                </p:oleObj>
              </mc:Choice>
              <mc:Fallback>
                <p:oleObj name="Formel" r:id="rId15" imgW="1219200" imgH="6477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2727325"/>
                        <a:ext cx="1219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81" name="Group 17"/>
          <p:cNvGrpSpPr>
            <a:grpSpLocks/>
          </p:cNvGrpSpPr>
          <p:nvPr/>
        </p:nvGrpSpPr>
        <p:grpSpPr bwMode="auto">
          <a:xfrm>
            <a:off x="1835150" y="3186113"/>
            <a:ext cx="1223963" cy="1008062"/>
            <a:chOff x="1156" y="1661"/>
            <a:chExt cx="771" cy="635"/>
          </a:xfrm>
        </p:grpSpPr>
        <p:sp>
          <p:nvSpPr>
            <p:cNvPr id="11306" name="AutoShape 18"/>
            <p:cNvSpPr>
              <a:spLocks noChangeArrowheads="1"/>
            </p:cNvSpPr>
            <p:nvPr/>
          </p:nvSpPr>
          <p:spPr bwMode="auto">
            <a:xfrm>
              <a:off x="1156" y="1661"/>
              <a:ext cx="771" cy="635"/>
            </a:xfrm>
            <a:prstGeom prst="upArrowCallout">
              <a:avLst>
                <a:gd name="adj1" fmla="val 30354"/>
                <a:gd name="adj2" fmla="val 30354"/>
                <a:gd name="adj3" fmla="val 16667"/>
                <a:gd name="adj4" fmla="val 6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1307" name="Object 19"/>
            <p:cNvGraphicFramePr>
              <a:graphicFrameLocks noChangeAspect="1"/>
            </p:cNvGraphicFramePr>
            <p:nvPr/>
          </p:nvGraphicFramePr>
          <p:xfrm>
            <a:off x="1202" y="1888"/>
            <a:ext cx="664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18" name="Formel" r:id="rId17" imgW="1054100" imgH="647700" progId="Equation.DSMT4">
                    <p:embed/>
                  </p:oleObj>
                </mc:Choice>
                <mc:Fallback>
                  <p:oleObj name="Formel" r:id="rId17" imgW="1054100" imgH="64770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2" y="1888"/>
                          <a:ext cx="664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284" name="Object 20"/>
          <p:cNvGraphicFramePr>
            <a:graphicFrameLocks noChangeAspect="1"/>
          </p:cNvGraphicFramePr>
          <p:nvPr/>
        </p:nvGraphicFramePr>
        <p:xfrm>
          <a:off x="250825" y="4986338"/>
          <a:ext cx="1219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9" name="Formel" r:id="rId19" imgW="1219200" imgH="660400" progId="Equation.DSMT4">
                  <p:embed/>
                </p:oleObj>
              </mc:Choice>
              <mc:Fallback>
                <p:oleObj name="Formel" r:id="rId19" imgW="1219200" imgH="6604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986338"/>
                        <a:ext cx="12192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179388" y="4338638"/>
            <a:ext cx="179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Let´s remember</a:t>
            </a:r>
          </a:p>
        </p:txBody>
      </p:sp>
      <p:graphicFrame>
        <p:nvGraphicFramePr>
          <p:cNvPr id="11286" name="Object 22"/>
          <p:cNvGraphicFramePr>
            <a:graphicFrameLocks noChangeAspect="1"/>
          </p:cNvGraphicFramePr>
          <p:nvPr/>
        </p:nvGraphicFramePr>
        <p:xfrm>
          <a:off x="1619250" y="4986338"/>
          <a:ext cx="13589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0" name="Formel" r:id="rId21" imgW="1358900" imgH="660400" progId="Equation.DSMT4">
                  <p:embed/>
                </p:oleObj>
              </mc:Choice>
              <mc:Fallback>
                <p:oleObj name="Formel" r:id="rId21" imgW="1358900" imgH="6604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986338"/>
                        <a:ext cx="13589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7" name="Object 23"/>
          <p:cNvGraphicFramePr>
            <a:graphicFrameLocks noChangeAspect="1"/>
          </p:cNvGraphicFramePr>
          <p:nvPr/>
        </p:nvGraphicFramePr>
        <p:xfrm>
          <a:off x="3132138" y="4897438"/>
          <a:ext cx="2095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1" name="Formel" r:id="rId23" imgW="2095500" imgH="736600" progId="Equation.DSMT4">
                  <p:embed/>
                </p:oleObj>
              </mc:Choice>
              <mc:Fallback>
                <p:oleObj name="Formel" r:id="rId23" imgW="2095500" imgH="7366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897438"/>
                        <a:ext cx="20955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8" name="AutoShape 24"/>
          <p:cNvSpPr>
            <a:spLocks noChangeArrowheads="1"/>
          </p:cNvSpPr>
          <p:nvPr/>
        </p:nvSpPr>
        <p:spPr bwMode="auto">
          <a:xfrm>
            <a:off x="5437188" y="5130800"/>
            <a:ext cx="647700" cy="287338"/>
          </a:xfrm>
          <a:prstGeom prst="rightArrow">
            <a:avLst>
              <a:gd name="adj1" fmla="val 50000"/>
              <a:gd name="adj2" fmla="val 5635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89" name="Group 25"/>
          <p:cNvGrpSpPr>
            <a:grpSpLocks/>
          </p:cNvGrpSpPr>
          <p:nvPr/>
        </p:nvGrpSpPr>
        <p:grpSpPr bwMode="auto">
          <a:xfrm>
            <a:off x="6300788" y="4841875"/>
            <a:ext cx="2159000" cy="936625"/>
            <a:chOff x="3969" y="2795"/>
            <a:chExt cx="1360" cy="590"/>
          </a:xfrm>
        </p:grpSpPr>
        <p:sp>
          <p:nvSpPr>
            <p:cNvPr id="11304" name="Rectangle 26"/>
            <p:cNvSpPr>
              <a:spLocks noChangeArrowheads="1"/>
            </p:cNvSpPr>
            <p:nvPr/>
          </p:nvSpPr>
          <p:spPr bwMode="auto">
            <a:xfrm>
              <a:off x="3969" y="2795"/>
              <a:ext cx="1360" cy="59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1305" name="Object 27"/>
            <p:cNvGraphicFramePr>
              <a:graphicFrameLocks noChangeAspect="1"/>
            </p:cNvGraphicFramePr>
            <p:nvPr/>
          </p:nvGraphicFramePr>
          <p:xfrm>
            <a:off x="4081" y="2850"/>
            <a:ext cx="1112" cy="4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2" name="Formel" r:id="rId25" imgW="1765300" imgH="749300" progId="Equation.DSMT4">
                    <p:embed/>
                  </p:oleObj>
                </mc:Choice>
                <mc:Fallback>
                  <p:oleObj name="Formel" r:id="rId25" imgW="1765300" imgH="749300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1" y="2850"/>
                          <a:ext cx="1112" cy="4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92" name="AutoShape 28"/>
          <p:cNvSpPr>
            <a:spLocks noChangeArrowheads="1"/>
          </p:cNvSpPr>
          <p:nvPr/>
        </p:nvSpPr>
        <p:spPr bwMode="auto">
          <a:xfrm>
            <a:off x="3779838" y="2898775"/>
            <a:ext cx="647700" cy="287338"/>
          </a:xfrm>
          <a:prstGeom prst="rightArrow">
            <a:avLst>
              <a:gd name="adj1" fmla="val 50000"/>
              <a:gd name="adj2" fmla="val 5635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293" name="Object 29"/>
          <p:cNvGraphicFramePr>
            <a:graphicFrameLocks noChangeAspect="1"/>
          </p:cNvGraphicFramePr>
          <p:nvPr/>
        </p:nvGraphicFramePr>
        <p:xfrm>
          <a:off x="4565650" y="2619375"/>
          <a:ext cx="4470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3" name="Formel" r:id="rId27" imgW="4470400" imgH="736600" progId="Equation.DSMT4">
                  <p:embed/>
                </p:oleObj>
              </mc:Choice>
              <mc:Fallback>
                <p:oleObj name="Formel" r:id="rId27" imgW="4470400" imgH="7366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5650" y="2619375"/>
                        <a:ext cx="44704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94" name="Group 30"/>
          <p:cNvGrpSpPr>
            <a:grpSpLocks/>
          </p:cNvGrpSpPr>
          <p:nvPr/>
        </p:nvGrpSpPr>
        <p:grpSpPr bwMode="auto">
          <a:xfrm>
            <a:off x="4343400" y="3508375"/>
            <a:ext cx="3168650" cy="1079500"/>
            <a:chOff x="2736" y="1955"/>
            <a:chExt cx="1996" cy="680"/>
          </a:xfrm>
        </p:grpSpPr>
        <p:sp>
          <p:nvSpPr>
            <p:cNvPr id="3" name="Rectangle 31"/>
            <p:cNvSpPr>
              <a:spLocks noChangeArrowheads="1"/>
            </p:cNvSpPr>
            <p:nvPr/>
          </p:nvSpPr>
          <p:spPr bwMode="auto">
            <a:xfrm>
              <a:off x="2736" y="1955"/>
              <a:ext cx="1996" cy="6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" name="Object 32"/>
            <p:cNvGraphicFramePr>
              <a:graphicFrameLocks noChangeAspect="1"/>
            </p:cNvGraphicFramePr>
            <p:nvPr/>
          </p:nvGraphicFramePr>
          <p:xfrm>
            <a:off x="2835" y="2008"/>
            <a:ext cx="1864" cy="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4" name="Formel" r:id="rId29" imgW="2959100" imgH="889000" progId="Equation.DSMT4">
                    <p:embed/>
                  </p:oleObj>
                </mc:Choice>
                <mc:Fallback>
                  <p:oleObj name="Formel" r:id="rId29" imgW="2959100" imgH="88900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5" y="2008"/>
                          <a:ext cx="1864" cy="5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4932363" y="4410075"/>
            <a:ext cx="1439862" cy="8636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8" name="AutoShape 34"/>
          <p:cNvSpPr>
            <a:spLocks noChangeArrowheads="1"/>
          </p:cNvSpPr>
          <p:nvPr/>
        </p:nvSpPr>
        <p:spPr bwMode="auto">
          <a:xfrm>
            <a:off x="2124075" y="6210300"/>
            <a:ext cx="647700" cy="287338"/>
          </a:xfrm>
          <a:prstGeom prst="rightArrow">
            <a:avLst>
              <a:gd name="adj1" fmla="val 50000"/>
              <a:gd name="adj2" fmla="val 5635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99" name="Group 35"/>
          <p:cNvGrpSpPr>
            <a:grpSpLocks/>
          </p:cNvGrpSpPr>
          <p:nvPr/>
        </p:nvGrpSpPr>
        <p:grpSpPr bwMode="auto">
          <a:xfrm>
            <a:off x="3132138" y="5778500"/>
            <a:ext cx="2879725" cy="1079500"/>
            <a:chOff x="1973" y="3385"/>
            <a:chExt cx="1814" cy="680"/>
          </a:xfrm>
        </p:grpSpPr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1973" y="3385"/>
              <a:ext cx="1814" cy="68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1301" name="Object 37"/>
            <p:cNvGraphicFramePr>
              <a:graphicFrameLocks noChangeAspect="1"/>
            </p:cNvGraphicFramePr>
            <p:nvPr/>
          </p:nvGraphicFramePr>
          <p:xfrm>
            <a:off x="2290" y="3438"/>
            <a:ext cx="1184" cy="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5" name="Formel" r:id="rId31" imgW="1879600" imgH="889000" progId="Equation.DSMT4">
                    <p:embed/>
                  </p:oleObj>
                </mc:Choice>
                <mc:Fallback>
                  <p:oleObj name="Formel" r:id="rId31" imgW="1879600" imgH="889000" progId="Equation.DSMT4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0" y="3438"/>
                          <a:ext cx="1184" cy="5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302" name="AutoShape 38">
            <a:hlinkClick r:id="rId33" highlightClick="1"/>
          </p:cNvPr>
          <p:cNvSpPr>
            <a:spLocks noChangeArrowheads="1"/>
          </p:cNvSpPr>
          <p:nvPr/>
        </p:nvSpPr>
        <p:spPr bwMode="auto">
          <a:xfrm>
            <a:off x="2743200" y="55563"/>
            <a:ext cx="228600" cy="228600"/>
          </a:xfrm>
          <a:prstGeom prst="actionButtonInformatio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3" name="Text Box 39"/>
          <p:cNvSpPr txBox="1">
            <a:spLocks noChangeArrowheads="1"/>
          </p:cNvSpPr>
          <p:nvPr/>
        </p:nvSpPr>
        <p:spPr bwMode="auto">
          <a:xfrm>
            <a:off x="2955925" y="58738"/>
            <a:ext cx="3816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Click for details. Note special sign convention in thermodynamics</a:t>
            </a:r>
          </a:p>
        </p:txBody>
      </p:sp>
      <p:grpSp>
        <p:nvGrpSpPr>
          <p:cNvPr id="11311" name="Group 47"/>
          <p:cNvGrpSpPr>
            <a:grpSpLocks/>
          </p:cNvGrpSpPr>
          <p:nvPr/>
        </p:nvGrpSpPr>
        <p:grpSpPr bwMode="auto">
          <a:xfrm>
            <a:off x="0" y="1752600"/>
            <a:ext cx="6338888" cy="762000"/>
            <a:chOff x="0" y="1104"/>
            <a:chExt cx="3993" cy="480"/>
          </a:xfrm>
        </p:grpSpPr>
        <p:sp>
          <p:nvSpPr>
            <p:cNvPr id="5" name="Rectangle 46"/>
            <p:cNvSpPr>
              <a:spLocks noChangeArrowheads="1"/>
            </p:cNvSpPr>
            <p:nvPr/>
          </p:nvSpPr>
          <p:spPr bwMode="auto">
            <a:xfrm>
              <a:off x="0" y="1104"/>
              <a:ext cx="3984" cy="4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40"/>
            <p:cNvSpPr txBox="1">
              <a:spLocks noChangeArrowheads="1"/>
            </p:cNvSpPr>
            <p:nvPr/>
          </p:nvSpPr>
          <p:spPr bwMode="auto">
            <a:xfrm>
              <a:off x="0" y="1200"/>
              <a:ext cx="4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chemeClr val="bg1"/>
                  </a:solidFill>
                </a:rPr>
                <a:t>Aim:</a:t>
              </a:r>
              <a:r>
                <a:rPr lang="en-US"/>
                <a:t> </a:t>
              </a:r>
            </a:p>
          </p:txBody>
        </p:sp>
        <p:graphicFrame>
          <p:nvGraphicFramePr>
            <p:cNvPr id="11295" name="Object 41"/>
            <p:cNvGraphicFramePr>
              <a:graphicFrameLocks noChangeAspect="1"/>
            </p:cNvGraphicFramePr>
            <p:nvPr/>
          </p:nvGraphicFramePr>
          <p:xfrm>
            <a:off x="432" y="1152"/>
            <a:ext cx="720" cy="3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6" name="Equation" r:id="rId34" imgW="723586" imgH="393529" progId="Equation.DSMT4">
                    <p:embed/>
                  </p:oleObj>
                </mc:Choice>
                <mc:Fallback>
                  <p:oleObj name="Equation" r:id="rId34" imgW="723586" imgH="393529" progId="Equation.DSMT4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1152"/>
                          <a:ext cx="720" cy="3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96" name="Text Box 42"/>
            <p:cNvSpPr txBox="1">
              <a:spLocks noChangeArrowheads="1"/>
            </p:cNvSpPr>
            <p:nvPr/>
          </p:nvSpPr>
          <p:spPr bwMode="auto">
            <a:xfrm>
              <a:off x="1286" y="1223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chemeClr val="bg1"/>
                  </a:solidFill>
                </a:rPr>
                <a:t>and</a:t>
              </a:r>
            </a:p>
          </p:txBody>
        </p:sp>
        <p:graphicFrame>
          <p:nvGraphicFramePr>
            <p:cNvPr id="7" name="Object 43"/>
            <p:cNvGraphicFramePr>
              <a:graphicFrameLocks noChangeAspect="1"/>
            </p:cNvGraphicFramePr>
            <p:nvPr/>
          </p:nvGraphicFramePr>
          <p:xfrm>
            <a:off x="1695" y="1139"/>
            <a:ext cx="897" cy="4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7" name="Equation" r:id="rId36" imgW="901309" imgH="418918" progId="Equation.DSMT4">
                    <p:embed/>
                  </p:oleObj>
                </mc:Choice>
                <mc:Fallback>
                  <p:oleObj name="Equation" r:id="rId36" imgW="901309" imgH="418918" progId="Equation.DSMT4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95" y="1139"/>
                          <a:ext cx="897" cy="4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AutoShape 44"/>
            <p:cNvSpPr>
              <a:spLocks noChangeArrowheads="1"/>
            </p:cNvSpPr>
            <p:nvPr/>
          </p:nvSpPr>
          <p:spPr bwMode="auto">
            <a:xfrm>
              <a:off x="2736" y="1296"/>
              <a:ext cx="408" cy="181"/>
            </a:xfrm>
            <a:prstGeom prst="rightArrow">
              <a:avLst>
                <a:gd name="adj1" fmla="val 50000"/>
                <a:gd name="adj2" fmla="val 56354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9" name="Object 45"/>
            <p:cNvGraphicFramePr>
              <a:graphicFrameLocks noChangeAspect="1"/>
            </p:cNvGraphicFramePr>
            <p:nvPr/>
          </p:nvGraphicFramePr>
          <p:xfrm>
            <a:off x="3336" y="1152"/>
            <a:ext cx="657" cy="4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8" name="Equation" r:id="rId38" imgW="660400" imgH="419100" progId="Equation.DSMT4">
                    <p:embed/>
                  </p:oleObj>
                </mc:Choice>
                <mc:Fallback>
                  <p:oleObj name="Equation" r:id="rId38" imgW="660400" imgH="419100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6" y="1152"/>
                          <a:ext cx="657" cy="4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5" grpId="0" animBg="1"/>
      <p:bldP spid="11277" grpId="0" animBg="1"/>
      <p:bldP spid="11285" grpId="0"/>
      <p:bldP spid="11288" grpId="0" animBg="1"/>
      <p:bldP spid="11292" grpId="0" animBg="1"/>
      <p:bldP spid="11297" grpId="0" animBg="1"/>
      <p:bldP spid="11298" grpId="0" animBg="1"/>
      <p:bldP spid="11302" grpId="0" animBg="1"/>
      <p:bldP spid="1130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454150" y="290513"/>
          <a:ext cx="5638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2" name="Formel" r:id="rId4" imgW="5638800" imgH="1143000" progId="Equation.DSMT4">
                  <p:embed/>
                </p:oleObj>
              </mc:Choice>
              <mc:Fallback>
                <p:oleObj name="Formel" r:id="rId4" imgW="5638800" imgH="1143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4150" y="290513"/>
                        <a:ext cx="56388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684213" y="2133600"/>
            <a:ext cx="647700" cy="287338"/>
          </a:xfrm>
          <a:prstGeom prst="rightArrow">
            <a:avLst>
              <a:gd name="adj1" fmla="val 50000"/>
              <a:gd name="adj2" fmla="val 5635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1908175" y="1628775"/>
            <a:ext cx="2233613" cy="1439863"/>
            <a:chOff x="1927" y="1026"/>
            <a:chExt cx="1407" cy="907"/>
          </a:xfrm>
        </p:grpSpPr>
        <p:sp>
          <p:nvSpPr>
            <p:cNvPr id="2" name="Rectangle 5"/>
            <p:cNvSpPr>
              <a:spLocks noChangeArrowheads="1"/>
            </p:cNvSpPr>
            <p:nvPr/>
          </p:nvSpPr>
          <p:spPr bwMode="auto">
            <a:xfrm>
              <a:off x="1927" y="1026"/>
              <a:ext cx="1407" cy="90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" name="Object 6"/>
            <p:cNvGraphicFramePr>
              <a:graphicFrameLocks noChangeAspect="1"/>
            </p:cNvGraphicFramePr>
            <p:nvPr/>
          </p:nvGraphicFramePr>
          <p:xfrm>
            <a:off x="1994" y="1113"/>
            <a:ext cx="1256" cy="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23" name="Formel" r:id="rId6" imgW="1993900" imgH="1092200" progId="Equation.DSMT4">
                    <p:embed/>
                  </p:oleObj>
                </mc:Choice>
                <mc:Fallback>
                  <p:oleObj name="Formel" r:id="rId6" imgW="1993900" imgH="10922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4" y="1113"/>
                          <a:ext cx="1256" cy="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3060700" y="2565400"/>
            <a:ext cx="249238" cy="287338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565525" y="2179638"/>
            <a:ext cx="249238" cy="287337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3611563" y="2565400"/>
            <a:ext cx="249237" cy="287338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4356100" y="2133600"/>
            <a:ext cx="647700" cy="287338"/>
          </a:xfrm>
          <a:prstGeom prst="rightArrow">
            <a:avLst>
              <a:gd name="adj1" fmla="val 50000"/>
              <a:gd name="adj2" fmla="val 5635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343525" y="2060575"/>
            <a:ext cx="196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Cohesive energie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468313" y="3422650"/>
            <a:ext cx="285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Properties of ionic crystals</a:t>
            </a:r>
          </a:p>
        </p:txBody>
      </p:sp>
      <p:grpSp>
        <p:nvGrpSpPr>
          <p:cNvPr id="12301" name="Group 13"/>
          <p:cNvGrpSpPr>
            <a:grpSpLocks/>
          </p:cNvGrpSpPr>
          <p:nvPr/>
        </p:nvGrpSpPr>
        <p:grpSpPr bwMode="auto">
          <a:xfrm>
            <a:off x="611188" y="3860800"/>
            <a:ext cx="7105650" cy="520700"/>
            <a:chOff x="385" y="2432"/>
            <a:chExt cx="4476" cy="328"/>
          </a:xfrm>
        </p:grpSpPr>
        <p:graphicFrame>
          <p:nvGraphicFramePr>
            <p:cNvPr id="4" name="Object 14"/>
            <p:cNvGraphicFramePr>
              <a:graphicFrameLocks noChangeAspect="1"/>
            </p:cNvGraphicFramePr>
            <p:nvPr/>
          </p:nvGraphicFramePr>
          <p:xfrm>
            <a:off x="385" y="2432"/>
            <a:ext cx="1720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24" name="Formel" r:id="rId8" imgW="2730500" imgH="520700" progId="Equation.DSMT4">
                    <p:embed/>
                  </p:oleObj>
                </mc:Choice>
                <mc:Fallback>
                  <p:oleObj name="Formel" r:id="rId8" imgW="2730500" imgH="5207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" y="2432"/>
                          <a:ext cx="1720" cy="3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 Box 15"/>
            <p:cNvSpPr txBox="1">
              <a:spLocks noChangeArrowheads="1"/>
            </p:cNvSpPr>
            <p:nvPr/>
          </p:nvSpPr>
          <p:spPr bwMode="auto">
            <a:xfrm>
              <a:off x="3470" y="2538"/>
              <a:ext cx="13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600"/>
                <a:t>Mott and Gurney 1948</a:t>
              </a:r>
            </a:p>
          </p:txBody>
        </p:sp>
        <p:sp>
          <p:nvSpPr>
            <p:cNvPr id="6" name="Text Box 16"/>
            <p:cNvSpPr txBox="1">
              <a:spLocks noChangeArrowheads="1"/>
            </p:cNvSpPr>
            <p:nvPr/>
          </p:nvSpPr>
          <p:spPr bwMode="auto">
            <a:xfrm>
              <a:off x="2106" y="2523"/>
              <a:ext cx="13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for all alkali halides</a:t>
              </a:r>
            </a:p>
          </p:txBody>
        </p:sp>
      </p:grp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539750" y="4502150"/>
            <a:ext cx="597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However: widely varying values of C in the repulsive term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7575550" y="4456113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FF0000"/>
                </a:solidFill>
              </a:rPr>
              <a:t>?</a:t>
            </a:r>
          </a:p>
        </p:txBody>
      </p:sp>
      <p:grpSp>
        <p:nvGrpSpPr>
          <p:cNvPr id="12307" name="Group 19"/>
          <p:cNvGrpSpPr>
            <a:grpSpLocks/>
          </p:cNvGrpSpPr>
          <p:nvPr/>
        </p:nvGrpSpPr>
        <p:grpSpPr bwMode="auto">
          <a:xfrm>
            <a:off x="663575" y="5157788"/>
            <a:ext cx="976313" cy="952500"/>
            <a:chOff x="418" y="3249"/>
            <a:chExt cx="615" cy="600"/>
          </a:xfrm>
        </p:grpSpPr>
        <p:sp>
          <p:nvSpPr>
            <p:cNvPr id="7" name="Oval 20"/>
            <p:cNvSpPr>
              <a:spLocks noChangeArrowheads="1"/>
            </p:cNvSpPr>
            <p:nvPr/>
          </p:nvSpPr>
          <p:spPr bwMode="auto">
            <a:xfrm>
              <a:off x="612" y="3249"/>
              <a:ext cx="227" cy="22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Text Box 21"/>
            <p:cNvSpPr txBox="1">
              <a:spLocks noChangeArrowheads="1"/>
            </p:cNvSpPr>
            <p:nvPr/>
          </p:nvSpPr>
          <p:spPr bwMode="auto">
            <a:xfrm>
              <a:off x="418" y="3561"/>
              <a:ext cx="61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(alkali)</a:t>
              </a:r>
              <a:r>
                <a:rPr lang="en-US" sz="2400" baseline="30000"/>
                <a:t>+</a:t>
              </a:r>
              <a:endParaRPr lang="en-US" sz="2400"/>
            </a:p>
          </p:txBody>
        </p:sp>
      </p:grpSp>
      <p:grpSp>
        <p:nvGrpSpPr>
          <p:cNvPr id="12310" name="Group 22"/>
          <p:cNvGrpSpPr>
            <a:grpSpLocks/>
          </p:cNvGrpSpPr>
          <p:nvPr/>
        </p:nvGrpSpPr>
        <p:grpSpPr bwMode="auto">
          <a:xfrm>
            <a:off x="1835150" y="4941888"/>
            <a:ext cx="1217613" cy="1168400"/>
            <a:chOff x="1565" y="3113"/>
            <a:chExt cx="767" cy="736"/>
          </a:xfrm>
        </p:grpSpPr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1655" y="3113"/>
              <a:ext cx="544" cy="544"/>
            </a:xfrm>
            <a:prstGeom prst="ellipse">
              <a:avLst/>
            </a:prstGeom>
            <a:solidFill>
              <a:srgbClr val="00CC99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1565" y="3561"/>
              <a:ext cx="76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(halogen)</a:t>
              </a:r>
              <a:r>
                <a:rPr lang="en-US" sz="2400" baseline="30000"/>
                <a:t>-</a:t>
              </a:r>
              <a:endParaRPr lang="en-US" sz="2400"/>
            </a:p>
          </p:txBody>
        </p:sp>
      </p:grp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2987675" y="4941888"/>
            <a:ext cx="555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closed-shell ions behave like incompressible spheres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2987675" y="5229225"/>
            <a:ext cx="434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take into account different radii according</a:t>
            </a:r>
          </a:p>
        </p:txBody>
      </p:sp>
      <p:graphicFrame>
        <p:nvGraphicFramePr>
          <p:cNvPr id="12315" name="Object 27"/>
          <p:cNvGraphicFramePr>
            <a:graphicFrameLocks noChangeAspect="1"/>
          </p:cNvGraphicFramePr>
          <p:nvPr/>
        </p:nvGraphicFramePr>
        <p:xfrm>
          <a:off x="3132138" y="5445125"/>
          <a:ext cx="2044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5" name="Formel" r:id="rId10" imgW="2044700" imgH="647700" progId="Equation.DSMT4">
                  <p:embed/>
                </p:oleObj>
              </mc:Choice>
              <mc:Fallback>
                <p:oleObj name="Formel" r:id="rId10" imgW="2044700" imgH="6477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5445125"/>
                        <a:ext cx="20447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6" name="AutoShape 28"/>
          <p:cNvSpPr>
            <a:spLocks noChangeArrowheads="1"/>
          </p:cNvSpPr>
          <p:nvPr/>
        </p:nvSpPr>
        <p:spPr bwMode="auto">
          <a:xfrm>
            <a:off x="5076825" y="5805488"/>
            <a:ext cx="647700" cy="287337"/>
          </a:xfrm>
          <a:prstGeom prst="rightArrow">
            <a:avLst>
              <a:gd name="adj1" fmla="val 50000"/>
              <a:gd name="adj2" fmla="val 563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5711825" y="5726113"/>
            <a:ext cx="3397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universal C´ for all alkali halides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5334000" y="2398713"/>
            <a:ext cx="3505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(</a:t>
            </a:r>
            <a:r>
              <a:rPr lang="en-US" sz="1000"/>
              <a:t>can be experimentally determined via Born-Haber cycle</a:t>
            </a:r>
            <a:r>
              <a:rPr lang="en-US"/>
              <a:t>)</a:t>
            </a:r>
          </a:p>
        </p:txBody>
      </p:sp>
      <p:sp>
        <p:nvSpPr>
          <p:cNvPr id="12319" name="AutoShape 31">
            <a:hlinkClick r:id="rId12" highlightClick="1"/>
          </p:cNvPr>
          <p:cNvSpPr>
            <a:spLocks noChangeArrowheads="1"/>
          </p:cNvSpPr>
          <p:nvPr/>
        </p:nvSpPr>
        <p:spPr bwMode="auto">
          <a:xfrm>
            <a:off x="5562600" y="2819400"/>
            <a:ext cx="304800" cy="304800"/>
          </a:xfrm>
          <a:prstGeom prst="actionButtonInformatio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Line 32"/>
          <p:cNvSpPr>
            <a:spLocks noChangeShapeType="1"/>
          </p:cNvSpPr>
          <p:nvPr/>
        </p:nvSpPr>
        <p:spPr bwMode="auto">
          <a:xfrm>
            <a:off x="5943600" y="2971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6442075" y="2833688"/>
            <a:ext cx="21002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/>
              <a:t>Click for detailed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 tmFilter="0, 0; .2, .5; .8, .5; 1, 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" autoRev="1" fill="hold"/>
                                        <p:tgtEl>
                                          <p:spTgt spid="123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5" grpId="0" animBg="1"/>
      <p:bldP spid="12296" grpId="0" animBg="1"/>
      <p:bldP spid="12297" grpId="0" animBg="1"/>
      <p:bldP spid="12298" grpId="0" animBg="1"/>
      <p:bldP spid="12299" grpId="0"/>
      <p:bldP spid="12300" grpId="0"/>
      <p:bldP spid="12305" grpId="0"/>
      <p:bldP spid="12306" grpId="0"/>
      <p:bldP spid="12306" grpId="1"/>
      <p:bldP spid="12313" grpId="0"/>
      <p:bldP spid="12314" grpId="0"/>
      <p:bldP spid="12316" grpId="0" animBg="1"/>
      <p:bldP spid="12317" grpId="0"/>
      <p:bldP spid="12318" grpId="0"/>
      <p:bldP spid="12319" grpId="0" animBg="1"/>
      <p:bldP spid="12320" grpId="0" animBg="1"/>
      <p:bldP spid="123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143000"/>
          </a:xfrm>
          <a:noFill/>
        </p:spPr>
        <p:txBody>
          <a:bodyPr lIns="92075" tIns="46038" rIns="92075" bIns="46038"/>
          <a:lstStyle/>
          <a:p>
            <a:r>
              <a:rPr lang="en-US" sz="2800" smtClean="0"/>
              <a:t>Ionic Sizes</a:t>
            </a: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1666875" y="1052513"/>
            <a:ext cx="6105525" cy="5372100"/>
            <a:chOff x="253" y="1104"/>
            <a:chExt cx="4363" cy="4512"/>
          </a:xfrm>
        </p:grpSpPr>
        <p:pic>
          <p:nvPicPr>
            <p:cNvPr id="13316" name="Picture 4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" y="1129"/>
              <a:ext cx="4349" cy="44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317" name="Rectangle 5"/>
            <p:cNvSpPr>
              <a:spLocks noChangeArrowheads="1"/>
            </p:cNvSpPr>
            <p:nvPr/>
          </p:nvSpPr>
          <p:spPr bwMode="auto">
            <a:xfrm>
              <a:off x="253" y="1104"/>
              <a:ext cx="4299" cy="445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413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Completely ionic bond is an ideal case 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50825" y="830263"/>
            <a:ext cx="508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In general bond neither covalent nore pure ionic 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5292725" y="908050"/>
            <a:ext cx="647700" cy="287338"/>
          </a:xfrm>
          <a:prstGeom prst="rightArrow">
            <a:avLst>
              <a:gd name="adj1" fmla="val 50000"/>
              <a:gd name="adj2" fmla="val 5635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011863" y="836613"/>
            <a:ext cx="2940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Mixed ionic-covalent bonds</a:t>
            </a:r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6146800" y="1341438"/>
          <a:ext cx="1892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2" name="Formel" r:id="rId4" imgW="1892300" imgH="330200" progId="Equation.DSMT4">
                  <p:embed/>
                </p:oleObj>
              </mc:Choice>
              <mc:Fallback>
                <p:oleObj name="Formel" r:id="rId4" imgW="1892300" imgH="330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6800" y="1341438"/>
                        <a:ext cx="18923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43" name="Group 7"/>
          <p:cNvGrpSpPr>
            <a:grpSpLocks/>
          </p:cNvGrpSpPr>
          <p:nvPr/>
        </p:nvGrpSpPr>
        <p:grpSpPr bwMode="auto">
          <a:xfrm>
            <a:off x="395288" y="1557338"/>
            <a:ext cx="3771900" cy="774700"/>
            <a:chOff x="249" y="981"/>
            <a:chExt cx="2376" cy="488"/>
          </a:xfrm>
        </p:grpSpPr>
        <p:graphicFrame>
          <p:nvGraphicFramePr>
            <p:cNvPr id="2" name="Object 8"/>
            <p:cNvGraphicFramePr>
              <a:graphicFrameLocks noChangeAspect="1"/>
            </p:cNvGraphicFramePr>
            <p:nvPr/>
          </p:nvGraphicFramePr>
          <p:xfrm>
            <a:off x="249" y="1165"/>
            <a:ext cx="112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63" name="Formel" r:id="rId6" imgW="177646" imgH="241091" progId="Equation.DSMT4">
                    <p:embed/>
                  </p:oleObj>
                </mc:Choice>
                <mc:Fallback>
                  <p:oleObj name="Formel" r:id="rId6" imgW="177646" imgH="241091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" y="1165"/>
                          <a:ext cx="112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Text Box 9"/>
            <p:cNvSpPr txBox="1">
              <a:spLocks noChangeArrowheads="1"/>
            </p:cNvSpPr>
            <p:nvPr/>
          </p:nvSpPr>
          <p:spPr bwMode="auto">
            <a:xfrm>
              <a:off x="356" y="1116"/>
              <a:ext cx="1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determined from </a:t>
              </a:r>
            </a:p>
          </p:txBody>
        </p:sp>
        <p:graphicFrame>
          <p:nvGraphicFramePr>
            <p:cNvPr id="4" name="Object 10"/>
            <p:cNvGraphicFramePr>
              <a:graphicFrameLocks noChangeAspect="1"/>
            </p:cNvGraphicFramePr>
            <p:nvPr/>
          </p:nvGraphicFramePr>
          <p:xfrm>
            <a:off x="1697" y="981"/>
            <a:ext cx="928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64" name="Formel" r:id="rId8" imgW="1473200" imgH="774700" progId="Equation.DSMT4">
                    <p:embed/>
                  </p:oleObj>
                </mc:Choice>
                <mc:Fallback>
                  <p:oleObj name="Formel" r:id="rId8" imgW="1473200" imgH="7747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97" y="981"/>
                          <a:ext cx="928" cy="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4356100" y="1973263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200650" y="1776413"/>
            <a:ext cx="61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Min.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95288" y="2822575"/>
            <a:ext cx="395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Paulings concept of electronegativity 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323850" y="3500438"/>
            <a:ext cx="8551863" cy="10080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ctr" eaLnBrk="0" hangingPunct="0">
              <a:spcBef>
                <a:spcPct val="20000"/>
              </a:spcBef>
              <a:spcAft>
                <a:spcPct val="60000"/>
              </a:spcAft>
            </a:pPr>
            <a:r>
              <a:rPr lang="en-US" sz="2400" b="1">
                <a:solidFill>
                  <a:schemeClr val="bg1"/>
                </a:solidFill>
              </a:rPr>
              <a:t>Electronegativity refers to the ability of an atom in a molecule to attract shared electrons.</a:t>
            </a:r>
          </a:p>
        </p:txBody>
      </p:sp>
      <p:sp>
        <p:nvSpPr>
          <p:cNvPr id="14351" name="AutoShape 15"/>
          <p:cNvSpPr>
            <a:spLocks noChangeArrowheads="1"/>
          </p:cNvSpPr>
          <p:nvPr/>
        </p:nvSpPr>
        <p:spPr bwMode="auto">
          <a:xfrm>
            <a:off x="4356100" y="2854325"/>
            <a:ext cx="647700" cy="287338"/>
          </a:xfrm>
          <a:prstGeom prst="rightArrow">
            <a:avLst>
              <a:gd name="adj1" fmla="val 50000"/>
              <a:gd name="adj2" fmla="val 5635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008563" y="2755900"/>
            <a:ext cx="3732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Semi-quantitative estimation of  </a:t>
            </a:r>
            <a:r>
              <a:rPr lang="el-GR" sz="2400" b="1">
                <a:solidFill>
                  <a:schemeClr val="accent2"/>
                </a:solidFill>
                <a:cs typeface="Arial" charset="0"/>
              </a:rPr>
              <a:t>λ</a:t>
            </a:r>
            <a:r>
              <a:rPr lang="en-US"/>
              <a:t>  </a:t>
            </a:r>
          </a:p>
        </p:txBody>
      </p:sp>
      <p:sp>
        <p:nvSpPr>
          <p:cNvPr id="14353" name="Oval 17"/>
          <p:cNvSpPr>
            <a:spLocks noChangeArrowheads="1"/>
          </p:cNvSpPr>
          <p:nvPr/>
        </p:nvSpPr>
        <p:spPr bwMode="auto">
          <a:xfrm>
            <a:off x="1112838" y="5013325"/>
            <a:ext cx="720725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4354" name="Oval 18"/>
          <p:cNvSpPr>
            <a:spLocks noChangeArrowheads="1"/>
          </p:cNvSpPr>
          <p:nvPr/>
        </p:nvSpPr>
        <p:spPr bwMode="auto">
          <a:xfrm>
            <a:off x="2552700" y="5013325"/>
            <a:ext cx="720725" cy="7207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4281488" y="5446713"/>
            <a:ext cx="936625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356" name="Group 20"/>
          <p:cNvGrpSpPr>
            <a:grpSpLocks/>
          </p:cNvGrpSpPr>
          <p:nvPr/>
        </p:nvGrpSpPr>
        <p:grpSpPr bwMode="auto">
          <a:xfrm>
            <a:off x="5865813" y="5013325"/>
            <a:ext cx="1466850" cy="720725"/>
            <a:chOff x="3515" y="2795"/>
            <a:chExt cx="924" cy="454"/>
          </a:xfrm>
        </p:grpSpPr>
        <p:sp>
          <p:nvSpPr>
            <p:cNvPr id="14357" name="Oval 21"/>
            <p:cNvSpPr>
              <a:spLocks noChangeArrowheads="1"/>
            </p:cNvSpPr>
            <p:nvPr/>
          </p:nvSpPr>
          <p:spPr bwMode="auto">
            <a:xfrm>
              <a:off x="3515" y="2795"/>
              <a:ext cx="454" cy="45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14358" name="Oval 22"/>
            <p:cNvSpPr>
              <a:spLocks noChangeArrowheads="1"/>
            </p:cNvSpPr>
            <p:nvPr/>
          </p:nvSpPr>
          <p:spPr bwMode="auto">
            <a:xfrm>
              <a:off x="3985" y="2795"/>
              <a:ext cx="454" cy="454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B</a:t>
              </a:r>
            </a:p>
          </p:txBody>
        </p:sp>
      </p:grp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6278563" y="4673600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>
                <a:cs typeface="Arial" charset="0"/>
              </a:rPr>
              <a:t>δ</a:t>
            </a:r>
            <a:r>
              <a:rPr lang="en-US" baseline="30000">
                <a:cs typeface="Arial" charset="0"/>
              </a:rPr>
              <a:t>+</a:t>
            </a:r>
            <a:endParaRPr lang="el-GR">
              <a:cs typeface="Arial" charset="0"/>
            </a:endParaRP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7018338" y="4719638"/>
            <a:ext cx="361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>
                <a:cs typeface="Arial" charset="0"/>
              </a:rPr>
              <a:t>δ</a:t>
            </a:r>
            <a:r>
              <a:rPr lang="en-US" baseline="30000">
                <a:cs typeface="Arial" charset="0"/>
              </a:rPr>
              <a:t>-</a:t>
            </a:r>
            <a:endParaRPr lang="el-GR">
              <a:cs typeface="Arial" charset="0"/>
            </a:endParaRP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2049463" y="5229225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/>
      <p:bldP spid="14340" grpId="0" animBg="1"/>
      <p:bldP spid="14341" grpId="0"/>
      <p:bldP spid="14347" grpId="0" animBg="1"/>
      <p:bldP spid="14348" grpId="0"/>
      <p:bldP spid="14349" grpId="0"/>
      <p:bldP spid="14350" grpId="0" animBg="1"/>
      <p:bldP spid="14351" grpId="0" animBg="1"/>
      <p:bldP spid="14352" grpId="0"/>
      <p:bldP spid="14353" grpId="0" animBg="1"/>
      <p:bldP spid="14354" grpId="0" animBg="1"/>
      <p:bldP spid="14355" grpId="0" animBg="1"/>
      <p:bldP spid="14359" grpId="0"/>
      <p:bldP spid="14360" grpId="0"/>
      <p:bldP spid="1436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95563" y="368300"/>
            <a:ext cx="6286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000"/>
              <a:t>&gt;</a:t>
            </a: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3098800" y="196850"/>
            <a:ext cx="6081713" cy="1035050"/>
            <a:chOff x="1952" y="124"/>
            <a:chExt cx="3831" cy="652"/>
          </a:xfrm>
        </p:grpSpPr>
        <p:grpSp>
          <p:nvGrpSpPr>
            <p:cNvPr id="15389" name="Group 4"/>
            <p:cNvGrpSpPr>
              <a:grpSpLocks/>
            </p:cNvGrpSpPr>
            <p:nvPr/>
          </p:nvGrpSpPr>
          <p:grpSpPr bwMode="auto">
            <a:xfrm>
              <a:off x="2042" y="124"/>
              <a:ext cx="3741" cy="652"/>
              <a:chOff x="2042" y="124"/>
              <a:chExt cx="3741" cy="652"/>
            </a:xfrm>
          </p:grpSpPr>
          <p:grpSp>
            <p:nvGrpSpPr>
              <p:cNvPr id="2" name="Group 5"/>
              <p:cNvGrpSpPr>
                <a:grpSpLocks/>
              </p:cNvGrpSpPr>
              <p:nvPr/>
            </p:nvGrpSpPr>
            <p:grpSpPr bwMode="auto">
              <a:xfrm>
                <a:off x="2042" y="298"/>
                <a:ext cx="1769" cy="477"/>
                <a:chOff x="2336" y="3497"/>
                <a:chExt cx="1769" cy="477"/>
              </a:xfrm>
            </p:grpSpPr>
            <p:sp>
              <p:nvSpPr>
                <p:cNvPr id="3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336" y="3497"/>
                  <a:ext cx="1769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4000"/>
                    <a:t>E(            )</a:t>
                  </a:r>
                </a:p>
              </p:txBody>
            </p:sp>
            <p:sp>
              <p:nvSpPr>
                <p:cNvPr id="4" name="Oval 7"/>
                <p:cNvSpPr>
                  <a:spLocks noChangeArrowheads="1"/>
                </p:cNvSpPr>
                <p:nvPr/>
              </p:nvSpPr>
              <p:spPr bwMode="auto">
                <a:xfrm>
                  <a:off x="2744" y="3520"/>
                  <a:ext cx="454" cy="454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A</a:t>
                  </a:r>
                </a:p>
              </p:txBody>
            </p:sp>
            <p:sp>
              <p:nvSpPr>
                <p:cNvPr id="5" name="Oval 8"/>
                <p:cNvSpPr>
                  <a:spLocks noChangeArrowheads="1"/>
                </p:cNvSpPr>
                <p:nvPr/>
              </p:nvSpPr>
              <p:spPr bwMode="auto">
                <a:xfrm>
                  <a:off x="3242" y="3520"/>
                  <a:ext cx="454" cy="454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A</a:t>
                  </a:r>
                </a:p>
              </p:txBody>
            </p:sp>
          </p:grpSp>
          <p:grpSp>
            <p:nvGrpSpPr>
              <p:cNvPr id="6" name="Group 9"/>
              <p:cNvGrpSpPr>
                <a:grpSpLocks/>
              </p:cNvGrpSpPr>
              <p:nvPr/>
            </p:nvGrpSpPr>
            <p:grpSpPr bwMode="auto">
              <a:xfrm>
                <a:off x="3902" y="298"/>
                <a:ext cx="1769" cy="478"/>
                <a:chOff x="3923" y="3497"/>
                <a:chExt cx="1769" cy="478"/>
              </a:xfrm>
            </p:grpSpPr>
            <p:sp>
              <p:nvSpPr>
                <p:cNvPr id="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923" y="3497"/>
                  <a:ext cx="1769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4000"/>
                    <a:t>E(            )</a:t>
                  </a:r>
                </a:p>
              </p:txBody>
            </p:sp>
            <p:sp>
              <p:nvSpPr>
                <p:cNvPr id="15397" name="Oval 11"/>
                <p:cNvSpPr>
                  <a:spLocks noChangeArrowheads="1"/>
                </p:cNvSpPr>
                <p:nvPr/>
              </p:nvSpPr>
              <p:spPr bwMode="auto">
                <a:xfrm>
                  <a:off x="4331" y="3521"/>
                  <a:ext cx="454" cy="454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B</a:t>
                  </a:r>
                </a:p>
              </p:txBody>
            </p:sp>
            <p:sp>
              <p:nvSpPr>
                <p:cNvPr id="15398" name="Oval 12"/>
                <p:cNvSpPr>
                  <a:spLocks noChangeArrowheads="1"/>
                </p:cNvSpPr>
                <p:nvPr/>
              </p:nvSpPr>
              <p:spPr bwMode="auto">
                <a:xfrm>
                  <a:off x="4830" y="3521"/>
                  <a:ext cx="454" cy="454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B</a:t>
                  </a:r>
                </a:p>
              </p:txBody>
            </p:sp>
          </p:grpSp>
          <p:graphicFrame>
            <p:nvGraphicFramePr>
              <p:cNvPr id="8" name="Object 13"/>
              <p:cNvGraphicFramePr>
                <a:graphicFrameLocks noChangeAspect="1"/>
              </p:cNvGraphicFramePr>
              <p:nvPr/>
            </p:nvGraphicFramePr>
            <p:xfrm>
              <a:off x="3630" y="367"/>
              <a:ext cx="327" cy="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402" name="Equation" r:id="rId4" imgW="114102" imgH="126780" progId="Equation.3">
                      <p:embed/>
                    </p:oleObj>
                  </mc:Choice>
                  <mc:Fallback>
                    <p:oleObj name="Equation" r:id="rId4" imgW="114102" imgH="126780" progId="Equation.3">
                      <p:embed/>
                      <p:pic>
                        <p:nvPicPr>
                          <p:cNvPr id="0" name="Object 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30" y="367"/>
                            <a:ext cx="327" cy="36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394" name="Text Box 14"/>
              <p:cNvSpPr txBox="1">
                <a:spLocks noChangeArrowheads="1"/>
              </p:cNvSpPr>
              <p:nvPr/>
            </p:nvSpPr>
            <p:spPr bwMode="auto">
              <a:xfrm>
                <a:off x="5354" y="199"/>
                <a:ext cx="236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5400"/>
                  <a:t>]</a:t>
                </a:r>
              </a:p>
            </p:txBody>
          </p:sp>
          <p:sp>
            <p:nvSpPr>
              <p:cNvPr id="15395" name="Text Box 15"/>
              <p:cNvSpPr txBox="1">
                <a:spLocks noChangeArrowheads="1"/>
              </p:cNvSpPr>
              <p:nvPr/>
            </p:nvSpPr>
            <p:spPr bwMode="auto">
              <a:xfrm>
                <a:off x="5445" y="124"/>
                <a:ext cx="3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/>
                  <a:t>1/2</a:t>
                </a:r>
              </a:p>
            </p:txBody>
          </p:sp>
        </p:grpSp>
        <p:sp>
          <p:nvSpPr>
            <p:cNvPr id="15390" name="Text Box 16"/>
            <p:cNvSpPr txBox="1">
              <a:spLocks noChangeArrowheads="1"/>
            </p:cNvSpPr>
            <p:nvPr/>
          </p:nvSpPr>
          <p:spPr bwMode="auto">
            <a:xfrm>
              <a:off x="1952" y="178"/>
              <a:ext cx="181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5400"/>
                <a:t>[</a:t>
              </a:r>
            </a:p>
          </p:txBody>
        </p:sp>
      </p:grpSp>
      <p:grpSp>
        <p:nvGrpSpPr>
          <p:cNvPr id="15377" name="Group 17"/>
          <p:cNvGrpSpPr>
            <a:grpSpLocks/>
          </p:cNvGrpSpPr>
          <p:nvPr/>
        </p:nvGrpSpPr>
        <p:grpSpPr bwMode="auto">
          <a:xfrm>
            <a:off x="74613" y="188913"/>
            <a:ext cx="2808287" cy="1114425"/>
            <a:chOff x="22" y="3318"/>
            <a:chExt cx="1769" cy="702"/>
          </a:xfrm>
        </p:grpSpPr>
        <p:grpSp>
          <p:nvGrpSpPr>
            <p:cNvPr id="15380" name="Group 18"/>
            <p:cNvGrpSpPr>
              <a:grpSpLocks/>
            </p:cNvGrpSpPr>
            <p:nvPr/>
          </p:nvGrpSpPr>
          <p:grpSpPr bwMode="auto">
            <a:xfrm>
              <a:off x="22" y="3318"/>
              <a:ext cx="1769" cy="668"/>
              <a:chOff x="340" y="3318"/>
              <a:chExt cx="1769" cy="668"/>
            </a:xfrm>
          </p:grpSpPr>
          <p:grpSp>
            <p:nvGrpSpPr>
              <p:cNvPr id="15383" name="Group 19"/>
              <p:cNvGrpSpPr>
                <a:grpSpLocks/>
              </p:cNvGrpSpPr>
              <p:nvPr/>
            </p:nvGrpSpPr>
            <p:grpSpPr bwMode="auto">
              <a:xfrm>
                <a:off x="777" y="3318"/>
                <a:ext cx="954" cy="668"/>
                <a:chOff x="1066" y="3294"/>
                <a:chExt cx="954" cy="668"/>
              </a:xfrm>
            </p:grpSpPr>
            <p:sp>
              <p:nvSpPr>
                <p:cNvPr id="15385" name="Oval 20"/>
                <p:cNvSpPr>
                  <a:spLocks noChangeArrowheads="1"/>
                </p:cNvSpPr>
                <p:nvPr/>
              </p:nvSpPr>
              <p:spPr bwMode="auto">
                <a:xfrm>
                  <a:off x="1066" y="3508"/>
                  <a:ext cx="454" cy="454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A</a:t>
                  </a:r>
                </a:p>
              </p:txBody>
            </p:sp>
            <p:sp>
              <p:nvSpPr>
                <p:cNvPr id="15386" name="Oval 21"/>
                <p:cNvSpPr>
                  <a:spLocks noChangeArrowheads="1"/>
                </p:cNvSpPr>
                <p:nvPr/>
              </p:nvSpPr>
              <p:spPr bwMode="auto">
                <a:xfrm>
                  <a:off x="1536" y="3508"/>
                  <a:ext cx="454" cy="454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B</a:t>
                  </a:r>
                </a:p>
              </p:txBody>
            </p:sp>
            <p:sp>
              <p:nvSpPr>
                <p:cNvPr id="9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326" y="3294"/>
                  <a:ext cx="25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l-GR">
                      <a:cs typeface="Arial" charset="0"/>
                    </a:rPr>
                    <a:t>δ</a:t>
                  </a:r>
                  <a:r>
                    <a:rPr lang="en-US" baseline="30000">
                      <a:cs typeface="Arial" charset="0"/>
                    </a:rPr>
                    <a:t>+</a:t>
                  </a:r>
                  <a:endParaRPr lang="el-GR">
                    <a:cs typeface="Arial" charset="0"/>
                  </a:endParaRPr>
                </a:p>
              </p:txBody>
            </p:sp>
            <p:sp>
              <p:nvSpPr>
                <p:cNvPr id="1538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792" y="3323"/>
                  <a:ext cx="22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l-GR">
                      <a:cs typeface="Arial" charset="0"/>
                    </a:rPr>
                    <a:t>δ</a:t>
                  </a:r>
                  <a:r>
                    <a:rPr lang="en-US" baseline="30000">
                      <a:cs typeface="Arial" charset="0"/>
                    </a:rPr>
                    <a:t>-</a:t>
                  </a:r>
                  <a:endParaRPr lang="el-GR">
                    <a:cs typeface="Arial" charset="0"/>
                  </a:endParaRPr>
                </a:p>
              </p:txBody>
            </p:sp>
          </p:grpSp>
          <p:sp>
            <p:nvSpPr>
              <p:cNvPr id="15384" name="Text Box 24"/>
              <p:cNvSpPr txBox="1">
                <a:spLocks noChangeArrowheads="1"/>
              </p:cNvSpPr>
              <p:nvPr/>
            </p:nvSpPr>
            <p:spPr bwMode="auto">
              <a:xfrm>
                <a:off x="340" y="3521"/>
                <a:ext cx="1769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4000"/>
                  <a:t>E(            )</a:t>
                </a:r>
              </a:p>
            </p:txBody>
          </p:sp>
        </p:grpSp>
        <p:sp>
          <p:nvSpPr>
            <p:cNvPr id="15381" name="Line 25"/>
            <p:cNvSpPr>
              <a:spLocks noChangeShapeType="1"/>
            </p:cNvSpPr>
            <p:nvPr/>
          </p:nvSpPr>
          <p:spPr bwMode="auto">
            <a:xfrm>
              <a:off x="68" y="3430"/>
              <a:ext cx="0" cy="5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Line 26"/>
            <p:cNvSpPr>
              <a:spLocks noChangeShapeType="1"/>
            </p:cNvSpPr>
            <p:nvPr/>
          </p:nvSpPr>
          <p:spPr bwMode="auto">
            <a:xfrm>
              <a:off x="1610" y="3430"/>
              <a:ext cx="0" cy="5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87" name="Group 27"/>
          <p:cNvGrpSpPr>
            <a:grpSpLocks/>
          </p:cNvGrpSpPr>
          <p:nvPr/>
        </p:nvGrpSpPr>
        <p:grpSpPr bwMode="auto">
          <a:xfrm>
            <a:off x="1077913" y="1268413"/>
            <a:ext cx="6380162" cy="1014412"/>
            <a:chOff x="679" y="799"/>
            <a:chExt cx="4019" cy="639"/>
          </a:xfrm>
        </p:grpSpPr>
        <p:sp>
          <p:nvSpPr>
            <p:cNvPr id="10" name="AutoShape 28"/>
            <p:cNvSpPr>
              <a:spLocks noChangeArrowheads="1"/>
            </p:cNvSpPr>
            <p:nvPr/>
          </p:nvSpPr>
          <p:spPr bwMode="auto">
            <a:xfrm>
              <a:off x="679" y="799"/>
              <a:ext cx="263" cy="636"/>
            </a:xfrm>
            <a:prstGeom prst="upArrow">
              <a:avLst>
                <a:gd name="adj1" fmla="val 50000"/>
                <a:gd name="adj2" fmla="val 60456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5378" name="Rectangle 29"/>
            <p:cNvSpPr>
              <a:spLocks noChangeArrowheads="1"/>
            </p:cNvSpPr>
            <p:nvPr/>
          </p:nvSpPr>
          <p:spPr bwMode="auto">
            <a:xfrm>
              <a:off x="769" y="1207"/>
              <a:ext cx="3835" cy="22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9" name="Text Box 30"/>
            <p:cNvSpPr txBox="1">
              <a:spLocks noChangeArrowheads="1"/>
            </p:cNvSpPr>
            <p:nvPr/>
          </p:nvSpPr>
          <p:spPr bwMode="auto">
            <a:xfrm>
              <a:off x="752" y="1207"/>
              <a:ext cx="39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chemeClr val="bg1"/>
                  </a:solidFill>
                </a:rPr>
                <a:t>because there is Coulomb interaction between </a:t>
              </a:r>
              <a:r>
                <a:rPr lang="el-GR" b="1">
                  <a:solidFill>
                    <a:schemeClr val="bg1"/>
                  </a:solidFill>
                  <a:cs typeface="Arial" charset="0"/>
                </a:rPr>
                <a:t>δ</a:t>
              </a:r>
              <a:r>
                <a:rPr lang="en-US" b="1" baseline="30000">
                  <a:solidFill>
                    <a:schemeClr val="bg1"/>
                  </a:solidFill>
                  <a:cs typeface="Arial" charset="0"/>
                </a:rPr>
                <a:t>+</a:t>
              </a:r>
              <a:r>
                <a:rPr lang="en-US" b="1">
                  <a:solidFill>
                    <a:schemeClr val="bg1"/>
                  </a:solidFill>
                  <a:cs typeface="Arial" charset="0"/>
                </a:rPr>
                <a:t>und </a:t>
              </a:r>
              <a:r>
                <a:rPr lang="el-GR" b="1">
                  <a:solidFill>
                    <a:schemeClr val="bg1"/>
                  </a:solidFill>
                </a:rPr>
                <a:t>δ</a:t>
              </a:r>
              <a:r>
                <a:rPr lang="en-US" b="1" baseline="30000">
                  <a:solidFill>
                    <a:schemeClr val="bg1"/>
                  </a:solidFill>
                </a:rPr>
                <a:t>-</a:t>
              </a:r>
              <a:r>
                <a:rPr lang="en-US">
                  <a:solidFill>
                    <a:schemeClr val="bg1"/>
                  </a:solidFill>
                </a:rPr>
                <a:t> </a:t>
              </a:r>
              <a:endParaRPr lang="el-GR">
                <a:solidFill>
                  <a:schemeClr val="bg1"/>
                </a:solidFill>
              </a:endParaRPr>
            </a:p>
          </p:txBody>
        </p:sp>
      </p:grpSp>
      <p:sp>
        <p:nvSpPr>
          <p:cNvPr id="15391" name="AutoShape 31"/>
          <p:cNvSpPr>
            <a:spLocks noChangeArrowheads="1"/>
          </p:cNvSpPr>
          <p:nvPr/>
        </p:nvSpPr>
        <p:spPr bwMode="auto">
          <a:xfrm>
            <a:off x="323850" y="2589213"/>
            <a:ext cx="647700" cy="287337"/>
          </a:xfrm>
          <a:prstGeom prst="rightArrow">
            <a:avLst>
              <a:gd name="adj1" fmla="val 50000"/>
              <a:gd name="adj2" fmla="val 563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1187450" y="2492375"/>
            <a:ext cx="2244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empirical formula</a:t>
            </a:r>
            <a:r>
              <a:rPr lang="en-US"/>
              <a:t>  </a:t>
            </a:r>
          </a:p>
        </p:txBody>
      </p:sp>
      <p:grpSp>
        <p:nvGrpSpPr>
          <p:cNvPr id="15393" name="Group 33"/>
          <p:cNvGrpSpPr>
            <a:grpSpLocks/>
          </p:cNvGrpSpPr>
          <p:nvPr/>
        </p:nvGrpSpPr>
        <p:grpSpPr bwMode="auto">
          <a:xfrm>
            <a:off x="250825" y="3165475"/>
            <a:ext cx="8281988" cy="1308100"/>
            <a:chOff x="158" y="1994"/>
            <a:chExt cx="5217" cy="824"/>
          </a:xfrm>
        </p:grpSpPr>
        <p:sp>
          <p:nvSpPr>
            <p:cNvPr id="15375" name="Rectangle 34"/>
            <p:cNvSpPr>
              <a:spLocks noChangeArrowheads="1"/>
            </p:cNvSpPr>
            <p:nvPr/>
          </p:nvSpPr>
          <p:spPr bwMode="auto">
            <a:xfrm>
              <a:off x="158" y="1994"/>
              <a:ext cx="5217" cy="8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5376" name="Object 35"/>
            <p:cNvGraphicFramePr>
              <a:graphicFrameLocks noChangeAspect="1"/>
            </p:cNvGraphicFramePr>
            <p:nvPr/>
          </p:nvGraphicFramePr>
          <p:xfrm>
            <a:off x="204" y="2157"/>
            <a:ext cx="5148" cy="4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03" name="Equation" r:id="rId6" imgW="4775200" imgH="381000" progId="Equation.3">
                    <p:embed/>
                  </p:oleObj>
                </mc:Choice>
                <mc:Fallback>
                  <p:oleObj name="Equation" r:id="rId6" imgW="4775200" imgH="381000" progId="Equation.3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" y="2157"/>
                          <a:ext cx="5148" cy="4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396" name="Group 36"/>
          <p:cNvGrpSpPr>
            <a:grpSpLocks/>
          </p:cNvGrpSpPr>
          <p:nvPr/>
        </p:nvGrpSpPr>
        <p:grpSpPr bwMode="auto">
          <a:xfrm>
            <a:off x="2051050" y="4029075"/>
            <a:ext cx="2520950" cy="1152525"/>
            <a:chOff x="1292" y="2538"/>
            <a:chExt cx="1588" cy="726"/>
          </a:xfrm>
        </p:grpSpPr>
        <p:sp>
          <p:nvSpPr>
            <p:cNvPr id="15373" name="AutoShape 37"/>
            <p:cNvSpPr>
              <a:spLocks noChangeArrowheads="1"/>
            </p:cNvSpPr>
            <p:nvPr/>
          </p:nvSpPr>
          <p:spPr bwMode="auto">
            <a:xfrm>
              <a:off x="1292" y="2538"/>
              <a:ext cx="1588" cy="726"/>
            </a:xfrm>
            <a:prstGeom prst="upArrowCallout">
              <a:avLst>
                <a:gd name="adj1" fmla="val 54683"/>
                <a:gd name="adj2" fmla="val 54683"/>
                <a:gd name="adj3" fmla="val 16667"/>
                <a:gd name="adj4" fmla="val 6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5374" name="Object 38"/>
            <p:cNvGraphicFramePr>
              <a:graphicFrameLocks noChangeAspect="1"/>
            </p:cNvGraphicFramePr>
            <p:nvPr/>
          </p:nvGraphicFramePr>
          <p:xfrm>
            <a:off x="1519" y="2856"/>
            <a:ext cx="1232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04" name="Equation" r:id="rId8" imgW="1955800" imgH="609600" progId="Equation.3">
                    <p:embed/>
                  </p:oleObj>
                </mc:Choice>
                <mc:Fallback>
                  <p:oleObj name="Equation" r:id="rId8" imgW="1955800" imgH="609600" progId="Equation.3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9" y="2856"/>
                          <a:ext cx="1232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395288" y="4670425"/>
            <a:ext cx="1403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better than  </a:t>
            </a:r>
          </a:p>
        </p:txBody>
      </p:sp>
      <p:pic>
        <p:nvPicPr>
          <p:cNvPr id="15400" name="Picture 40" descr="lportho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24750" y="4554538"/>
            <a:ext cx="1485900" cy="2187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401" name="Text Box 41"/>
          <p:cNvSpPr txBox="1">
            <a:spLocks noChangeArrowheads="1"/>
          </p:cNvSpPr>
          <p:nvPr/>
        </p:nvSpPr>
        <p:spPr bwMode="auto">
          <a:xfrm>
            <a:off x="1658938" y="5661025"/>
            <a:ext cx="5649912" cy="85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>
                <a:hlinkClick r:id="rId11"/>
              </a:rPr>
              <a:t>Linus Pauling </a:t>
            </a:r>
            <a:endParaRPr lang="en-US"/>
          </a:p>
          <a:p>
            <a:pPr algn="r" eaLnBrk="1" hangingPunct="1"/>
            <a:r>
              <a:rPr lang="en-US" sz="1600"/>
              <a:t>is the only person ever to receive two unshared Nobel Prizes</a:t>
            </a:r>
          </a:p>
          <a:p>
            <a:pPr algn="r" eaLnBrk="1" hangingPunct="1"/>
            <a:r>
              <a:rPr lang="en-US" sz="1600"/>
              <a:t>—for Chemistry (1954) and for Peace (1962).   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91" grpId="0" animBg="1"/>
      <p:bldP spid="15392" grpId="0"/>
      <p:bldP spid="15399" grpId="0"/>
      <p:bldP spid="1540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144463" y="0"/>
            <a:ext cx="8964612" cy="6669088"/>
            <a:chOff x="371" y="2832"/>
            <a:chExt cx="4237" cy="2841"/>
          </a:xfrm>
        </p:grpSpPr>
        <p:pic>
          <p:nvPicPr>
            <p:cNvPr id="2" name="Picture 3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" y="2832"/>
              <a:ext cx="4233" cy="28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Rectangle 4"/>
            <p:cNvSpPr>
              <a:spLocks noChangeArrowheads="1"/>
            </p:cNvSpPr>
            <p:nvPr/>
          </p:nvSpPr>
          <p:spPr bwMode="auto">
            <a:xfrm>
              <a:off x="371" y="2833"/>
              <a:ext cx="4176" cy="27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9" name="AutoShape 5">
            <a:hlinkClick r:id="rId4" highlightClick="1"/>
          </p:cNvPr>
          <p:cNvSpPr>
            <a:spLocks noChangeArrowheads="1"/>
          </p:cNvSpPr>
          <p:nvPr/>
        </p:nvSpPr>
        <p:spPr bwMode="auto">
          <a:xfrm>
            <a:off x="5410200" y="228600"/>
            <a:ext cx="304800" cy="304800"/>
          </a:xfrm>
          <a:prstGeom prst="actionButtonInformatio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851525" y="206375"/>
            <a:ext cx="30321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/>
              <a:t>Find here Pauling’s electronegativity</a:t>
            </a:r>
          </a:p>
          <a:p>
            <a:pPr eaLnBrk="1" hangingPunct="1"/>
            <a:r>
              <a:rPr lang="en-US" sz="1400"/>
              <a:t>online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  <p:bldP spid="1639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2700338" y="476250"/>
            <a:ext cx="3333750" cy="647700"/>
            <a:chOff x="1701" y="300"/>
            <a:chExt cx="2100" cy="408"/>
          </a:xfrm>
        </p:grpSpPr>
        <p:sp>
          <p:nvSpPr>
            <p:cNvPr id="17421" name="Text Box 3"/>
            <p:cNvSpPr txBox="1">
              <a:spLocks noChangeArrowheads="1"/>
            </p:cNvSpPr>
            <p:nvPr/>
          </p:nvSpPr>
          <p:spPr bwMode="auto">
            <a:xfrm>
              <a:off x="1701" y="391"/>
              <a:ext cx="12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% ionicity of bond</a:t>
              </a:r>
            </a:p>
          </p:txBody>
        </p:sp>
        <p:graphicFrame>
          <p:nvGraphicFramePr>
            <p:cNvPr id="17422" name="Object 4"/>
            <p:cNvGraphicFramePr>
              <a:graphicFrameLocks noChangeAspect="1"/>
            </p:cNvGraphicFramePr>
            <p:nvPr/>
          </p:nvGraphicFramePr>
          <p:xfrm>
            <a:off x="3017" y="300"/>
            <a:ext cx="784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3" name="Equation" r:id="rId4" imgW="1244600" imgH="647700" progId="Equation.3">
                    <p:embed/>
                  </p:oleObj>
                </mc:Choice>
                <mc:Fallback>
                  <p:oleObj name="Equation" r:id="rId4" imgW="1244600" imgH="6477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7" y="300"/>
                          <a:ext cx="784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50825" y="1412875"/>
            <a:ext cx="481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determined from dipole moment of molecules 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5508625" y="1628775"/>
            <a:ext cx="6477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7019925" y="1412875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Equation" r:id="rId6" imgW="825142" imgH="317362" progId="Equation.3">
                  <p:embed/>
                </p:oleObj>
              </mc:Choice>
              <mc:Fallback>
                <p:oleObj name="Equation" r:id="rId6" imgW="825142" imgH="31736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1412875"/>
                        <a:ext cx="8255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416" name="Group 8"/>
          <p:cNvGrpSpPr>
            <a:grpSpLocks/>
          </p:cNvGrpSpPr>
          <p:nvPr/>
        </p:nvGrpSpPr>
        <p:grpSpPr bwMode="auto">
          <a:xfrm>
            <a:off x="1476375" y="1700213"/>
            <a:ext cx="6840538" cy="3694112"/>
            <a:chOff x="930" y="1162"/>
            <a:chExt cx="4309" cy="2327"/>
          </a:xfrm>
        </p:grpSpPr>
        <p:pic>
          <p:nvPicPr>
            <p:cNvPr id="2" name="Picture 9" descr="c9f19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000" b="14000"/>
            <a:stretch>
              <a:fillRect/>
            </a:stretch>
          </p:blipFill>
          <p:spPr bwMode="auto">
            <a:xfrm>
              <a:off x="930" y="1162"/>
              <a:ext cx="4309" cy="2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17420" name="Object 10"/>
            <p:cNvGraphicFramePr>
              <a:graphicFrameLocks noChangeAspect="1"/>
            </p:cNvGraphicFramePr>
            <p:nvPr/>
          </p:nvGraphicFramePr>
          <p:xfrm>
            <a:off x="3064" y="3225"/>
            <a:ext cx="562" cy="1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5" name="Equation" r:id="rId9" imgW="1028254" imgH="317362" progId="Equation.3">
                    <p:embed/>
                  </p:oleObj>
                </mc:Choice>
                <mc:Fallback>
                  <p:oleObj name="Equation" r:id="rId9" imgW="1028254" imgH="317362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64" y="3225"/>
                          <a:ext cx="562" cy="1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419" name="Group 11"/>
          <p:cNvGrpSpPr>
            <a:grpSpLocks/>
          </p:cNvGrpSpPr>
          <p:nvPr/>
        </p:nvGrpSpPr>
        <p:grpSpPr bwMode="auto">
          <a:xfrm>
            <a:off x="1908175" y="5478463"/>
            <a:ext cx="5111750" cy="1081087"/>
            <a:chOff x="1202" y="3451"/>
            <a:chExt cx="3220" cy="681"/>
          </a:xfrm>
        </p:grpSpPr>
        <p:sp>
          <p:nvSpPr>
            <p:cNvPr id="3" name="Rectangle 12"/>
            <p:cNvSpPr>
              <a:spLocks noChangeArrowheads="1"/>
            </p:cNvSpPr>
            <p:nvPr/>
          </p:nvSpPr>
          <p:spPr bwMode="auto">
            <a:xfrm>
              <a:off x="1202" y="3451"/>
              <a:ext cx="3220" cy="68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7" name="Text Box 13"/>
            <p:cNvSpPr txBox="1">
              <a:spLocks noChangeArrowheads="1"/>
            </p:cNvSpPr>
            <p:nvPr/>
          </p:nvSpPr>
          <p:spPr bwMode="auto">
            <a:xfrm>
              <a:off x="1429" y="3684"/>
              <a:ext cx="12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% ionicity of bond</a:t>
              </a:r>
            </a:p>
          </p:txBody>
        </p:sp>
        <p:graphicFrame>
          <p:nvGraphicFramePr>
            <p:cNvPr id="17418" name="Object 14"/>
            <p:cNvGraphicFramePr>
              <a:graphicFrameLocks noChangeAspect="1"/>
            </p:cNvGraphicFramePr>
            <p:nvPr/>
          </p:nvGraphicFramePr>
          <p:xfrm>
            <a:off x="2721" y="3502"/>
            <a:ext cx="1384" cy="6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6" name="Equation" r:id="rId11" imgW="2197100" imgH="965200" progId="Equation.3">
                    <p:embed/>
                  </p:oleObj>
                </mc:Choice>
                <mc:Fallback>
                  <p:oleObj name="Equation" r:id="rId11" imgW="2197100" imgH="96520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21" y="3502"/>
                          <a:ext cx="1384" cy="6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870700" y="5524500"/>
            <a:ext cx="2317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/>
              <a:t>6.1 eV</a:t>
            </a:r>
          </a:p>
          <a:p>
            <a:pPr algn="ctr" eaLnBrk="1" hangingPunct="1"/>
            <a:r>
              <a:rPr lang="en-US"/>
              <a:t>(electrostatic energy)</a:t>
            </a: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684213" y="5514975"/>
            <a:ext cx="2232025" cy="1082675"/>
            <a:chOff x="431" y="3474"/>
            <a:chExt cx="1406" cy="682"/>
          </a:xfrm>
        </p:grpSpPr>
        <p:sp>
          <p:nvSpPr>
            <p:cNvPr id="3113" name="Line 4"/>
            <p:cNvSpPr>
              <a:spLocks noChangeShapeType="1"/>
            </p:cNvSpPr>
            <p:nvPr/>
          </p:nvSpPr>
          <p:spPr bwMode="auto">
            <a:xfrm>
              <a:off x="431" y="3863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Line 5"/>
            <p:cNvSpPr>
              <a:spLocks noChangeShapeType="1"/>
            </p:cNvSpPr>
            <p:nvPr/>
          </p:nvSpPr>
          <p:spPr bwMode="auto">
            <a:xfrm>
              <a:off x="1837" y="383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Line 6"/>
            <p:cNvSpPr>
              <a:spLocks noChangeShapeType="1"/>
            </p:cNvSpPr>
            <p:nvPr/>
          </p:nvSpPr>
          <p:spPr bwMode="auto">
            <a:xfrm flipV="1">
              <a:off x="431" y="3929"/>
              <a:ext cx="140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Text Box 7"/>
            <p:cNvSpPr txBox="1">
              <a:spLocks noChangeArrowheads="1"/>
            </p:cNvSpPr>
            <p:nvPr/>
          </p:nvSpPr>
          <p:spPr bwMode="auto">
            <a:xfrm>
              <a:off x="884" y="3474"/>
              <a:ext cx="487" cy="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6500">
                  <a:cs typeface="Arial" charset="0"/>
                </a:rPr>
                <a:t>∞</a:t>
              </a:r>
            </a:p>
          </p:txBody>
        </p:sp>
      </p:grp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908175" y="3033713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/>
              <a:t>5.1 eV</a:t>
            </a:r>
          </a:p>
          <a:p>
            <a:pPr algn="ctr" eaLnBrk="1" hangingPunct="1"/>
            <a:r>
              <a:rPr lang="en-US"/>
              <a:t>(ionization energy)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7067550" y="4441825"/>
            <a:ext cx="1873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/>
              <a:t>3.6 eV</a:t>
            </a:r>
          </a:p>
          <a:p>
            <a:pPr algn="ctr" eaLnBrk="1" hangingPunct="1"/>
            <a:r>
              <a:rPr lang="en-US"/>
              <a:t>(electron affinity)</a:t>
            </a:r>
          </a:p>
        </p:txBody>
      </p:sp>
      <p:pic>
        <p:nvPicPr>
          <p:cNvPr id="4106" name="Picture 10" descr="ionicblu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9243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932363" cy="258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50825" y="2420938"/>
            <a:ext cx="2654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 </a:t>
            </a:r>
            <a:r>
              <a:rPr lang="en-US"/>
              <a:t>Closer look to energetic</a:t>
            </a:r>
          </a:p>
        </p:txBody>
      </p:sp>
      <p:sp>
        <p:nvSpPr>
          <p:cNvPr id="4109" name="Oval 13"/>
          <p:cNvSpPr>
            <a:spLocks noChangeArrowheads="1"/>
          </p:cNvSpPr>
          <p:nvPr/>
        </p:nvSpPr>
        <p:spPr bwMode="auto">
          <a:xfrm>
            <a:off x="395288" y="2852738"/>
            <a:ext cx="719137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1116013" y="3068638"/>
            <a:ext cx="142875" cy="1428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3636963" y="3284538"/>
            <a:ext cx="9350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Oval 16"/>
          <p:cNvSpPr>
            <a:spLocks noChangeArrowheads="1"/>
          </p:cNvSpPr>
          <p:nvPr/>
        </p:nvSpPr>
        <p:spPr bwMode="auto">
          <a:xfrm>
            <a:off x="4945063" y="2852738"/>
            <a:ext cx="719137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Na</a:t>
            </a:r>
            <a:r>
              <a:rPr lang="en-US" sz="2000" b="1" baseline="30000"/>
              <a:t>+</a:t>
            </a:r>
            <a:endParaRPr lang="en-US" sz="2000" b="1"/>
          </a:p>
        </p:txBody>
      </p:sp>
      <p:sp>
        <p:nvSpPr>
          <p:cNvPr id="4113" name="Oval 17"/>
          <p:cNvSpPr>
            <a:spLocks noChangeArrowheads="1"/>
          </p:cNvSpPr>
          <p:nvPr/>
        </p:nvSpPr>
        <p:spPr bwMode="auto">
          <a:xfrm>
            <a:off x="8677275" y="3068638"/>
            <a:ext cx="142875" cy="1428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6991350" y="3016250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5292725" y="36099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8748713" y="35718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5292725" y="3716338"/>
            <a:ext cx="3455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6778625" y="3352800"/>
            <a:ext cx="773113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500">
                <a:cs typeface="Arial" charset="0"/>
              </a:rPr>
              <a:t>∞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1763713" y="3033713"/>
            <a:ext cx="317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  <p:sp>
        <p:nvSpPr>
          <p:cNvPr id="4120" name="Oval 24"/>
          <p:cNvSpPr>
            <a:spLocks noChangeArrowheads="1"/>
          </p:cNvSpPr>
          <p:nvPr/>
        </p:nvSpPr>
        <p:spPr bwMode="auto">
          <a:xfrm>
            <a:off x="395288" y="4291013"/>
            <a:ext cx="719137" cy="7207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Cl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1835150" y="4435475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  <p:sp>
        <p:nvSpPr>
          <p:cNvPr id="4122" name="Oval 26"/>
          <p:cNvSpPr>
            <a:spLocks noChangeArrowheads="1"/>
          </p:cNvSpPr>
          <p:nvPr/>
        </p:nvSpPr>
        <p:spPr bwMode="auto">
          <a:xfrm>
            <a:off x="2916238" y="4579938"/>
            <a:ext cx="142875" cy="1428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>
            <a:off x="3635375" y="4651375"/>
            <a:ext cx="9350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4" name="Oval 28"/>
          <p:cNvSpPr>
            <a:spLocks noChangeArrowheads="1"/>
          </p:cNvSpPr>
          <p:nvPr/>
        </p:nvSpPr>
        <p:spPr bwMode="auto">
          <a:xfrm>
            <a:off x="4860925" y="4291013"/>
            <a:ext cx="719138" cy="7207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Cl</a:t>
            </a:r>
            <a:r>
              <a:rPr lang="en-US" sz="3200" b="1" baseline="30000"/>
              <a:t>-</a:t>
            </a:r>
            <a:endParaRPr lang="en-US" sz="3200" b="1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6991350" y="4435475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  <p:sp>
        <p:nvSpPr>
          <p:cNvPr id="4126" name="Oval 30"/>
          <p:cNvSpPr>
            <a:spLocks noChangeArrowheads="1"/>
          </p:cNvSpPr>
          <p:nvPr/>
        </p:nvSpPr>
        <p:spPr bwMode="auto">
          <a:xfrm>
            <a:off x="395288" y="5372100"/>
            <a:ext cx="719137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Na</a:t>
            </a:r>
            <a:r>
              <a:rPr lang="en-US" sz="2000" b="1" baseline="30000"/>
              <a:t>+</a:t>
            </a:r>
            <a:endParaRPr lang="en-US" sz="2000" b="1"/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1590675" y="5516563"/>
            <a:ext cx="317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  <p:sp>
        <p:nvSpPr>
          <p:cNvPr id="4128" name="Line 32"/>
          <p:cNvSpPr>
            <a:spLocks noChangeShapeType="1"/>
          </p:cNvSpPr>
          <p:nvPr/>
        </p:nvSpPr>
        <p:spPr bwMode="auto">
          <a:xfrm>
            <a:off x="3635375" y="5734050"/>
            <a:ext cx="9350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9" name="Oval 33"/>
          <p:cNvSpPr>
            <a:spLocks noChangeArrowheads="1"/>
          </p:cNvSpPr>
          <p:nvPr/>
        </p:nvSpPr>
        <p:spPr bwMode="auto">
          <a:xfrm>
            <a:off x="2543175" y="5348288"/>
            <a:ext cx="719138" cy="7207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Cl</a:t>
            </a:r>
            <a:r>
              <a:rPr lang="en-US" sz="3200" b="1" baseline="30000"/>
              <a:t>-</a:t>
            </a:r>
            <a:endParaRPr lang="en-US" sz="3200" b="1"/>
          </a:p>
        </p:txBody>
      </p:sp>
      <p:grpSp>
        <p:nvGrpSpPr>
          <p:cNvPr id="4130" name="Group 34"/>
          <p:cNvGrpSpPr>
            <a:grpSpLocks/>
          </p:cNvGrpSpPr>
          <p:nvPr/>
        </p:nvGrpSpPr>
        <p:grpSpPr bwMode="auto">
          <a:xfrm>
            <a:off x="4789488" y="5372100"/>
            <a:ext cx="1463675" cy="1025525"/>
            <a:chOff x="3017" y="3384"/>
            <a:chExt cx="922" cy="646"/>
          </a:xfrm>
        </p:grpSpPr>
        <p:sp>
          <p:nvSpPr>
            <p:cNvPr id="3107" name="Oval 35"/>
            <p:cNvSpPr>
              <a:spLocks noChangeArrowheads="1"/>
            </p:cNvSpPr>
            <p:nvPr/>
          </p:nvSpPr>
          <p:spPr bwMode="auto">
            <a:xfrm>
              <a:off x="3486" y="3384"/>
              <a:ext cx="453" cy="454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Cl</a:t>
              </a:r>
              <a:r>
                <a:rPr lang="en-US" sz="3200" b="1" baseline="30000"/>
                <a:t>-</a:t>
              </a:r>
              <a:endParaRPr lang="en-US" sz="3200" b="1"/>
            </a:p>
          </p:txBody>
        </p:sp>
        <p:sp>
          <p:nvSpPr>
            <p:cNvPr id="3108" name="Oval 36"/>
            <p:cNvSpPr>
              <a:spLocks noChangeArrowheads="1"/>
            </p:cNvSpPr>
            <p:nvPr/>
          </p:nvSpPr>
          <p:spPr bwMode="auto">
            <a:xfrm>
              <a:off x="3017" y="3384"/>
              <a:ext cx="453" cy="45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Na</a:t>
              </a:r>
              <a:r>
                <a:rPr lang="en-US" sz="2000" b="1" baseline="30000"/>
                <a:t>+</a:t>
              </a:r>
              <a:endParaRPr lang="en-US" sz="2000" b="1"/>
            </a:p>
          </p:txBody>
        </p:sp>
        <p:sp>
          <p:nvSpPr>
            <p:cNvPr id="3109" name="Line 37"/>
            <p:cNvSpPr>
              <a:spLocks noChangeShapeType="1"/>
            </p:cNvSpPr>
            <p:nvPr/>
          </p:nvSpPr>
          <p:spPr bwMode="auto">
            <a:xfrm>
              <a:off x="3243" y="383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Line 38"/>
            <p:cNvSpPr>
              <a:spLocks noChangeShapeType="1"/>
            </p:cNvSpPr>
            <p:nvPr/>
          </p:nvSpPr>
          <p:spPr bwMode="auto">
            <a:xfrm>
              <a:off x="3696" y="384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Line 39"/>
            <p:cNvSpPr>
              <a:spLocks noChangeShapeType="1"/>
            </p:cNvSpPr>
            <p:nvPr/>
          </p:nvSpPr>
          <p:spPr bwMode="auto">
            <a:xfrm flipV="1">
              <a:off x="3243" y="3929"/>
              <a:ext cx="45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Text Box 40"/>
            <p:cNvSpPr txBox="1">
              <a:spLocks noChangeArrowheads="1"/>
            </p:cNvSpPr>
            <p:nvPr/>
          </p:nvSpPr>
          <p:spPr bwMode="auto">
            <a:xfrm>
              <a:off x="3381" y="3673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>
                  <a:cs typeface="Arial" charset="0"/>
                </a:rPr>
                <a:t>r</a:t>
              </a:r>
              <a:r>
                <a:rPr lang="en-US" sz="2000" baseline="-25000">
                  <a:cs typeface="Arial" charset="0"/>
                </a:rPr>
                <a:t>0</a:t>
              </a:r>
              <a:endParaRPr lang="en-US" sz="2000">
                <a:cs typeface="Arial" charset="0"/>
              </a:endParaRPr>
            </a:p>
          </p:txBody>
        </p:sp>
      </p:grp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7019925" y="5510213"/>
            <a:ext cx="317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  <p:sp>
        <p:nvSpPr>
          <p:cNvPr id="4138" name="AutoShape 42">
            <a:hlinkClick r:id="rId5" highlightClick="1"/>
          </p:cNvPr>
          <p:cNvSpPr>
            <a:spLocks noChangeArrowheads="1"/>
          </p:cNvSpPr>
          <p:nvPr/>
        </p:nvSpPr>
        <p:spPr bwMode="auto">
          <a:xfrm>
            <a:off x="228600" y="381000"/>
            <a:ext cx="304800" cy="304800"/>
          </a:xfrm>
          <a:prstGeom prst="actionButtonInformatio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9" name="AutoShape 43">
            <a:hlinkClick r:id="rId6" highlightClick="1"/>
          </p:cNvPr>
          <p:cNvSpPr>
            <a:spLocks noChangeArrowheads="1"/>
          </p:cNvSpPr>
          <p:nvPr/>
        </p:nvSpPr>
        <p:spPr bwMode="auto">
          <a:xfrm>
            <a:off x="1143000" y="381000"/>
            <a:ext cx="304800" cy="304800"/>
          </a:xfrm>
          <a:prstGeom prst="actionButtonInformatio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6400800" y="6284913"/>
            <a:ext cx="2635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-0.3 eV (Pauli repulsion)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4" grpId="0"/>
      <p:bldP spid="4105" grpId="0"/>
      <p:bldP spid="4108" grpId="0"/>
      <p:bldP spid="4109" grpId="0" animBg="1"/>
      <p:bldP spid="4110" grpId="0" animBg="1"/>
      <p:bldP spid="4111" grpId="0" animBg="1"/>
      <p:bldP spid="4112" grpId="0" animBg="1"/>
      <p:bldP spid="4113" grpId="0" animBg="1"/>
      <p:bldP spid="4114" grpId="0"/>
      <p:bldP spid="4115" grpId="0" animBg="1"/>
      <p:bldP spid="4116" grpId="0" animBg="1"/>
      <p:bldP spid="4117" grpId="0" animBg="1"/>
      <p:bldP spid="4118" grpId="0"/>
      <p:bldP spid="4119" grpId="0"/>
      <p:bldP spid="4120" grpId="0" animBg="1"/>
      <p:bldP spid="4121" grpId="0"/>
      <p:bldP spid="4122" grpId="0" animBg="1"/>
      <p:bldP spid="4123" grpId="0" animBg="1"/>
      <p:bldP spid="4124" grpId="0" animBg="1"/>
      <p:bldP spid="4125" grpId="0"/>
      <p:bldP spid="4126" grpId="0" animBg="1"/>
      <p:bldP spid="4127" grpId="0"/>
      <p:bldP spid="4128" grpId="0" animBg="1"/>
      <p:bldP spid="4129" grpId="0" animBg="1"/>
      <p:bldP spid="4137" grpId="0"/>
      <p:bldP spid="4138" grpId="0" animBg="1"/>
      <p:bldP spid="4139" grpId="0" animBg="1"/>
      <p:bldP spid="41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6781800" y="4162425"/>
            <a:ext cx="240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/>
              <a:t>Click for reference and additional</a:t>
            </a:r>
          </a:p>
          <a:p>
            <a:pPr eaLnBrk="1" hangingPunct="1"/>
            <a:r>
              <a:rPr lang="en-US" sz="1200"/>
              <a:t>information</a:t>
            </a:r>
          </a:p>
        </p:txBody>
      </p:sp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95288" y="476250"/>
            <a:ext cx="863600" cy="720725"/>
            <a:chOff x="249" y="300"/>
            <a:chExt cx="544" cy="454"/>
          </a:xfrm>
        </p:grpSpPr>
        <p:sp>
          <p:nvSpPr>
            <p:cNvPr id="4121" name="Oval 3"/>
            <p:cNvSpPr>
              <a:spLocks noChangeArrowheads="1"/>
            </p:cNvSpPr>
            <p:nvPr/>
          </p:nvSpPr>
          <p:spPr bwMode="auto">
            <a:xfrm>
              <a:off x="249" y="300"/>
              <a:ext cx="453" cy="45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122" name="Oval 4"/>
            <p:cNvSpPr>
              <a:spLocks noChangeArrowheads="1"/>
            </p:cNvSpPr>
            <p:nvPr/>
          </p:nvSpPr>
          <p:spPr bwMode="auto">
            <a:xfrm>
              <a:off x="703" y="436"/>
              <a:ext cx="90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2124075" y="549275"/>
            <a:ext cx="719138" cy="7207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Cl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547813" y="692150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3203575" y="908050"/>
            <a:ext cx="9350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4572000" y="549275"/>
            <a:ext cx="1463675" cy="1025525"/>
            <a:chOff x="2880" y="346"/>
            <a:chExt cx="922" cy="646"/>
          </a:xfrm>
        </p:grpSpPr>
        <p:sp>
          <p:nvSpPr>
            <p:cNvPr id="4115" name="Oval 9"/>
            <p:cNvSpPr>
              <a:spLocks noChangeArrowheads="1"/>
            </p:cNvSpPr>
            <p:nvPr/>
          </p:nvSpPr>
          <p:spPr bwMode="auto">
            <a:xfrm>
              <a:off x="3349" y="346"/>
              <a:ext cx="453" cy="454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Cl</a:t>
              </a:r>
              <a:r>
                <a:rPr lang="en-US" sz="3200" b="1" baseline="30000"/>
                <a:t>-</a:t>
              </a:r>
              <a:endParaRPr lang="en-US" sz="3200" b="1"/>
            </a:p>
          </p:txBody>
        </p:sp>
        <p:sp>
          <p:nvSpPr>
            <p:cNvPr id="4116" name="Oval 10"/>
            <p:cNvSpPr>
              <a:spLocks noChangeArrowheads="1"/>
            </p:cNvSpPr>
            <p:nvPr/>
          </p:nvSpPr>
          <p:spPr bwMode="auto">
            <a:xfrm>
              <a:off x="2880" y="346"/>
              <a:ext cx="453" cy="45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Na</a:t>
              </a:r>
              <a:r>
                <a:rPr lang="en-US" sz="2000" b="1" baseline="30000"/>
                <a:t>+</a:t>
              </a:r>
              <a:endParaRPr lang="en-US" sz="2000" b="1"/>
            </a:p>
          </p:txBody>
        </p:sp>
        <p:sp>
          <p:nvSpPr>
            <p:cNvPr id="4117" name="Line 11"/>
            <p:cNvSpPr>
              <a:spLocks noChangeShapeType="1"/>
            </p:cNvSpPr>
            <p:nvPr/>
          </p:nvSpPr>
          <p:spPr bwMode="auto">
            <a:xfrm>
              <a:off x="3106" y="800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12"/>
            <p:cNvSpPr>
              <a:spLocks noChangeShapeType="1"/>
            </p:cNvSpPr>
            <p:nvPr/>
          </p:nvSpPr>
          <p:spPr bwMode="auto">
            <a:xfrm>
              <a:off x="3559" y="811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13"/>
            <p:cNvSpPr>
              <a:spLocks noChangeShapeType="1"/>
            </p:cNvSpPr>
            <p:nvPr/>
          </p:nvSpPr>
          <p:spPr bwMode="auto">
            <a:xfrm flipV="1">
              <a:off x="3106" y="891"/>
              <a:ext cx="45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Text Box 14"/>
            <p:cNvSpPr txBox="1">
              <a:spLocks noChangeArrowheads="1"/>
            </p:cNvSpPr>
            <p:nvPr/>
          </p:nvSpPr>
          <p:spPr bwMode="auto">
            <a:xfrm>
              <a:off x="3244" y="635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>
                  <a:cs typeface="Arial" charset="0"/>
                </a:rPr>
                <a:t>r</a:t>
              </a:r>
              <a:r>
                <a:rPr lang="en-US" sz="2000" baseline="-25000">
                  <a:cs typeface="Arial" charset="0"/>
                </a:rPr>
                <a:t>0</a:t>
              </a:r>
              <a:endParaRPr lang="en-US" sz="2000">
                <a:cs typeface="Arial" charset="0"/>
              </a:endParaRPr>
            </a:p>
          </p:txBody>
        </p:sp>
      </p:grp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6126163" y="692150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237288" y="620713"/>
            <a:ext cx="27305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/>
              <a:t>4.3 eV=</a:t>
            </a:r>
          </a:p>
          <a:p>
            <a:pPr algn="ctr" eaLnBrk="1" hangingPunct="1"/>
            <a:r>
              <a:rPr lang="en-US"/>
              <a:t>(6.1-0.3)eV-5.1eV+3.6eV</a:t>
            </a:r>
          </a:p>
          <a:p>
            <a:pPr algn="ctr" eaLnBrk="1" hangingPunct="1"/>
            <a:r>
              <a:rPr lang="en-US"/>
              <a:t>(dissociation energy)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250825" y="1773238"/>
            <a:ext cx="1770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 </a:t>
            </a:r>
            <a:r>
              <a:rPr lang="en-US" sz="2000"/>
              <a:t>How to find r</a:t>
            </a:r>
            <a:r>
              <a:rPr lang="en-US" sz="2000" baseline="-25000"/>
              <a:t>0</a:t>
            </a:r>
            <a:endParaRPr lang="en-US" sz="2000"/>
          </a:p>
        </p:txBody>
      </p:sp>
      <p:graphicFrame>
        <p:nvGraphicFramePr>
          <p:cNvPr id="5138" name="Object 18"/>
          <p:cNvGraphicFramePr>
            <a:graphicFrameLocks noChangeAspect="1"/>
          </p:cNvGraphicFramePr>
          <p:nvPr/>
        </p:nvGraphicFramePr>
        <p:xfrm>
          <a:off x="1042988" y="2133600"/>
          <a:ext cx="4546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4" imgW="4546600" imgH="711200" progId="Equation.3">
                  <p:embed/>
                </p:oleObj>
              </mc:Choice>
              <mc:Fallback>
                <p:oleObj name="Equation" r:id="rId4" imgW="4546600" imgH="711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133600"/>
                        <a:ext cx="45466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2000250" y="17668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5724525" y="2492375"/>
            <a:ext cx="576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6496050" y="2276475"/>
            <a:ext cx="1111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minimum</a:t>
            </a:r>
          </a:p>
        </p:txBody>
      </p:sp>
      <p:pic>
        <p:nvPicPr>
          <p:cNvPr id="5146" name="Picture 26" descr="naclpaul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733675"/>
            <a:ext cx="4876800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7" name="AutoShape 27">
            <a:hlinkClick r:id="rId7" highlightClick="1"/>
          </p:cNvPr>
          <p:cNvSpPr>
            <a:spLocks noChangeArrowheads="1"/>
          </p:cNvSpPr>
          <p:nvPr/>
        </p:nvSpPr>
        <p:spPr bwMode="auto">
          <a:xfrm>
            <a:off x="6705600" y="3733800"/>
            <a:ext cx="304800" cy="304800"/>
          </a:xfrm>
          <a:prstGeom prst="actionButtonInformatio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8" name="Line 28"/>
          <p:cNvSpPr>
            <a:spLocks noChangeShapeType="1"/>
          </p:cNvSpPr>
          <p:nvPr/>
        </p:nvSpPr>
        <p:spPr bwMode="auto">
          <a:xfrm flipV="1">
            <a:off x="6858000" y="4038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>
            <a:off x="6858000" y="44196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" grpId="0"/>
      <p:bldP spid="5125" grpId="0" animBg="1"/>
      <p:bldP spid="5126" grpId="0"/>
      <p:bldP spid="5127" grpId="0" animBg="1"/>
      <p:bldP spid="5135" grpId="0"/>
      <p:bldP spid="5136" grpId="0"/>
      <p:bldP spid="5137" grpId="0"/>
      <p:bldP spid="5139" grpId="0"/>
      <p:bldP spid="5140" grpId="0" animBg="1"/>
      <p:bldP spid="5141" grpId="0"/>
      <p:bldP spid="5147" grpId="0" animBg="1"/>
      <p:bldP spid="5148" grpId="0" animBg="1"/>
      <p:bldP spid="51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sodesmi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205038"/>
            <a:ext cx="3051175" cy="244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3168650" y="0"/>
            <a:ext cx="5975350" cy="1665288"/>
            <a:chOff x="1996" y="0"/>
            <a:chExt cx="3764" cy="1049"/>
          </a:xfrm>
        </p:grpSpPr>
        <p:pic>
          <p:nvPicPr>
            <p:cNvPr id="5143" name="Picture 4" descr="Tumbler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6" y="0"/>
              <a:ext cx="3567" cy="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44" name="Rectangle 5"/>
            <p:cNvSpPr>
              <a:spLocks noChangeArrowheads="1"/>
            </p:cNvSpPr>
            <p:nvPr/>
          </p:nvSpPr>
          <p:spPr bwMode="auto">
            <a:xfrm>
              <a:off x="1996" y="822"/>
              <a:ext cx="3764" cy="2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79388" y="404813"/>
            <a:ext cx="31686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From a single Na</a:t>
            </a:r>
            <a:r>
              <a:rPr lang="en-US" sz="2000" baseline="30000"/>
              <a:t>+</a:t>
            </a:r>
            <a:r>
              <a:rPr lang="en-US" sz="2000"/>
              <a:t>Cl</a:t>
            </a:r>
            <a:r>
              <a:rPr lang="en-US" sz="2000" baseline="30000"/>
              <a:t>-</a:t>
            </a:r>
            <a:r>
              <a:rPr lang="en-US" sz="2000"/>
              <a:t> bond to the NaCl solid</a:t>
            </a:r>
          </a:p>
        </p:txBody>
      </p:sp>
      <p:pic>
        <p:nvPicPr>
          <p:cNvPr id="6151" name="Picture 7" descr="nacl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01"/>
          <a:stretch>
            <a:fillRect/>
          </a:stretch>
        </p:blipFill>
        <p:spPr bwMode="auto">
          <a:xfrm>
            <a:off x="179388" y="1989138"/>
            <a:ext cx="2881312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3360738" y="3636963"/>
            <a:ext cx="863600" cy="863600"/>
          </a:xfrm>
          <a:prstGeom prst="ellipse">
            <a:avLst/>
          </a:prstGeom>
          <a:solidFill>
            <a:srgbClr val="00CC99"/>
          </a:soli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3348038" y="2446338"/>
            <a:ext cx="863600" cy="863600"/>
          </a:xfrm>
          <a:prstGeom prst="ellipse">
            <a:avLst/>
          </a:prstGeom>
          <a:solidFill>
            <a:srgbClr val="00CC99"/>
          </a:soli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3949700" y="3048000"/>
            <a:ext cx="863600" cy="863600"/>
          </a:xfrm>
          <a:prstGeom prst="ellipse">
            <a:avLst/>
          </a:prstGeom>
          <a:solidFill>
            <a:srgbClr val="00CC99"/>
          </a:soli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Oval 11"/>
          <p:cNvSpPr>
            <a:spLocks noChangeArrowheads="1"/>
          </p:cNvSpPr>
          <p:nvPr/>
        </p:nvSpPr>
        <p:spPr bwMode="auto">
          <a:xfrm>
            <a:off x="4560888" y="2420938"/>
            <a:ext cx="863600" cy="863600"/>
          </a:xfrm>
          <a:prstGeom prst="ellipse">
            <a:avLst/>
          </a:prstGeom>
          <a:solidFill>
            <a:srgbClr val="00CC99"/>
          </a:soli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Oval 12"/>
          <p:cNvSpPr>
            <a:spLocks noChangeArrowheads="1"/>
          </p:cNvSpPr>
          <p:nvPr/>
        </p:nvSpPr>
        <p:spPr bwMode="auto">
          <a:xfrm>
            <a:off x="4572000" y="3636963"/>
            <a:ext cx="863600" cy="863600"/>
          </a:xfrm>
          <a:prstGeom prst="ellipse">
            <a:avLst/>
          </a:prstGeom>
          <a:solidFill>
            <a:srgbClr val="00CC99"/>
          </a:soli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50825" y="4959350"/>
            <a:ext cx="8496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Neither contact between cations (</a:t>
            </a:r>
            <a:r>
              <a:rPr lang="en-US" sz="2000">
                <a:solidFill>
                  <a:schemeClr val="accent2"/>
                </a:solidFill>
              </a:rPr>
              <a:t>Na</a:t>
            </a:r>
            <a:r>
              <a:rPr lang="en-US" sz="2000" baseline="30000">
                <a:solidFill>
                  <a:schemeClr val="accent2"/>
                </a:solidFill>
              </a:rPr>
              <a:t>+</a:t>
            </a:r>
            <a:r>
              <a:rPr lang="en-US" sz="2000" baseline="30000"/>
              <a:t> </a:t>
            </a:r>
            <a:r>
              <a:rPr lang="en-US" sz="2000"/>
              <a:t>) nor contact between anions (</a:t>
            </a:r>
            <a:r>
              <a:rPr lang="en-US" sz="2000">
                <a:solidFill>
                  <a:schemeClr val="hlink"/>
                </a:solidFill>
              </a:rPr>
              <a:t>Cl</a:t>
            </a:r>
            <a:r>
              <a:rPr lang="en-US" sz="2000" baseline="30000">
                <a:solidFill>
                  <a:schemeClr val="hlink"/>
                </a:solidFill>
              </a:rPr>
              <a:t>-</a:t>
            </a:r>
            <a:r>
              <a:rPr lang="en-US" sz="2000">
                <a:solidFill>
                  <a:schemeClr val="hlink"/>
                </a:solidFill>
              </a:rPr>
              <a:t> </a:t>
            </a:r>
            <a:r>
              <a:rPr lang="en-US" sz="2000"/>
              <a:t>) </a:t>
            </a:r>
            <a:endParaRPr lang="en-US" sz="2000" baseline="30000"/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763713" y="5516563"/>
            <a:ext cx="70580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apart from nearest-neighbor interaction only Coulomb terms involved</a:t>
            </a:r>
            <a:endParaRPr lang="en-US" sz="2000" baseline="30000"/>
          </a:p>
        </p:txBody>
      </p:sp>
      <p:sp>
        <p:nvSpPr>
          <p:cNvPr id="6159" name="Oval 15"/>
          <p:cNvSpPr>
            <a:spLocks noChangeArrowheads="1"/>
          </p:cNvSpPr>
          <p:nvPr/>
        </p:nvSpPr>
        <p:spPr bwMode="auto">
          <a:xfrm>
            <a:off x="3584575" y="3294063"/>
            <a:ext cx="360363" cy="3587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Oval 16"/>
          <p:cNvSpPr>
            <a:spLocks noChangeArrowheads="1"/>
          </p:cNvSpPr>
          <p:nvPr/>
        </p:nvSpPr>
        <p:spPr bwMode="auto">
          <a:xfrm>
            <a:off x="4211638" y="2708275"/>
            <a:ext cx="360362" cy="3587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Oval 17"/>
          <p:cNvSpPr>
            <a:spLocks noChangeArrowheads="1"/>
          </p:cNvSpPr>
          <p:nvPr/>
        </p:nvSpPr>
        <p:spPr bwMode="auto">
          <a:xfrm>
            <a:off x="4787900" y="3284538"/>
            <a:ext cx="360363" cy="3587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Oval 18"/>
          <p:cNvSpPr>
            <a:spLocks noChangeArrowheads="1"/>
          </p:cNvSpPr>
          <p:nvPr/>
        </p:nvSpPr>
        <p:spPr bwMode="auto">
          <a:xfrm>
            <a:off x="4211638" y="3933825"/>
            <a:ext cx="360362" cy="3587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779838" y="2852738"/>
            <a:ext cx="1223962" cy="1296987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>
            <a:off x="3779838" y="45085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3903663" y="4456113"/>
            <a:ext cx="3444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r</a:t>
            </a:r>
            <a:r>
              <a:rPr lang="en-US" baseline="-25000"/>
              <a:t>0</a:t>
            </a:r>
            <a:endParaRPr lang="en-US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>
            <a:off x="3754438" y="3441700"/>
            <a:ext cx="6477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167" name="Object 23"/>
          <p:cNvGraphicFramePr>
            <a:graphicFrameLocks noChangeAspect="1"/>
          </p:cNvGraphicFramePr>
          <p:nvPr/>
        </p:nvGraphicFramePr>
        <p:xfrm>
          <a:off x="4140200" y="3429000"/>
          <a:ext cx="5207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7" imgW="520700" imgH="368300" progId="Equation.3">
                  <p:embed/>
                </p:oleObj>
              </mc:Choice>
              <mc:Fallback>
                <p:oleObj name="Equation" r:id="rId7" imgW="520700" imgH="3683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3429000"/>
                        <a:ext cx="5207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8" name="AutoShape 24"/>
          <p:cNvSpPr>
            <a:spLocks noChangeArrowheads="1"/>
          </p:cNvSpPr>
          <p:nvPr/>
        </p:nvSpPr>
        <p:spPr bwMode="auto">
          <a:xfrm>
            <a:off x="684213" y="5589588"/>
            <a:ext cx="647700" cy="287337"/>
          </a:xfrm>
          <a:prstGeom prst="rightArrow">
            <a:avLst>
              <a:gd name="adj1" fmla="val 50000"/>
              <a:gd name="adj2" fmla="val 563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2" grpId="0" animBg="1"/>
      <p:bldP spid="6153" grpId="0" animBg="1"/>
      <p:bldP spid="6154" grpId="0" animBg="1"/>
      <p:bldP spid="6155" grpId="0" animBg="1"/>
      <p:bldP spid="6156" grpId="0" animBg="1"/>
      <p:bldP spid="6157" grpId="0"/>
      <p:bldP spid="6158" grpId="0"/>
      <p:bldP spid="6159" grpId="0" animBg="1"/>
      <p:bldP spid="6160" grpId="0" animBg="1"/>
      <p:bldP spid="6161" grpId="0" animBg="1"/>
      <p:bldP spid="6162" grpId="0" animBg="1"/>
      <p:bldP spid="6163" grpId="0" animBg="1"/>
      <p:bldP spid="6164" grpId="0" animBg="1"/>
      <p:bldP spid="6165" grpId="0"/>
      <p:bldP spid="6166" grpId="0" animBg="1"/>
      <p:bldP spid="61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54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349500"/>
            <a:ext cx="4032250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684213" y="279400"/>
            <a:ext cx="1824037" cy="411163"/>
            <a:chOff x="431" y="176"/>
            <a:chExt cx="1149" cy="259"/>
          </a:xfrm>
        </p:grpSpPr>
        <p:sp>
          <p:nvSpPr>
            <p:cNvPr id="6198" name="Oval 4"/>
            <p:cNvSpPr>
              <a:spLocks noChangeArrowheads="1"/>
            </p:cNvSpPr>
            <p:nvPr/>
          </p:nvSpPr>
          <p:spPr bwMode="auto">
            <a:xfrm>
              <a:off x="431" y="209"/>
              <a:ext cx="227" cy="22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9" name="Text Box 5"/>
            <p:cNvSpPr txBox="1">
              <a:spLocks noChangeArrowheads="1"/>
            </p:cNvSpPr>
            <p:nvPr/>
          </p:nvSpPr>
          <p:spPr bwMode="auto">
            <a:xfrm>
              <a:off x="872" y="176"/>
              <a:ext cx="7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Na</a:t>
              </a:r>
              <a:r>
                <a:rPr lang="en-US" baseline="30000"/>
                <a:t>+</a:t>
              </a:r>
              <a:r>
                <a:rPr lang="en-US"/>
                <a:t> has: </a:t>
              </a:r>
            </a:p>
          </p:txBody>
        </p:sp>
      </p:grpSp>
      <p:grpSp>
        <p:nvGrpSpPr>
          <p:cNvPr id="7174" name="Group 6"/>
          <p:cNvGrpSpPr>
            <a:grpSpLocks/>
          </p:cNvGrpSpPr>
          <p:nvPr/>
        </p:nvGrpSpPr>
        <p:grpSpPr bwMode="auto">
          <a:xfrm>
            <a:off x="2895600" y="115888"/>
            <a:ext cx="6069013" cy="863600"/>
            <a:chOff x="1824" y="73"/>
            <a:chExt cx="3823" cy="544"/>
          </a:xfrm>
        </p:grpSpPr>
        <p:sp>
          <p:nvSpPr>
            <p:cNvPr id="6196" name="Text Box 7"/>
            <p:cNvSpPr txBox="1">
              <a:spLocks noChangeArrowheads="1"/>
            </p:cNvSpPr>
            <p:nvPr/>
          </p:nvSpPr>
          <p:spPr bwMode="auto">
            <a:xfrm>
              <a:off x="1824" y="176"/>
              <a:ext cx="252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6 Cl</a:t>
              </a:r>
              <a:r>
                <a:rPr lang="en-US" baseline="30000"/>
                <a:t>-  </a:t>
              </a:r>
              <a:r>
                <a:rPr lang="en-US"/>
                <a:t>nearest neighbors at distance r</a:t>
              </a:r>
              <a:r>
                <a:rPr lang="en-US" baseline="-25000"/>
                <a:t>0</a:t>
              </a:r>
              <a:r>
                <a:rPr lang="en-US"/>
                <a:t> </a:t>
              </a:r>
            </a:p>
          </p:txBody>
        </p:sp>
        <p:sp>
          <p:nvSpPr>
            <p:cNvPr id="6197" name="Oval 8"/>
            <p:cNvSpPr>
              <a:spLocks noChangeArrowheads="1"/>
            </p:cNvSpPr>
            <p:nvPr/>
          </p:nvSpPr>
          <p:spPr bwMode="auto">
            <a:xfrm>
              <a:off x="5103" y="73"/>
              <a:ext cx="544" cy="544"/>
            </a:xfrm>
            <a:prstGeom prst="ellipse">
              <a:avLst/>
            </a:prstGeom>
            <a:solidFill>
              <a:srgbClr val="00CC99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77" name="Group 9"/>
          <p:cNvGrpSpPr>
            <a:grpSpLocks/>
          </p:cNvGrpSpPr>
          <p:nvPr/>
        </p:nvGrpSpPr>
        <p:grpSpPr bwMode="auto">
          <a:xfrm>
            <a:off x="2916238" y="1052513"/>
            <a:ext cx="5761037" cy="430212"/>
            <a:chOff x="1837" y="663"/>
            <a:chExt cx="3629" cy="271"/>
          </a:xfrm>
        </p:grpSpPr>
        <p:sp>
          <p:nvSpPr>
            <p:cNvPr id="6193" name="Text Box 10"/>
            <p:cNvSpPr txBox="1">
              <a:spLocks noChangeArrowheads="1"/>
            </p:cNvSpPr>
            <p:nvPr/>
          </p:nvSpPr>
          <p:spPr bwMode="auto">
            <a:xfrm>
              <a:off x="1837" y="663"/>
              <a:ext cx="22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12 Na</a:t>
              </a:r>
              <a:r>
                <a:rPr lang="en-US" baseline="30000"/>
                <a:t>+  </a:t>
              </a:r>
              <a:r>
                <a:rPr lang="en-US"/>
                <a:t>next nearest neighbors at </a:t>
              </a:r>
            </a:p>
          </p:txBody>
        </p:sp>
        <p:graphicFrame>
          <p:nvGraphicFramePr>
            <p:cNvPr id="6194" name="Object 11"/>
            <p:cNvGraphicFramePr>
              <a:graphicFrameLocks noChangeAspect="1"/>
            </p:cNvGraphicFramePr>
            <p:nvPr/>
          </p:nvGraphicFramePr>
          <p:xfrm>
            <a:off x="4059" y="663"/>
            <a:ext cx="352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0" name="Equation" r:id="rId5" imgW="558800" imgH="368300" progId="Equation.3">
                    <p:embed/>
                  </p:oleObj>
                </mc:Choice>
                <mc:Fallback>
                  <p:oleObj name="Equation" r:id="rId5" imgW="558800" imgH="3683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59" y="663"/>
                          <a:ext cx="352" cy="2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95" name="Oval 12"/>
            <p:cNvSpPr>
              <a:spLocks noChangeArrowheads="1"/>
            </p:cNvSpPr>
            <p:nvPr/>
          </p:nvSpPr>
          <p:spPr bwMode="auto">
            <a:xfrm>
              <a:off x="5239" y="708"/>
              <a:ext cx="227" cy="22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4259263" y="4445000"/>
            <a:ext cx="360362" cy="3587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82" name="Group 14"/>
          <p:cNvGrpSpPr>
            <a:grpSpLocks/>
          </p:cNvGrpSpPr>
          <p:nvPr/>
        </p:nvGrpSpPr>
        <p:grpSpPr bwMode="auto">
          <a:xfrm>
            <a:off x="3132138" y="3284538"/>
            <a:ext cx="2663825" cy="2665412"/>
            <a:chOff x="1973" y="2069"/>
            <a:chExt cx="1678" cy="1679"/>
          </a:xfrm>
        </p:grpSpPr>
        <p:grpSp>
          <p:nvGrpSpPr>
            <p:cNvPr id="6184" name="Group 15"/>
            <p:cNvGrpSpPr>
              <a:grpSpLocks/>
            </p:cNvGrpSpPr>
            <p:nvPr/>
          </p:nvGrpSpPr>
          <p:grpSpPr bwMode="auto">
            <a:xfrm>
              <a:off x="1973" y="2069"/>
              <a:ext cx="1678" cy="1679"/>
              <a:chOff x="1973" y="2069"/>
              <a:chExt cx="1678" cy="1679"/>
            </a:xfrm>
          </p:grpSpPr>
          <p:sp>
            <p:nvSpPr>
              <p:cNvPr id="6187" name="Oval 16"/>
              <p:cNvSpPr>
                <a:spLocks noChangeArrowheads="1"/>
              </p:cNvSpPr>
              <p:nvPr/>
            </p:nvSpPr>
            <p:spPr bwMode="auto">
              <a:xfrm>
                <a:off x="2653" y="2069"/>
                <a:ext cx="317" cy="318"/>
              </a:xfrm>
              <a:prstGeom prst="ellipse">
                <a:avLst/>
              </a:prstGeom>
              <a:solidFill>
                <a:srgbClr val="00CC99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8" name="Oval 17"/>
              <p:cNvSpPr>
                <a:spLocks noChangeArrowheads="1"/>
              </p:cNvSpPr>
              <p:nvPr/>
            </p:nvSpPr>
            <p:spPr bwMode="auto">
              <a:xfrm>
                <a:off x="2653" y="3430"/>
                <a:ext cx="317" cy="318"/>
              </a:xfrm>
              <a:prstGeom prst="ellipse">
                <a:avLst/>
              </a:prstGeom>
              <a:solidFill>
                <a:srgbClr val="00CC99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9" name="Oval 18"/>
              <p:cNvSpPr>
                <a:spLocks noChangeArrowheads="1"/>
              </p:cNvSpPr>
              <p:nvPr/>
            </p:nvSpPr>
            <p:spPr bwMode="auto">
              <a:xfrm>
                <a:off x="2381" y="2976"/>
                <a:ext cx="317" cy="318"/>
              </a:xfrm>
              <a:prstGeom prst="ellipse">
                <a:avLst/>
              </a:prstGeom>
              <a:solidFill>
                <a:srgbClr val="00CC99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90" name="Oval 19"/>
              <p:cNvSpPr>
                <a:spLocks noChangeArrowheads="1"/>
              </p:cNvSpPr>
              <p:nvPr/>
            </p:nvSpPr>
            <p:spPr bwMode="auto">
              <a:xfrm>
                <a:off x="1973" y="2750"/>
                <a:ext cx="317" cy="318"/>
              </a:xfrm>
              <a:prstGeom prst="ellipse">
                <a:avLst/>
              </a:prstGeom>
              <a:solidFill>
                <a:srgbClr val="00CC99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91" name="Oval 20"/>
              <p:cNvSpPr>
                <a:spLocks noChangeArrowheads="1"/>
              </p:cNvSpPr>
              <p:nvPr/>
            </p:nvSpPr>
            <p:spPr bwMode="auto">
              <a:xfrm>
                <a:off x="2917" y="2544"/>
                <a:ext cx="317" cy="318"/>
              </a:xfrm>
              <a:prstGeom prst="ellipse">
                <a:avLst/>
              </a:prstGeom>
              <a:solidFill>
                <a:srgbClr val="00CC99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92" name="Oval 21"/>
              <p:cNvSpPr>
                <a:spLocks noChangeArrowheads="1"/>
              </p:cNvSpPr>
              <p:nvPr/>
            </p:nvSpPr>
            <p:spPr bwMode="auto">
              <a:xfrm>
                <a:off x="3334" y="2750"/>
                <a:ext cx="317" cy="318"/>
              </a:xfrm>
              <a:prstGeom prst="ellipse">
                <a:avLst/>
              </a:prstGeom>
              <a:solidFill>
                <a:srgbClr val="00CC99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85" name="Line 22"/>
            <p:cNvSpPr>
              <a:spLocks noChangeShapeType="1"/>
            </p:cNvSpPr>
            <p:nvPr/>
          </p:nvSpPr>
          <p:spPr bwMode="auto">
            <a:xfrm flipV="1">
              <a:off x="2805" y="2205"/>
              <a:ext cx="0" cy="72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Text Box 23"/>
            <p:cNvSpPr txBox="1">
              <a:spLocks noChangeArrowheads="1"/>
            </p:cNvSpPr>
            <p:nvPr/>
          </p:nvSpPr>
          <p:spPr bwMode="auto">
            <a:xfrm>
              <a:off x="2789" y="2387"/>
              <a:ext cx="2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FF0000"/>
                  </a:solidFill>
                </a:rPr>
                <a:t>r</a:t>
              </a:r>
              <a:r>
                <a:rPr lang="en-US" b="1" baseline="-25000">
                  <a:solidFill>
                    <a:srgbClr val="FF0000"/>
                  </a:solidFill>
                </a:rPr>
                <a:t>0</a:t>
              </a:r>
              <a:endParaRPr lang="en-US" b="1">
                <a:solidFill>
                  <a:srgbClr val="FF0000"/>
                </a:solidFill>
              </a:endParaRPr>
            </a:p>
          </p:txBody>
        </p:sp>
      </p:grpSp>
      <p:grpSp>
        <p:nvGrpSpPr>
          <p:cNvPr id="7192" name="Group 24"/>
          <p:cNvGrpSpPr>
            <a:grpSpLocks/>
          </p:cNvGrpSpPr>
          <p:nvPr/>
        </p:nvGrpSpPr>
        <p:grpSpPr bwMode="auto">
          <a:xfrm>
            <a:off x="2767013" y="2997200"/>
            <a:ext cx="3351212" cy="3200400"/>
            <a:chOff x="1743" y="1888"/>
            <a:chExt cx="2111" cy="2016"/>
          </a:xfrm>
        </p:grpSpPr>
        <p:sp>
          <p:nvSpPr>
            <p:cNvPr id="6170" name="Oval 25"/>
            <p:cNvSpPr>
              <a:spLocks noChangeArrowheads="1"/>
            </p:cNvSpPr>
            <p:nvPr/>
          </p:nvSpPr>
          <p:spPr bwMode="auto">
            <a:xfrm>
              <a:off x="1743" y="3000"/>
              <a:ext cx="227" cy="22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1" name="Oval 26"/>
            <p:cNvSpPr>
              <a:spLocks noChangeArrowheads="1"/>
            </p:cNvSpPr>
            <p:nvPr/>
          </p:nvSpPr>
          <p:spPr bwMode="auto">
            <a:xfrm>
              <a:off x="2290" y="2582"/>
              <a:ext cx="227" cy="22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2" name="Oval 27"/>
            <p:cNvSpPr>
              <a:spLocks noChangeArrowheads="1"/>
            </p:cNvSpPr>
            <p:nvPr/>
          </p:nvSpPr>
          <p:spPr bwMode="auto">
            <a:xfrm>
              <a:off x="3627" y="2592"/>
              <a:ext cx="227" cy="22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3" name="Oval 28"/>
            <p:cNvSpPr>
              <a:spLocks noChangeArrowheads="1"/>
            </p:cNvSpPr>
            <p:nvPr/>
          </p:nvSpPr>
          <p:spPr bwMode="auto">
            <a:xfrm>
              <a:off x="3107" y="2982"/>
              <a:ext cx="227" cy="22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" name="Oval 29"/>
            <p:cNvSpPr>
              <a:spLocks noChangeArrowheads="1"/>
            </p:cNvSpPr>
            <p:nvPr/>
          </p:nvSpPr>
          <p:spPr bwMode="auto">
            <a:xfrm>
              <a:off x="2018" y="3475"/>
              <a:ext cx="227" cy="22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" name="Oval 30"/>
            <p:cNvSpPr>
              <a:spLocks noChangeArrowheads="1"/>
            </p:cNvSpPr>
            <p:nvPr/>
          </p:nvSpPr>
          <p:spPr bwMode="auto">
            <a:xfrm>
              <a:off x="2923" y="3246"/>
              <a:ext cx="227" cy="22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Oval 31"/>
            <p:cNvSpPr>
              <a:spLocks noChangeArrowheads="1"/>
            </p:cNvSpPr>
            <p:nvPr/>
          </p:nvSpPr>
          <p:spPr bwMode="auto">
            <a:xfrm>
              <a:off x="2426" y="3678"/>
              <a:ext cx="227" cy="22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Oval 32"/>
            <p:cNvSpPr>
              <a:spLocks noChangeArrowheads="1"/>
            </p:cNvSpPr>
            <p:nvPr/>
          </p:nvSpPr>
          <p:spPr bwMode="auto">
            <a:xfrm>
              <a:off x="3363" y="3475"/>
              <a:ext cx="227" cy="22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8" name="Oval 33"/>
            <p:cNvSpPr>
              <a:spLocks noChangeArrowheads="1"/>
            </p:cNvSpPr>
            <p:nvPr/>
          </p:nvSpPr>
          <p:spPr bwMode="auto">
            <a:xfrm>
              <a:off x="2018" y="2115"/>
              <a:ext cx="227" cy="22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9" name="Oval 34"/>
            <p:cNvSpPr>
              <a:spLocks noChangeArrowheads="1"/>
            </p:cNvSpPr>
            <p:nvPr/>
          </p:nvSpPr>
          <p:spPr bwMode="auto">
            <a:xfrm>
              <a:off x="2971" y="1888"/>
              <a:ext cx="227" cy="22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0" name="Oval 35"/>
            <p:cNvSpPr>
              <a:spLocks noChangeArrowheads="1"/>
            </p:cNvSpPr>
            <p:nvPr/>
          </p:nvSpPr>
          <p:spPr bwMode="auto">
            <a:xfrm>
              <a:off x="3379" y="2115"/>
              <a:ext cx="227" cy="22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Oval 36"/>
            <p:cNvSpPr>
              <a:spLocks noChangeArrowheads="1"/>
            </p:cNvSpPr>
            <p:nvPr/>
          </p:nvSpPr>
          <p:spPr bwMode="auto">
            <a:xfrm>
              <a:off x="2426" y="2341"/>
              <a:ext cx="227" cy="22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Line 37"/>
            <p:cNvSpPr>
              <a:spLocks noChangeShapeType="1"/>
            </p:cNvSpPr>
            <p:nvPr/>
          </p:nvSpPr>
          <p:spPr bwMode="auto">
            <a:xfrm flipH="1">
              <a:off x="1837" y="2886"/>
              <a:ext cx="952" cy="22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183" name="Object 38"/>
            <p:cNvGraphicFramePr>
              <a:graphicFrameLocks noChangeAspect="1"/>
            </p:cNvGraphicFramePr>
            <p:nvPr/>
          </p:nvGraphicFramePr>
          <p:xfrm>
            <a:off x="2018" y="3067"/>
            <a:ext cx="352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1" name="Equation" r:id="rId7" imgW="558800" imgH="368300" progId="Equation.3">
                    <p:embed/>
                  </p:oleObj>
                </mc:Choice>
                <mc:Fallback>
                  <p:oleObj name="Equation" r:id="rId7" imgW="558800" imgH="368300" progId="Equation.3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8" y="3067"/>
                          <a:ext cx="352" cy="2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207" name="Group 39"/>
          <p:cNvGrpSpPr>
            <a:grpSpLocks/>
          </p:cNvGrpSpPr>
          <p:nvPr/>
        </p:nvGrpSpPr>
        <p:grpSpPr bwMode="auto">
          <a:xfrm>
            <a:off x="2700338" y="2924175"/>
            <a:ext cx="3489325" cy="3386138"/>
            <a:chOff x="1701" y="1842"/>
            <a:chExt cx="2198" cy="2133"/>
          </a:xfrm>
        </p:grpSpPr>
        <p:sp>
          <p:nvSpPr>
            <p:cNvPr id="6158" name="Oval 40"/>
            <p:cNvSpPr>
              <a:spLocks noChangeArrowheads="1"/>
            </p:cNvSpPr>
            <p:nvPr/>
          </p:nvSpPr>
          <p:spPr bwMode="auto">
            <a:xfrm>
              <a:off x="3061" y="2264"/>
              <a:ext cx="317" cy="318"/>
            </a:xfrm>
            <a:prstGeom prst="ellipse">
              <a:avLst/>
            </a:prstGeom>
            <a:solidFill>
              <a:srgbClr val="00CC99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59" name="Group 41"/>
            <p:cNvGrpSpPr>
              <a:grpSpLocks/>
            </p:cNvGrpSpPr>
            <p:nvPr/>
          </p:nvGrpSpPr>
          <p:grpSpPr bwMode="auto">
            <a:xfrm>
              <a:off x="1701" y="1842"/>
              <a:ext cx="2198" cy="2133"/>
              <a:chOff x="1701" y="1842"/>
              <a:chExt cx="2198" cy="2133"/>
            </a:xfrm>
          </p:grpSpPr>
          <p:sp>
            <p:nvSpPr>
              <p:cNvPr id="6160" name="Oval 42"/>
              <p:cNvSpPr>
                <a:spLocks noChangeArrowheads="1"/>
              </p:cNvSpPr>
              <p:nvPr/>
            </p:nvSpPr>
            <p:spPr bwMode="auto">
              <a:xfrm>
                <a:off x="2245" y="1842"/>
                <a:ext cx="317" cy="318"/>
              </a:xfrm>
              <a:prstGeom prst="ellipse">
                <a:avLst/>
              </a:prstGeom>
              <a:solidFill>
                <a:srgbClr val="00CC99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161" name="Group 43"/>
              <p:cNvGrpSpPr>
                <a:grpSpLocks/>
              </p:cNvGrpSpPr>
              <p:nvPr/>
            </p:nvGrpSpPr>
            <p:grpSpPr bwMode="auto">
              <a:xfrm>
                <a:off x="2170" y="2024"/>
                <a:ext cx="619" cy="907"/>
                <a:chOff x="2170" y="2024"/>
                <a:chExt cx="619" cy="907"/>
              </a:xfrm>
            </p:grpSpPr>
            <p:sp>
              <p:nvSpPr>
                <p:cNvPr id="6168" name="Line 44"/>
                <p:cNvSpPr>
                  <a:spLocks noChangeShapeType="1"/>
                </p:cNvSpPr>
                <p:nvPr/>
              </p:nvSpPr>
              <p:spPr bwMode="auto">
                <a:xfrm flipH="1" flipV="1">
                  <a:off x="2426" y="2024"/>
                  <a:ext cx="363" cy="90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aphicFrame>
              <p:nvGraphicFramePr>
                <p:cNvPr id="6169" name="Object 45"/>
                <p:cNvGraphicFramePr>
                  <a:graphicFrameLocks noChangeAspect="1"/>
                </p:cNvGraphicFramePr>
                <p:nvPr/>
              </p:nvGraphicFramePr>
              <p:xfrm>
                <a:off x="2170" y="2155"/>
                <a:ext cx="344" cy="23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202" name="Equation" r:id="rId9" imgW="545863" imgH="368140" progId="Equation.3">
                        <p:embed/>
                      </p:oleObj>
                    </mc:Choice>
                    <mc:Fallback>
                      <p:oleObj name="Equation" r:id="rId9" imgW="545863" imgH="368140" progId="Equation.3">
                        <p:embed/>
                        <p:pic>
                          <p:nvPicPr>
                            <p:cNvPr id="0" name="Object 4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170" y="2155"/>
                              <a:ext cx="344" cy="23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6162" name="Oval 46"/>
              <p:cNvSpPr>
                <a:spLocks noChangeArrowheads="1"/>
              </p:cNvSpPr>
              <p:nvPr/>
            </p:nvSpPr>
            <p:spPr bwMode="auto">
              <a:xfrm>
                <a:off x="3582" y="1858"/>
                <a:ext cx="317" cy="318"/>
              </a:xfrm>
              <a:prstGeom prst="ellipse">
                <a:avLst/>
              </a:prstGeom>
              <a:solidFill>
                <a:srgbClr val="00CC99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3" name="Oval 47"/>
              <p:cNvSpPr>
                <a:spLocks noChangeArrowheads="1"/>
              </p:cNvSpPr>
              <p:nvPr/>
            </p:nvSpPr>
            <p:spPr bwMode="auto">
              <a:xfrm>
                <a:off x="1701" y="2296"/>
                <a:ext cx="317" cy="318"/>
              </a:xfrm>
              <a:prstGeom prst="ellipse">
                <a:avLst/>
              </a:prstGeom>
              <a:solidFill>
                <a:srgbClr val="00CC99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4" name="Oval 48"/>
              <p:cNvSpPr>
                <a:spLocks noChangeArrowheads="1"/>
              </p:cNvSpPr>
              <p:nvPr/>
            </p:nvSpPr>
            <p:spPr bwMode="auto">
              <a:xfrm>
                <a:off x="1701" y="3657"/>
                <a:ext cx="317" cy="318"/>
              </a:xfrm>
              <a:prstGeom prst="ellipse">
                <a:avLst/>
              </a:prstGeom>
              <a:solidFill>
                <a:srgbClr val="00CC99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5" name="Oval 49"/>
              <p:cNvSpPr>
                <a:spLocks noChangeArrowheads="1"/>
              </p:cNvSpPr>
              <p:nvPr/>
            </p:nvSpPr>
            <p:spPr bwMode="auto">
              <a:xfrm>
                <a:off x="2245" y="3203"/>
                <a:ext cx="317" cy="318"/>
              </a:xfrm>
              <a:prstGeom prst="ellipse">
                <a:avLst/>
              </a:prstGeom>
              <a:solidFill>
                <a:srgbClr val="00CC99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6" name="Oval 50"/>
              <p:cNvSpPr>
                <a:spLocks noChangeArrowheads="1"/>
              </p:cNvSpPr>
              <p:nvPr/>
            </p:nvSpPr>
            <p:spPr bwMode="auto">
              <a:xfrm>
                <a:off x="3560" y="3203"/>
                <a:ext cx="317" cy="318"/>
              </a:xfrm>
              <a:prstGeom prst="ellipse">
                <a:avLst/>
              </a:prstGeom>
              <a:solidFill>
                <a:srgbClr val="00CC99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7" name="Oval 51"/>
              <p:cNvSpPr>
                <a:spLocks noChangeArrowheads="1"/>
              </p:cNvSpPr>
              <p:nvPr/>
            </p:nvSpPr>
            <p:spPr bwMode="auto">
              <a:xfrm>
                <a:off x="3061" y="3641"/>
                <a:ext cx="317" cy="318"/>
              </a:xfrm>
              <a:prstGeom prst="ellipse">
                <a:avLst/>
              </a:prstGeom>
              <a:solidFill>
                <a:srgbClr val="00CC99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220" name="Group 52"/>
          <p:cNvGrpSpPr>
            <a:grpSpLocks/>
          </p:cNvGrpSpPr>
          <p:nvPr/>
        </p:nvGrpSpPr>
        <p:grpSpPr bwMode="auto">
          <a:xfrm>
            <a:off x="2936875" y="1557338"/>
            <a:ext cx="6027738" cy="863600"/>
            <a:chOff x="1850" y="981"/>
            <a:chExt cx="3797" cy="544"/>
          </a:xfrm>
        </p:grpSpPr>
        <p:sp>
          <p:nvSpPr>
            <p:cNvPr id="6155" name="Text Box 53"/>
            <p:cNvSpPr txBox="1">
              <a:spLocks noChangeArrowheads="1"/>
            </p:cNvSpPr>
            <p:nvPr/>
          </p:nvSpPr>
          <p:spPr bwMode="auto">
            <a:xfrm>
              <a:off x="1850" y="1022"/>
              <a:ext cx="252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8 Cl</a:t>
              </a:r>
              <a:r>
                <a:rPr lang="en-US" baseline="30000"/>
                <a:t>-  </a:t>
              </a:r>
              <a:r>
                <a:rPr lang="en-US"/>
                <a:t>further neighbors at distance  </a:t>
              </a:r>
            </a:p>
          </p:txBody>
        </p:sp>
        <p:graphicFrame>
          <p:nvGraphicFramePr>
            <p:cNvPr id="6156" name="Object 54"/>
            <p:cNvGraphicFramePr>
              <a:graphicFrameLocks noChangeAspect="1"/>
            </p:cNvGraphicFramePr>
            <p:nvPr/>
          </p:nvGraphicFramePr>
          <p:xfrm>
            <a:off x="4109" y="1026"/>
            <a:ext cx="344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3" name="Equation" r:id="rId11" imgW="545863" imgH="368140" progId="Equation.3">
                    <p:embed/>
                  </p:oleObj>
                </mc:Choice>
                <mc:Fallback>
                  <p:oleObj name="Equation" r:id="rId11" imgW="545863" imgH="368140" progId="Equation.3">
                    <p:embed/>
                    <p:pic>
                      <p:nvPicPr>
                        <p:cNvPr id="0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9" y="1026"/>
                          <a:ext cx="344" cy="2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7" name="Oval 55"/>
            <p:cNvSpPr>
              <a:spLocks noChangeArrowheads="1"/>
            </p:cNvSpPr>
            <p:nvPr/>
          </p:nvSpPr>
          <p:spPr bwMode="auto">
            <a:xfrm>
              <a:off x="5103" y="981"/>
              <a:ext cx="544" cy="544"/>
            </a:xfrm>
            <a:prstGeom prst="ellipse">
              <a:avLst/>
            </a:prstGeom>
            <a:solidFill>
              <a:srgbClr val="00CC99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827088" y="228600"/>
            <a:ext cx="68405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/>
              <a:t> </a:t>
            </a:r>
            <a:r>
              <a:rPr lang="en-US" sz="2000" dirty="0">
                <a:latin typeface="Comic Sans MS" pitchFamily="66" charset="0"/>
              </a:rPr>
              <a:t>Total Coulomb energy per ion pair: </a:t>
            </a:r>
            <a:r>
              <a:rPr lang="en-US" sz="2000" dirty="0" err="1">
                <a:latin typeface="Comic Sans MS" pitchFamily="66" charset="0"/>
              </a:rPr>
              <a:t>E</a:t>
            </a:r>
            <a:r>
              <a:rPr lang="en-US" sz="2000" baseline="-25000" dirty="0" err="1">
                <a:latin typeface="Comic Sans MS" pitchFamily="66" charset="0"/>
              </a:rPr>
              <a:t>coul</a:t>
            </a:r>
            <a:r>
              <a:rPr lang="en-US" sz="2000" dirty="0">
                <a:latin typeface="Comic Sans MS" pitchFamily="66" charset="0"/>
              </a:rPr>
              <a:t> </a:t>
            </a: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684213" y="1268413"/>
            <a:ext cx="7632700" cy="641350"/>
            <a:chOff x="567" y="1174"/>
            <a:chExt cx="4808" cy="404"/>
          </a:xfrm>
        </p:grpSpPr>
        <p:sp>
          <p:nvSpPr>
            <p:cNvPr id="7191" name="Text Box 4"/>
            <p:cNvSpPr txBox="1">
              <a:spLocks noChangeArrowheads="1"/>
            </p:cNvSpPr>
            <p:nvPr/>
          </p:nvSpPr>
          <p:spPr bwMode="auto">
            <a:xfrm>
              <a:off x="567" y="1174"/>
              <a:ext cx="480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E</a:t>
              </a:r>
              <a:r>
                <a:rPr lang="en-US" baseline="-25000"/>
                <a:t>coul</a:t>
              </a:r>
              <a:r>
                <a:rPr lang="en-US"/>
                <a:t>= E( </a:t>
              </a:r>
              <a:r>
                <a:rPr lang="en-US" sz="1200"/>
                <a:t>6 Cl</a:t>
              </a:r>
              <a:r>
                <a:rPr lang="en-US" sz="1200" baseline="30000"/>
                <a:t>-  </a:t>
              </a:r>
              <a:r>
                <a:rPr lang="en-US" sz="1200"/>
                <a:t>nearest neighbors at distance r</a:t>
              </a:r>
              <a:r>
                <a:rPr lang="en-US" sz="1200" baseline="-25000"/>
                <a:t>0</a:t>
              </a:r>
              <a:r>
                <a:rPr lang="en-US" sz="1200"/>
                <a:t> </a:t>
              </a:r>
              <a:r>
                <a:rPr lang="en-US"/>
                <a:t>) + E( </a:t>
              </a:r>
              <a:r>
                <a:rPr lang="en-US" sz="1200"/>
                <a:t>12 Na</a:t>
              </a:r>
              <a:r>
                <a:rPr lang="en-US" sz="1200" baseline="30000"/>
                <a:t>+</a:t>
              </a:r>
              <a:r>
                <a:rPr lang="en-US" sz="1200"/>
                <a:t>  nearest neighbors at distance </a:t>
              </a:r>
              <a:r>
                <a:rPr lang="en-US"/>
                <a:t>        )</a:t>
              </a:r>
            </a:p>
            <a:p>
              <a:pPr eaLnBrk="1" hangingPunct="1"/>
              <a:r>
                <a:rPr lang="en-US"/>
                <a:t>       + E( </a:t>
              </a:r>
              <a:r>
                <a:rPr lang="en-US" sz="1200"/>
                <a:t>8 Cl-  at distance          </a:t>
              </a:r>
              <a:r>
                <a:rPr lang="en-US"/>
                <a:t> )+… </a:t>
              </a:r>
            </a:p>
          </p:txBody>
        </p:sp>
        <p:graphicFrame>
          <p:nvGraphicFramePr>
            <p:cNvPr id="7192" name="Object 5"/>
            <p:cNvGraphicFramePr>
              <a:graphicFrameLocks noChangeAspect="1"/>
            </p:cNvGraphicFramePr>
            <p:nvPr/>
          </p:nvGraphicFramePr>
          <p:xfrm>
            <a:off x="4876" y="1247"/>
            <a:ext cx="221" cy="1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4" name="Equation" r:id="rId4" imgW="558800" imgH="368300" progId="Equation.3">
                    <p:embed/>
                  </p:oleObj>
                </mc:Choice>
                <mc:Fallback>
                  <p:oleObj name="Equation" r:id="rId4" imgW="558800" imgH="3683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" y="1247"/>
                          <a:ext cx="221" cy="1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93" name="Object 6"/>
            <p:cNvGraphicFramePr>
              <a:graphicFrameLocks noChangeAspect="1"/>
            </p:cNvGraphicFramePr>
            <p:nvPr/>
          </p:nvGraphicFramePr>
          <p:xfrm>
            <a:off x="1973" y="1389"/>
            <a:ext cx="216" cy="1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5" name="Equation" r:id="rId6" imgW="545863" imgH="368140" progId="Equation.3">
                    <p:embed/>
                  </p:oleObj>
                </mc:Choice>
                <mc:Fallback>
                  <p:oleObj name="Equation" r:id="rId6" imgW="545863" imgH="36814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73" y="1389"/>
                          <a:ext cx="216" cy="1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199" name="Group 7"/>
          <p:cNvGrpSpPr>
            <a:grpSpLocks/>
          </p:cNvGrpSpPr>
          <p:nvPr/>
        </p:nvGrpSpPr>
        <p:grpSpPr bwMode="auto">
          <a:xfrm>
            <a:off x="2339975" y="2205038"/>
            <a:ext cx="4248150" cy="1079500"/>
            <a:chOff x="1474" y="1480"/>
            <a:chExt cx="2676" cy="680"/>
          </a:xfrm>
        </p:grpSpPr>
        <p:sp>
          <p:nvSpPr>
            <p:cNvPr id="7189" name="Rectangle 8"/>
            <p:cNvSpPr>
              <a:spLocks noChangeArrowheads="1"/>
            </p:cNvSpPr>
            <p:nvPr/>
          </p:nvSpPr>
          <p:spPr bwMode="auto">
            <a:xfrm>
              <a:off x="1474" y="1480"/>
              <a:ext cx="2676" cy="68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190" name="Object 9"/>
            <p:cNvGraphicFramePr>
              <a:graphicFrameLocks noChangeAspect="1"/>
            </p:cNvGraphicFramePr>
            <p:nvPr/>
          </p:nvGraphicFramePr>
          <p:xfrm>
            <a:off x="1701" y="1616"/>
            <a:ext cx="2160" cy="4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6" name="Equation" r:id="rId8" imgW="3429000" imgH="711200" progId="Equation.3">
                    <p:embed/>
                  </p:oleObj>
                </mc:Choice>
                <mc:Fallback>
                  <p:oleObj name="Equation" r:id="rId8" imgW="3429000" imgH="71120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1" y="1616"/>
                          <a:ext cx="2160" cy="4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1908175" y="3644900"/>
          <a:ext cx="14478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10" imgW="1447800" imgH="711200" progId="Equation.3">
                  <p:embed/>
                </p:oleObj>
              </mc:Choice>
              <mc:Fallback>
                <p:oleObj name="Equation" r:id="rId10" imgW="1447800" imgH="711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644900"/>
                        <a:ext cx="14478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78250" y="3789363"/>
            <a:ext cx="5365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 </a:t>
            </a:r>
            <a:r>
              <a:rPr lang="en-US"/>
              <a:t>where</a:t>
            </a:r>
            <a:r>
              <a:rPr lang="en-US" sz="2000" b="1"/>
              <a:t> </a:t>
            </a:r>
            <a:r>
              <a:rPr lang="el-GR" sz="2000">
                <a:latin typeface="Balloon" pitchFamily="2" charset="0"/>
              </a:rPr>
              <a:t>α</a:t>
            </a:r>
            <a:r>
              <a:rPr lang="en-US" sz="2000"/>
              <a:t>=1.748  is the Madelung constant</a:t>
            </a:r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4140200" y="2276475"/>
            <a:ext cx="2016125" cy="1439863"/>
          </a:xfrm>
          <a:prstGeom prst="downArrowCallout">
            <a:avLst>
              <a:gd name="adj1" fmla="val 35006"/>
              <a:gd name="adj2" fmla="val 35006"/>
              <a:gd name="adj3" fmla="val 16667"/>
              <a:gd name="adj4" fmla="val 66667"/>
            </a:avLst>
          </a:prstGeom>
          <a:solidFill>
            <a:schemeClr val="accent1">
              <a:alpha val="349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6948488" y="3429000"/>
            <a:ext cx="20177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400"/>
              <a:t>Erwin Rudolf Madelung</a:t>
            </a:r>
          </a:p>
          <a:p>
            <a:pPr algn="ctr"/>
            <a:r>
              <a:rPr lang="en-US" sz="1400"/>
              <a:t>1881-1972 </a:t>
            </a:r>
          </a:p>
        </p:txBody>
      </p:sp>
      <p:pic>
        <p:nvPicPr>
          <p:cNvPr id="8206" name="Picture 14" descr="ErwinMadelu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989138"/>
            <a:ext cx="998537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827088" y="4581525"/>
            <a:ext cx="1079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 </a:t>
            </a:r>
            <a:r>
              <a:rPr lang="en-US"/>
              <a:t>Series</a:t>
            </a:r>
            <a:endParaRPr lang="en-US" sz="2000"/>
          </a:p>
        </p:txBody>
      </p:sp>
      <p:graphicFrame>
        <p:nvGraphicFramePr>
          <p:cNvPr id="8208" name="Object 16"/>
          <p:cNvGraphicFramePr>
            <a:graphicFrameLocks noChangeAspect="1"/>
          </p:cNvGraphicFramePr>
          <p:nvPr/>
        </p:nvGraphicFramePr>
        <p:xfrm>
          <a:off x="1730375" y="4457700"/>
          <a:ext cx="2184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13" imgW="2184400" imgH="622300" progId="Equation.3">
                  <p:embed/>
                </p:oleObj>
              </mc:Choice>
              <mc:Fallback>
                <p:oleObj name="Equation" r:id="rId13" imgW="2184400" imgH="6223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75" y="4457700"/>
                        <a:ext cx="21844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2411413" y="4868863"/>
            <a:ext cx="2159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2771775" y="4868863"/>
            <a:ext cx="2159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1857375" y="5427663"/>
            <a:ext cx="18716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 </a:t>
            </a:r>
            <a:r>
              <a:rPr lang="en-US"/>
              <a:t>alternating sign</a:t>
            </a:r>
            <a:endParaRPr lang="en-US" sz="2000"/>
          </a:p>
        </p:txBody>
      </p:sp>
      <p:sp>
        <p:nvSpPr>
          <p:cNvPr id="8212" name="AutoShape 20"/>
          <p:cNvSpPr>
            <a:spLocks noChangeArrowheads="1"/>
          </p:cNvSpPr>
          <p:nvPr/>
        </p:nvSpPr>
        <p:spPr bwMode="auto">
          <a:xfrm>
            <a:off x="4284663" y="4652963"/>
            <a:ext cx="647700" cy="287337"/>
          </a:xfrm>
          <a:prstGeom prst="rightArrow">
            <a:avLst>
              <a:gd name="adj1" fmla="val 50000"/>
              <a:gd name="adj2" fmla="val 563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5005388" y="4581525"/>
            <a:ext cx="2230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 </a:t>
            </a:r>
            <a:r>
              <a:rPr lang="en-US"/>
              <a:t>slow convergence</a:t>
            </a:r>
            <a:endParaRPr lang="en-US" sz="2000"/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5076825" y="5048250"/>
            <a:ext cx="3527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methods for accurate sums</a:t>
            </a:r>
          </a:p>
          <a:p>
            <a:pPr eaLnBrk="1" hangingPunct="1"/>
            <a:r>
              <a:rPr lang="en-US"/>
              <a:t>Ewald (1921) and Evjen (1932)</a:t>
            </a:r>
            <a:endParaRPr lang="en-US" sz="2000"/>
          </a:p>
        </p:txBody>
      </p:sp>
      <p:sp>
        <p:nvSpPr>
          <p:cNvPr id="7186" name="Rectangle 23"/>
          <p:cNvSpPr>
            <a:spLocks noChangeArrowheads="1"/>
          </p:cNvSpPr>
          <p:nvPr/>
        </p:nvSpPr>
        <p:spPr bwMode="auto">
          <a:xfrm>
            <a:off x="0" y="9921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7" name="Rectangle 24"/>
          <p:cNvSpPr>
            <a:spLocks noChangeArrowheads="1"/>
          </p:cNvSpPr>
          <p:nvPr/>
        </p:nvSpPr>
        <p:spPr bwMode="auto">
          <a:xfrm>
            <a:off x="2971800" y="838200"/>
            <a:ext cx="320953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Comic Sans MS" pitchFamily="66" charset="0"/>
              </a:rPr>
              <a:t>Madelung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 Constants</a:t>
            </a:r>
          </a:p>
          <a:p>
            <a:pPr eaLnBrk="0" hangingPunct="0"/>
            <a:endParaRPr lang="en-US" dirty="0"/>
          </a:p>
        </p:txBody>
      </p:sp>
      <p:sp>
        <p:nvSpPr>
          <p:cNvPr id="7188" name="Rectangle 215"/>
          <p:cNvSpPr>
            <a:spLocks noChangeArrowheads="1"/>
          </p:cNvSpPr>
          <p:nvPr/>
        </p:nvSpPr>
        <p:spPr bwMode="auto">
          <a:xfrm>
            <a:off x="4479925" y="522446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en-US"/>
          </a:p>
          <a:p>
            <a:pPr algn="ctr"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203" grpId="0"/>
      <p:bldP spid="8204" grpId="0" animBg="1"/>
      <p:bldP spid="8205" grpId="0"/>
      <p:bldP spid="8207" grpId="0"/>
      <p:bldP spid="8209" grpId="0" animBg="1"/>
      <p:bldP spid="8210" grpId="0" animBg="1"/>
      <p:bldP spid="8211" grpId="0"/>
      <p:bldP spid="8212" grpId="0" animBg="1"/>
      <p:bldP spid="8213" grpId="0"/>
      <p:bldP spid="8214" grpId="0"/>
      <p:bldP spid="71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4" name="Group 4"/>
          <p:cNvGraphicFramePr>
            <a:graphicFrameLocks noGrp="1"/>
          </p:cNvGraphicFramePr>
          <p:nvPr/>
        </p:nvGraphicFramePr>
        <p:xfrm>
          <a:off x="2590800" y="1676400"/>
          <a:ext cx="4375150" cy="3667130"/>
        </p:xfrm>
        <a:graphic>
          <a:graphicData uri="http://schemas.openxmlformats.org/drawingml/2006/table">
            <a:tbl>
              <a:tblPr/>
              <a:tblGrid>
                <a:gridCol w="1606550"/>
                <a:gridCol w="1758950"/>
                <a:gridCol w="1009650"/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Compound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Crystal Lattice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NaCl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NaCl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1.74756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CsCl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CsCl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1.76267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CaF</a:t>
                      </a:r>
                      <a:r>
                        <a:rPr kumimoji="0" lang="en-US" sz="18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Cubic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2.51939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CdCl</a:t>
                      </a:r>
                      <a:r>
                        <a:rPr kumimoji="0" lang="en-US" sz="18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Hexagonal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2.244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MgF</a:t>
                      </a:r>
                      <a:r>
                        <a:rPr kumimoji="0" lang="en-US" sz="18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Tetragonal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2.381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ZnS (wurtzite)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Hexagonal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1.64132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TiO</a:t>
                      </a:r>
                      <a:r>
                        <a:rPr kumimoji="0" lang="en-US" sz="18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(rutile)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Tetragonal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2.408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SiO</a:t>
                      </a:r>
                      <a:r>
                        <a:rPr kumimoji="0" lang="en-US" sz="18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Hexagonal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2.2197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</a:t>
                      </a:r>
                      <a:r>
                        <a:rPr kumimoji="0" lang="en-US" sz="18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8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Rhombohedral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4.1719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30" name="Rectangle 50"/>
          <p:cNvSpPr>
            <a:spLocks noChangeArrowheads="1"/>
          </p:cNvSpPr>
          <p:nvPr/>
        </p:nvSpPr>
        <p:spPr bwMode="auto">
          <a:xfrm>
            <a:off x="2590800" y="428625"/>
            <a:ext cx="5105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b="1"/>
              <a:t>Madelung Constants</a:t>
            </a:r>
          </a:p>
          <a:p>
            <a:endParaRPr lang="en-US" b="1"/>
          </a:p>
          <a:p>
            <a:r>
              <a:rPr lang="en-US" sz="1200"/>
              <a:t>(Data from Handbook Menu                  ) </a:t>
            </a:r>
          </a:p>
          <a:p>
            <a:pPr eaLnBrk="0" hangingPunct="0"/>
            <a:endParaRPr lang="en-US" sz="1200"/>
          </a:p>
        </p:txBody>
      </p:sp>
      <p:sp>
        <p:nvSpPr>
          <p:cNvPr id="20531" name="AutoShape 51">
            <a:hlinkClick r:id="rId3" highlightClick="1"/>
          </p:cNvPr>
          <p:cNvSpPr>
            <a:spLocks noChangeArrowheads="1"/>
          </p:cNvSpPr>
          <p:nvPr/>
        </p:nvSpPr>
        <p:spPr bwMode="auto">
          <a:xfrm>
            <a:off x="4714875" y="914400"/>
            <a:ext cx="457200" cy="381000"/>
          </a:xfrm>
          <a:prstGeom prst="actionButtonInformatio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0" grpId="0"/>
      <p:bldP spid="205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4859338" y="1878013"/>
            <a:ext cx="2520950" cy="1689100"/>
            <a:chOff x="3061" y="1183"/>
            <a:chExt cx="1588" cy="1064"/>
          </a:xfrm>
        </p:grpSpPr>
        <p:sp>
          <p:nvSpPr>
            <p:cNvPr id="9241" name="Cloud"/>
            <p:cNvSpPr>
              <a:spLocks noChangeAspect="1" noEditPoints="1" noChangeArrowheads="1"/>
            </p:cNvSpPr>
            <p:nvPr/>
          </p:nvSpPr>
          <p:spPr bwMode="auto">
            <a:xfrm>
              <a:off x="3061" y="1183"/>
              <a:ext cx="1588" cy="1064"/>
            </a:xfrm>
            <a:custGeom>
              <a:avLst/>
              <a:gdLst>
                <a:gd name="T0" fmla="*/ 0 w 21600"/>
                <a:gd name="T1" fmla="*/ 26 h 21600"/>
                <a:gd name="T2" fmla="*/ 58 w 21600"/>
                <a:gd name="T3" fmla="*/ 52 h 21600"/>
                <a:gd name="T4" fmla="*/ 117 w 21600"/>
                <a:gd name="T5" fmla="*/ 26 h 21600"/>
                <a:gd name="T6" fmla="*/ 58 w 21600"/>
                <a:gd name="T7" fmla="*/ 3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9 w 21600"/>
                <a:gd name="T13" fmla="*/ 3268 h 21600"/>
                <a:gd name="T14" fmla="*/ 17084 w 21600"/>
                <a:gd name="T15" fmla="*/ 1733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Text Box 4"/>
            <p:cNvSpPr txBox="1">
              <a:spLocks noChangeArrowheads="1"/>
            </p:cNvSpPr>
            <p:nvPr/>
          </p:nvSpPr>
          <p:spPr bwMode="auto">
            <a:xfrm rot="-1630371">
              <a:off x="3152" y="1525"/>
              <a:ext cx="14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unknown parameters </a:t>
              </a:r>
            </a:p>
          </p:txBody>
        </p:sp>
      </p:grp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85800" y="404813"/>
            <a:ext cx="68405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 </a:t>
            </a:r>
            <a:r>
              <a:rPr lang="en-US" sz="2000">
                <a:latin typeface="Comic Sans MS" pitchFamily="66" charset="0"/>
              </a:rPr>
              <a:t>Total  energy per ion pair: E</a:t>
            </a:r>
            <a:r>
              <a:rPr lang="en-US" sz="2000" baseline="-25000">
                <a:latin typeface="Comic Sans MS" pitchFamily="66" charset="0"/>
              </a:rPr>
              <a:t>i</a:t>
            </a:r>
            <a:r>
              <a:rPr lang="en-US" sz="2000">
                <a:latin typeface="Comic Sans MS" pitchFamily="66" charset="0"/>
              </a:rPr>
              <a:t>=E</a:t>
            </a:r>
            <a:r>
              <a:rPr lang="en-US" sz="2000" baseline="-25000">
                <a:latin typeface="Comic Sans MS" pitchFamily="66" charset="0"/>
              </a:rPr>
              <a:t>Coul</a:t>
            </a:r>
            <a:r>
              <a:rPr lang="en-US" sz="2000">
                <a:latin typeface="Comic Sans MS" pitchFamily="66" charset="0"/>
              </a:rPr>
              <a:t>+E</a:t>
            </a:r>
            <a:r>
              <a:rPr lang="en-US" sz="2000" baseline="-25000">
                <a:latin typeface="Comic Sans MS" pitchFamily="66" charset="0"/>
              </a:rPr>
              <a:t>Repulsive</a:t>
            </a:r>
            <a:endParaRPr lang="en-US" sz="2000">
              <a:latin typeface="Comic Sans MS" pitchFamily="66" charset="0"/>
            </a:endParaRPr>
          </a:p>
        </p:txBody>
      </p: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3419475" y="1196975"/>
            <a:ext cx="2808288" cy="1079500"/>
            <a:chOff x="2154" y="754"/>
            <a:chExt cx="1769" cy="680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2154" y="754"/>
              <a:ext cx="1769" cy="68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" name="Object 8"/>
            <p:cNvGraphicFramePr>
              <a:graphicFrameLocks noChangeAspect="1"/>
            </p:cNvGraphicFramePr>
            <p:nvPr/>
          </p:nvGraphicFramePr>
          <p:xfrm>
            <a:off x="2274" y="816"/>
            <a:ext cx="1612" cy="5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3" name="Equation" r:id="rId4" imgW="1320800" imgH="457200" progId="Equation.DSMT4">
                    <p:embed/>
                  </p:oleObj>
                </mc:Choice>
                <mc:Fallback>
                  <p:oleObj name="Equation" r:id="rId4" imgW="1320800" imgH="4572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4" y="816"/>
                          <a:ext cx="1612" cy="5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4427538" y="836613"/>
            <a:ext cx="144462" cy="5762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5148263" y="836613"/>
            <a:ext cx="215900" cy="5762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 flipV="1">
            <a:off x="6011863" y="1773238"/>
            <a:ext cx="360362" cy="503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V="1">
            <a:off x="5364163" y="1989138"/>
            <a:ext cx="0" cy="7191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95288" y="2816225"/>
            <a:ext cx="2520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 </a:t>
            </a:r>
            <a:r>
              <a:rPr lang="en-US" sz="2000"/>
              <a:t>However: condition</a:t>
            </a:r>
          </a:p>
        </p:txBody>
      </p:sp>
      <p:graphicFrame>
        <p:nvGraphicFramePr>
          <p:cNvPr id="9230" name="Object 14"/>
          <p:cNvGraphicFramePr>
            <a:graphicFrameLocks noChangeAspect="1"/>
          </p:cNvGraphicFramePr>
          <p:nvPr/>
        </p:nvGraphicFramePr>
        <p:xfrm>
          <a:off x="2771775" y="2708275"/>
          <a:ext cx="431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6" imgW="431613" imgH="609336" progId="Equation.3">
                  <p:embed/>
                </p:oleObj>
              </mc:Choice>
              <mc:Fallback>
                <p:oleObj name="Equation" r:id="rId6" imgW="431613" imgH="609336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2708275"/>
                        <a:ext cx="4318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3203575" y="28527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184525" y="3089275"/>
            <a:ext cx="554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r=r</a:t>
            </a:r>
            <a:r>
              <a:rPr lang="en-US" baseline="-25000"/>
              <a:t>0</a:t>
            </a:r>
            <a:endParaRPr lang="en-US"/>
          </a:p>
        </p:txBody>
      </p:sp>
      <p:graphicFrame>
        <p:nvGraphicFramePr>
          <p:cNvPr id="9233" name="Object 17"/>
          <p:cNvGraphicFramePr>
            <a:graphicFrameLocks noChangeAspect="1"/>
          </p:cNvGraphicFramePr>
          <p:nvPr/>
        </p:nvGraphicFramePr>
        <p:xfrm>
          <a:off x="3667125" y="2892425"/>
          <a:ext cx="368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8" imgW="368300" imgH="241300" progId="Equation.3">
                  <p:embed/>
                </p:oleObj>
              </mc:Choice>
              <mc:Fallback>
                <p:oleObj name="Equation" r:id="rId8" imgW="368300" imgH="2413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25" y="2892425"/>
                        <a:ext cx="3683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4" name="AutoShape 18"/>
          <p:cNvSpPr>
            <a:spLocks noChangeArrowheads="1"/>
          </p:cNvSpPr>
          <p:nvPr/>
        </p:nvSpPr>
        <p:spPr bwMode="auto">
          <a:xfrm>
            <a:off x="684213" y="3933825"/>
            <a:ext cx="647700" cy="287338"/>
          </a:xfrm>
          <a:prstGeom prst="rightArrow">
            <a:avLst>
              <a:gd name="adj1" fmla="val 50000"/>
              <a:gd name="adj2" fmla="val 5635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1331913" y="3849688"/>
            <a:ext cx="3671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determination of,e.g., C</a:t>
            </a:r>
          </a:p>
        </p:txBody>
      </p:sp>
      <p:graphicFrame>
        <p:nvGraphicFramePr>
          <p:cNvPr id="9236" name="Object 20"/>
          <p:cNvGraphicFramePr>
            <a:graphicFrameLocks noChangeAspect="1"/>
          </p:cNvGraphicFramePr>
          <p:nvPr/>
        </p:nvGraphicFramePr>
        <p:xfrm>
          <a:off x="4500563" y="3644900"/>
          <a:ext cx="3771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10" imgW="3771900" imgH="838200" progId="Equation.DSMT4">
                  <p:embed/>
                </p:oleObj>
              </mc:Choice>
              <mc:Fallback>
                <p:oleObj name="Equation" r:id="rId10" imgW="3771900" imgH="8382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3644900"/>
                        <a:ext cx="37719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7" name="Object 21"/>
          <p:cNvGraphicFramePr>
            <a:graphicFrameLocks noChangeAspect="1"/>
          </p:cNvGraphicFramePr>
          <p:nvPr/>
        </p:nvGraphicFramePr>
        <p:xfrm>
          <a:off x="250825" y="4581525"/>
          <a:ext cx="2108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Formel" r:id="rId12" imgW="2108200" imgH="838200" progId="Equation.DSMT4">
                  <p:embed/>
                </p:oleObj>
              </mc:Choice>
              <mc:Fallback>
                <p:oleObj name="Formel" r:id="rId12" imgW="2108200" imgH="8382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581525"/>
                        <a:ext cx="2108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8" name="Object 22"/>
          <p:cNvGraphicFramePr>
            <a:graphicFrameLocks noChangeAspect="1"/>
          </p:cNvGraphicFramePr>
          <p:nvPr/>
        </p:nvGraphicFramePr>
        <p:xfrm>
          <a:off x="3132138" y="4581525"/>
          <a:ext cx="2489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Formel" r:id="rId14" imgW="2489200" imgH="774700" progId="Equation.DSMT4">
                  <p:embed/>
                </p:oleObj>
              </mc:Choice>
              <mc:Fallback>
                <p:oleObj name="Formel" r:id="rId14" imgW="2489200" imgH="7747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581525"/>
                        <a:ext cx="24892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9" name="Freeform 23"/>
          <p:cNvSpPr>
            <a:spLocks/>
          </p:cNvSpPr>
          <p:nvPr/>
        </p:nvSpPr>
        <p:spPr bwMode="auto">
          <a:xfrm>
            <a:off x="1042988" y="5300663"/>
            <a:ext cx="3600450" cy="912812"/>
          </a:xfrm>
          <a:custGeom>
            <a:avLst/>
            <a:gdLst>
              <a:gd name="T0" fmla="*/ 0 w 2268"/>
              <a:gd name="T1" fmla="*/ 458668186 h 575"/>
              <a:gd name="T2" fmla="*/ 2147483647 w 2268"/>
              <a:gd name="T3" fmla="*/ 1373483610 h 575"/>
              <a:gd name="T4" fmla="*/ 2147483647 w 2268"/>
              <a:gd name="T5" fmla="*/ 0 h 5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8" h="575">
                <a:moveTo>
                  <a:pt x="0" y="182"/>
                </a:moveTo>
                <a:cubicBezTo>
                  <a:pt x="423" y="378"/>
                  <a:pt x="847" y="575"/>
                  <a:pt x="1225" y="545"/>
                </a:cubicBezTo>
                <a:cubicBezTo>
                  <a:pt x="1603" y="515"/>
                  <a:pt x="1935" y="257"/>
                  <a:pt x="2268" y="0"/>
                </a:cubicBezTo>
              </a:path>
            </a:pathLst>
          </a:custGeom>
          <a:noFill/>
          <a:ln w="63500">
            <a:solidFill>
              <a:schemeClr val="accent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240" name="Group 24"/>
          <p:cNvGrpSpPr>
            <a:grpSpLocks/>
          </p:cNvGrpSpPr>
          <p:nvPr/>
        </p:nvGrpSpPr>
        <p:grpSpPr bwMode="auto">
          <a:xfrm>
            <a:off x="6011863" y="4795838"/>
            <a:ext cx="2952750" cy="1296987"/>
            <a:chOff x="3787" y="2795"/>
            <a:chExt cx="1860" cy="817"/>
          </a:xfrm>
        </p:grpSpPr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3787" y="2795"/>
              <a:ext cx="1860" cy="81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" name="Object 26"/>
            <p:cNvGraphicFramePr>
              <a:graphicFrameLocks noChangeAspect="1"/>
            </p:cNvGraphicFramePr>
            <p:nvPr/>
          </p:nvGraphicFramePr>
          <p:xfrm>
            <a:off x="3833" y="2881"/>
            <a:ext cx="1728" cy="6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9" name="Formel" r:id="rId16" imgW="2743200" imgH="1016000" progId="Equation.DSMT4">
                    <p:embed/>
                  </p:oleObj>
                </mc:Choice>
                <mc:Fallback>
                  <p:oleObj name="Formel" r:id="rId16" imgW="2743200" imgH="1016000" progId="Equation.DSMT4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3" y="2881"/>
                          <a:ext cx="1728" cy="6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5" grpId="0" animBg="1"/>
      <p:bldP spid="9226" grpId="0" animBg="1"/>
      <p:bldP spid="9227" grpId="0" animBg="1"/>
      <p:bldP spid="9228" grpId="0" animBg="1"/>
      <p:bldP spid="9229" grpId="0"/>
      <p:bldP spid="9231" grpId="0" animBg="1"/>
      <p:bldP spid="9232" grpId="0"/>
      <p:bldP spid="9234" grpId="0" animBg="1"/>
      <p:bldP spid="9235" grpId="0"/>
      <p:bldP spid="92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211638" y="4365625"/>
            <a:ext cx="3673475" cy="16557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43" name="Picture 3" descr="Image54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98"/>
          <a:stretch>
            <a:fillRect/>
          </a:stretch>
        </p:blipFill>
        <p:spPr bwMode="auto">
          <a:xfrm>
            <a:off x="539750" y="2708275"/>
            <a:ext cx="2755900" cy="270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2195513" y="404813"/>
            <a:ext cx="2952750" cy="1296987"/>
            <a:chOff x="3787" y="2795"/>
            <a:chExt cx="1860" cy="817"/>
          </a:xfrm>
        </p:grpSpPr>
        <p:sp>
          <p:nvSpPr>
            <p:cNvPr id="10356" name="Rectangle 5"/>
            <p:cNvSpPr>
              <a:spLocks noChangeArrowheads="1"/>
            </p:cNvSpPr>
            <p:nvPr/>
          </p:nvSpPr>
          <p:spPr bwMode="auto">
            <a:xfrm>
              <a:off x="3787" y="2795"/>
              <a:ext cx="1860" cy="81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357" name="Object 6"/>
            <p:cNvGraphicFramePr>
              <a:graphicFrameLocks noChangeAspect="1"/>
            </p:cNvGraphicFramePr>
            <p:nvPr/>
          </p:nvGraphicFramePr>
          <p:xfrm>
            <a:off x="4041" y="2961"/>
            <a:ext cx="1312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8" name="Formel" r:id="rId5" imgW="2082800" imgH="762000" progId="Equation.DSMT4">
                    <p:embed/>
                  </p:oleObj>
                </mc:Choice>
                <mc:Fallback>
                  <p:oleObj name="Formel" r:id="rId5" imgW="2082800" imgH="7620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1" y="2961"/>
                          <a:ext cx="1312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23850" y="871538"/>
            <a:ext cx="1368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/>
              <a:t> </a:t>
            </a:r>
            <a:r>
              <a:rPr lang="en-US" sz="2000"/>
              <a:t>E</a:t>
            </a:r>
            <a:r>
              <a:rPr lang="en-US" sz="2000" baseline="-25000"/>
              <a:t>i  </a:t>
            </a:r>
            <a:r>
              <a:rPr lang="en-US" sz="2000"/>
              <a:t>@ r=r</a:t>
            </a:r>
            <a:r>
              <a:rPr lang="en-US" sz="2000" baseline="-25000"/>
              <a:t>0</a:t>
            </a:r>
            <a:endParaRPr lang="en-US" sz="2000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572000" y="90805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49" name="Group 9"/>
          <p:cNvGrpSpPr>
            <a:grpSpLocks/>
          </p:cNvGrpSpPr>
          <p:nvPr/>
        </p:nvGrpSpPr>
        <p:grpSpPr bwMode="auto">
          <a:xfrm>
            <a:off x="6103938" y="765175"/>
            <a:ext cx="1314450" cy="928688"/>
            <a:chOff x="3845" y="482"/>
            <a:chExt cx="828" cy="585"/>
          </a:xfrm>
        </p:grpSpPr>
        <p:graphicFrame>
          <p:nvGraphicFramePr>
            <p:cNvPr id="2" name="Object 10"/>
            <p:cNvGraphicFramePr>
              <a:graphicFrameLocks noChangeAspect="1"/>
            </p:cNvGraphicFramePr>
            <p:nvPr/>
          </p:nvGraphicFramePr>
          <p:xfrm>
            <a:off x="3878" y="482"/>
            <a:ext cx="368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9" name="Formel" r:id="rId7" imgW="583947" imgH="304668" progId="Equation.DSMT4">
                    <p:embed/>
                  </p:oleObj>
                </mc:Choice>
                <mc:Fallback>
                  <p:oleObj name="Formel" r:id="rId7" imgW="583947" imgH="304668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8" y="482"/>
                          <a:ext cx="368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55" name="Text Box 11"/>
            <p:cNvSpPr txBox="1">
              <a:spLocks noChangeArrowheads="1"/>
            </p:cNvSpPr>
            <p:nvPr/>
          </p:nvSpPr>
          <p:spPr bwMode="auto">
            <a:xfrm>
              <a:off x="3845" y="663"/>
              <a:ext cx="8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Input from </a:t>
              </a:r>
            </a:p>
            <a:p>
              <a:pPr eaLnBrk="1" hangingPunct="1"/>
              <a:r>
                <a:rPr lang="en-US"/>
                <a:t>experiment</a:t>
              </a:r>
            </a:p>
          </p:txBody>
        </p:sp>
      </p:grp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19088" y="2276475"/>
            <a:ext cx="216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bulk compressibility</a:t>
            </a:r>
          </a:p>
        </p:txBody>
      </p:sp>
      <p:graphicFrame>
        <p:nvGraphicFramePr>
          <p:cNvPr id="10253" name="Object 13"/>
          <p:cNvGraphicFramePr>
            <a:graphicFrameLocks noChangeAspect="1"/>
          </p:cNvGraphicFramePr>
          <p:nvPr/>
        </p:nvGraphicFramePr>
        <p:xfrm>
          <a:off x="2627313" y="2133600"/>
          <a:ext cx="1219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0" name="Formel" r:id="rId9" imgW="1219200" imgH="660400" progId="Equation.DSMT4">
                  <p:embed/>
                </p:oleObj>
              </mc:Choice>
              <mc:Fallback>
                <p:oleObj name="Formel" r:id="rId9" imgW="1219200" imgH="660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2133600"/>
                        <a:ext cx="12192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486275" y="2276475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since NaCl cubic</a:t>
            </a:r>
          </a:p>
        </p:txBody>
      </p:sp>
      <p:graphicFrame>
        <p:nvGraphicFramePr>
          <p:cNvPr id="10255" name="Object 15"/>
          <p:cNvGraphicFramePr>
            <a:graphicFrameLocks noChangeAspect="1"/>
          </p:cNvGraphicFramePr>
          <p:nvPr/>
        </p:nvGraphicFramePr>
        <p:xfrm>
          <a:off x="6386513" y="2243138"/>
          <a:ext cx="21209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1" name="Equation" r:id="rId11" imgW="2120900" imgH="368300" progId="Equation.DSMT4">
                  <p:embed/>
                </p:oleObj>
              </mc:Choice>
              <mc:Fallback>
                <p:oleObj name="Equation" r:id="rId11" imgW="2120900" imgH="3683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6513" y="2243138"/>
                        <a:ext cx="21209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836613" y="5229225"/>
            <a:ext cx="7191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rot="5400000">
            <a:off x="502444" y="4868069"/>
            <a:ext cx="7191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58" name="Group 18"/>
          <p:cNvGrpSpPr>
            <a:grpSpLocks/>
          </p:cNvGrpSpPr>
          <p:nvPr/>
        </p:nvGrpSpPr>
        <p:grpSpPr bwMode="auto">
          <a:xfrm>
            <a:off x="827088" y="4279900"/>
            <a:ext cx="1047750" cy="949325"/>
            <a:chOff x="521" y="2696"/>
            <a:chExt cx="660" cy="598"/>
          </a:xfrm>
        </p:grpSpPr>
        <p:grpSp>
          <p:nvGrpSpPr>
            <p:cNvPr id="10340" name="Group 19"/>
            <p:cNvGrpSpPr>
              <a:grpSpLocks/>
            </p:cNvGrpSpPr>
            <p:nvPr/>
          </p:nvGrpSpPr>
          <p:grpSpPr bwMode="auto">
            <a:xfrm rot="10800000">
              <a:off x="553" y="2840"/>
              <a:ext cx="453" cy="454"/>
              <a:chOff x="2971" y="2795"/>
              <a:chExt cx="453" cy="454"/>
            </a:xfrm>
          </p:grpSpPr>
          <p:sp>
            <p:nvSpPr>
              <p:cNvPr id="3" name="Line 20"/>
              <p:cNvSpPr>
                <a:spLocks noChangeShapeType="1"/>
              </p:cNvSpPr>
              <p:nvPr/>
            </p:nvSpPr>
            <p:spPr bwMode="auto">
              <a:xfrm>
                <a:off x="2971" y="3249"/>
                <a:ext cx="453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" name="Line 21"/>
              <p:cNvSpPr>
                <a:spLocks noChangeShapeType="1"/>
              </p:cNvSpPr>
              <p:nvPr/>
            </p:nvSpPr>
            <p:spPr bwMode="auto">
              <a:xfrm rot="5400000">
                <a:off x="2760" y="3022"/>
                <a:ext cx="453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41" name="Group 22"/>
            <p:cNvGrpSpPr>
              <a:grpSpLocks/>
            </p:cNvGrpSpPr>
            <p:nvPr/>
          </p:nvGrpSpPr>
          <p:grpSpPr bwMode="auto">
            <a:xfrm>
              <a:off x="727" y="2696"/>
              <a:ext cx="454" cy="454"/>
              <a:chOff x="2381" y="2976"/>
              <a:chExt cx="454" cy="454"/>
            </a:xfrm>
          </p:grpSpPr>
          <p:grpSp>
            <p:nvGrpSpPr>
              <p:cNvPr id="10346" name="Group 23"/>
              <p:cNvGrpSpPr>
                <a:grpSpLocks/>
              </p:cNvGrpSpPr>
              <p:nvPr/>
            </p:nvGrpSpPr>
            <p:grpSpPr bwMode="auto">
              <a:xfrm rot="10800000">
                <a:off x="2382" y="2976"/>
                <a:ext cx="453" cy="454"/>
                <a:chOff x="2971" y="2795"/>
                <a:chExt cx="453" cy="454"/>
              </a:xfrm>
            </p:grpSpPr>
            <p:sp>
              <p:nvSpPr>
                <p:cNvPr id="10350" name="Line 24"/>
                <p:cNvSpPr>
                  <a:spLocks noChangeShapeType="1"/>
                </p:cNvSpPr>
                <p:nvPr/>
              </p:nvSpPr>
              <p:spPr bwMode="auto">
                <a:xfrm>
                  <a:off x="2971" y="3249"/>
                  <a:ext cx="453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51" name="Line 25"/>
                <p:cNvSpPr>
                  <a:spLocks noChangeShapeType="1"/>
                </p:cNvSpPr>
                <p:nvPr/>
              </p:nvSpPr>
              <p:spPr bwMode="auto">
                <a:xfrm rot="5400000">
                  <a:off x="2760" y="3022"/>
                  <a:ext cx="453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47" name="Group 26"/>
              <p:cNvGrpSpPr>
                <a:grpSpLocks/>
              </p:cNvGrpSpPr>
              <p:nvPr/>
            </p:nvGrpSpPr>
            <p:grpSpPr bwMode="auto">
              <a:xfrm>
                <a:off x="2381" y="2976"/>
                <a:ext cx="453" cy="454"/>
                <a:chOff x="2971" y="2795"/>
                <a:chExt cx="453" cy="454"/>
              </a:xfrm>
            </p:grpSpPr>
            <p:sp>
              <p:nvSpPr>
                <p:cNvPr id="10348" name="Line 27"/>
                <p:cNvSpPr>
                  <a:spLocks noChangeShapeType="1"/>
                </p:cNvSpPr>
                <p:nvPr/>
              </p:nvSpPr>
              <p:spPr bwMode="auto">
                <a:xfrm>
                  <a:off x="2971" y="3249"/>
                  <a:ext cx="453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49" name="Line 28"/>
                <p:cNvSpPr>
                  <a:spLocks noChangeShapeType="1"/>
                </p:cNvSpPr>
                <p:nvPr/>
              </p:nvSpPr>
              <p:spPr bwMode="auto">
                <a:xfrm rot="5400000">
                  <a:off x="2760" y="3022"/>
                  <a:ext cx="453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342" name="Line 29"/>
            <p:cNvSpPr>
              <a:spLocks noChangeShapeType="1"/>
            </p:cNvSpPr>
            <p:nvPr/>
          </p:nvSpPr>
          <p:spPr bwMode="auto">
            <a:xfrm flipV="1">
              <a:off x="521" y="3158"/>
              <a:ext cx="227" cy="1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3" name="Line 30"/>
            <p:cNvSpPr>
              <a:spLocks noChangeShapeType="1"/>
            </p:cNvSpPr>
            <p:nvPr/>
          </p:nvSpPr>
          <p:spPr bwMode="auto">
            <a:xfrm flipV="1">
              <a:off x="991" y="3150"/>
              <a:ext cx="181" cy="1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4" name="Line 31"/>
            <p:cNvSpPr>
              <a:spLocks noChangeShapeType="1"/>
            </p:cNvSpPr>
            <p:nvPr/>
          </p:nvSpPr>
          <p:spPr bwMode="auto">
            <a:xfrm flipV="1">
              <a:off x="545" y="2696"/>
              <a:ext cx="181" cy="1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5" name="Line 32"/>
            <p:cNvSpPr>
              <a:spLocks noChangeShapeType="1"/>
            </p:cNvSpPr>
            <p:nvPr/>
          </p:nvSpPr>
          <p:spPr bwMode="auto">
            <a:xfrm flipV="1">
              <a:off x="978" y="2710"/>
              <a:ext cx="181" cy="1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3" name="Line 33"/>
          <p:cNvSpPr>
            <a:spLocks noChangeShapeType="1"/>
          </p:cNvSpPr>
          <p:nvPr/>
        </p:nvSpPr>
        <p:spPr bwMode="auto">
          <a:xfrm>
            <a:off x="900113" y="54403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1087438" y="5465763"/>
            <a:ext cx="260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r</a:t>
            </a:r>
          </a:p>
        </p:txBody>
      </p:sp>
      <p:grpSp>
        <p:nvGrpSpPr>
          <p:cNvPr id="10275" name="Group 35"/>
          <p:cNvGrpSpPr>
            <a:grpSpLocks/>
          </p:cNvGrpSpPr>
          <p:nvPr/>
        </p:nvGrpSpPr>
        <p:grpSpPr bwMode="auto">
          <a:xfrm>
            <a:off x="3308350" y="3213100"/>
            <a:ext cx="1047750" cy="949325"/>
            <a:chOff x="2699" y="2024"/>
            <a:chExt cx="660" cy="598"/>
          </a:xfrm>
        </p:grpSpPr>
        <p:sp>
          <p:nvSpPr>
            <p:cNvPr id="10324" name="Line 36"/>
            <p:cNvSpPr>
              <a:spLocks noChangeShapeType="1"/>
            </p:cNvSpPr>
            <p:nvPr/>
          </p:nvSpPr>
          <p:spPr bwMode="auto">
            <a:xfrm>
              <a:off x="2705" y="2622"/>
              <a:ext cx="45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5" name="Line 37"/>
            <p:cNvSpPr>
              <a:spLocks noChangeShapeType="1"/>
            </p:cNvSpPr>
            <p:nvPr/>
          </p:nvSpPr>
          <p:spPr bwMode="auto">
            <a:xfrm rot="5400000">
              <a:off x="2494" y="2395"/>
              <a:ext cx="45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26" name="Group 38"/>
            <p:cNvGrpSpPr>
              <a:grpSpLocks/>
            </p:cNvGrpSpPr>
            <p:nvPr/>
          </p:nvGrpSpPr>
          <p:grpSpPr bwMode="auto">
            <a:xfrm rot="10800000">
              <a:off x="2731" y="2168"/>
              <a:ext cx="453" cy="454"/>
              <a:chOff x="2971" y="2795"/>
              <a:chExt cx="453" cy="454"/>
            </a:xfrm>
          </p:grpSpPr>
          <p:sp>
            <p:nvSpPr>
              <p:cNvPr id="10338" name="Line 39"/>
              <p:cNvSpPr>
                <a:spLocks noChangeShapeType="1"/>
              </p:cNvSpPr>
              <p:nvPr/>
            </p:nvSpPr>
            <p:spPr bwMode="auto">
              <a:xfrm>
                <a:off x="2971" y="3249"/>
                <a:ext cx="453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9" name="Line 40"/>
              <p:cNvSpPr>
                <a:spLocks noChangeShapeType="1"/>
              </p:cNvSpPr>
              <p:nvPr/>
            </p:nvSpPr>
            <p:spPr bwMode="auto">
              <a:xfrm rot="5400000">
                <a:off x="2760" y="3022"/>
                <a:ext cx="453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27" name="Group 41"/>
            <p:cNvGrpSpPr>
              <a:grpSpLocks/>
            </p:cNvGrpSpPr>
            <p:nvPr/>
          </p:nvGrpSpPr>
          <p:grpSpPr bwMode="auto">
            <a:xfrm>
              <a:off x="2905" y="2024"/>
              <a:ext cx="454" cy="454"/>
              <a:chOff x="2381" y="2976"/>
              <a:chExt cx="454" cy="454"/>
            </a:xfrm>
          </p:grpSpPr>
          <p:grpSp>
            <p:nvGrpSpPr>
              <p:cNvPr id="10332" name="Group 42"/>
              <p:cNvGrpSpPr>
                <a:grpSpLocks/>
              </p:cNvGrpSpPr>
              <p:nvPr/>
            </p:nvGrpSpPr>
            <p:grpSpPr bwMode="auto">
              <a:xfrm rot="10800000">
                <a:off x="2382" y="2976"/>
                <a:ext cx="453" cy="454"/>
                <a:chOff x="2971" y="2795"/>
                <a:chExt cx="453" cy="454"/>
              </a:xfrm>
            </p:grpSpPr>
            <p:sp>
              <p:nvSpPr>
                <p:cNvPr id="10336" name="Line 43"/>
                <p:cNvSpPr>
                  <a:spLocks noChangeShapeType="1"/>
                </p:cNvSpPr>
                <p:nvPr/>
              </p:nvSpPr>
              <p:spPr bwMode="auto">
                <a:xfrm>
                  <a:off x="2971" y="3249"/>
                  <a:ext cx="453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37" name="Line 44"/>
                <p:cNvSpPr>
                  <a:spLocks noChangeShapeType="1"/>
                </p:cNvSpPr>
                <p:nvPr/>
              </p:nvSpPr>
              <p:spPr bwMode="auto">
                <a:xfrm rot="5400000">
                  <a:off x="2760" y="3022"/>
                  <a:ext cx="453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33" name="Group 45"/>
              <p:cNvGrpSpPr>
                <a:grpSpLocks/>
              </p:cNvGrpSpPr>
              <p:nvPr/>
            </p:nvGrpSpPr>
            <p:grpSpPr bwMode="auto">
              <a:xfrm>
                <a:off x="2381" y="2976"/>
                <a:ext cx="453" cy="454"/>
                <a:chOff x="2971" y="2795"/>
                <a:chExt cx="453" cy="454"/>
              </a:xfrm>
            </p:grpSpPr>
            <p:sp>
              <p:nvSpPr>
                <p:cNvPr id="10334" name="Line 46"/>
                <p:cNvSpPr>
                  <a:spLocks noChangeShapeType="1"/>
                </p:cNvSpPr>
                <p:nvPr/>
              </p:nvSpPr>
              <p:spPr bwMode="auto">
                <a:xfrm>
                  <a:off x="2971" y="3249"/>
                  <a:ext cx="453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35" name="Line 47"/>
                <p:cNvSpPr>
                  <a:spLocks noChangeShapeType="1"/>
                </p:cNvSpPr>
                <p:nvPr/>
              </p:nvSpPr>
              <p:spPr bwMode="auto">
                <a:xfrm rot="5400000">
                  <a:off x="2760" y="3022"/>
                  <a:ext cx="453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328" name="Line 48"/>
            <p:cNvSpPr>
              <a:spLocks noChangeShapeType="1"/>
            </p:cNvSpPr>
            <p:nvPr/>
          </p:nvSpPr>
          <p:spPr bwMode="auto">
            <a:xfrm flipV="1">
              <a:off x="2699" y="2486"/>
              <a:ext cx="227" cy="1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9" name="Line 49"/>
            <p:cNvSpPr>
              <a:spLocks noChangeShapeType="1"/>
            </p:cNvSpPr>
            <p:nvPr/>
          </p:nvSpPr>
          <p:spPr bwMode="auto">
            <a:xfrm flipV="1">
              <a:off x="3169" y="2478"/>
              <a:ext cx="181" cy="1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0" name="Line 50"/>
            <p:cNvSpPr>
              <a:spLocks noChangeShapeType="1"/>
            </p:cNvSpPr>
            <p:nvPr/>
          </p:nvSpPr>
          <p:spPr bwMode="auto">
            <a:xfrm flipV="1">
              <a:off x="2723" y="2024"/>
              <a:ext cx="181" cy="1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1" name="Line 51"/>
            <p:cNvSpPr>
              <a:spLocks noChangeShapeType="1"/>
            </p:cNvSpPr>
            <p:nvPr/>
          </p:nvSpPr>
          <p:spPr bwMode="auto">
            <a:xfrm flipV="1">
              <a:off x="3156" y="2038"/>
              <a:ext cx="181" cy="1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92" name="Line 52"/>
          <p:cNvSpPr>
            <a:spLocks noChangeShapeType="1"/>
          </p:cNvSpPr>
          <p:nvPr/>
        </p:nvSpPr>
        <p:spPr bwMode="auto">
          <a:xfrm>
            <a:off x="4356100" y="3213100"/>
            <a:ext cx="576263" cy="0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3" name="Text Box 53"/>
          <p:cNvSpPr txBox="1">
            <a:spLocks noChangeArrowheads="1"/>
          </p:cNvSpPr>
          <p:nvPr/>
        </p:nvSpPr>
        <p:spPr bwMode="auto">
          <a:xfrm>
            <a:off x="4902200" y="2990850"/>
            <a:ext cx="434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66FF66"/>
                </a:solidFill>
              </a:rPr>
              <a:t>corner shared amog 8 adjacent cubes</a:t>
            </a:r>
            <a:r>
              <a:rPr lang="en-US"/>
              <a:t> </a:t>
            </a:r>
          </a:p>
        </p:txBody>
      </p:sp>
      <p:sp>
        <p:nvSpPr>
          <p:cNvPr id="10294" name="AutoShape 54"/>
          <p:cNvSpPr>
            <a:spLocks noChangeArrowheads="1"/>
          </p:cNvSpPr>
          <p:nvPr/>
        </p:nvSpPr>
        <p:spPr bwMode="auto">
          <a:xfrm>
            <a:off x="4427538" y="3716338"/>
            <a:ext cx="647700" cy="287337"/>
          </a:xfrm>
          <a:prstGeom prst="rightArrow">
            <a:avLst>
              <a:gd name="adj1" fmla="val 50000"/>
              <a:gd name="adj2" fmla="val 563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95" name="Group 55"/>
          <p:cNvGrpSpPr>
            <a:grpSpLocks/>
          </p:cNvGrpSpPr>
          <p:nvPr/>
        </p:nvGrpSpPr>
        <p:grpSpPr bwMode="auto">
          <a:xfrm>
            <a:off x="5180013" y="3581400"/>
            <a:ext cx="615950" cy="517525"/>
            <a:chOff x="2699" y="2024"/>
            <a:chExt cx="660" cy="598"/>
          </a:xfrm>
        </p:grpSpPr>
        <p:sp>
          <p:nvSpPr>
            <p:cNvPr id="10308" name="Line 56"/>
            <p:cNvSpPr>
              <a:spLocks noChangeShapeType="1"/>
            </p:cNvSpPr>
            <p:nvPr/>
          </p:nvSpPr>
          <p:spPr bwMode="auto">
            <a:xfrm>
              <a:off x="2705" y="2622"/>
              <a:ext cx="45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9" name="Line 57"/>
            <p:cNvSpPr>
              <a:spLocks noChangeShapeType="1"/>
            </p:cNvSpPr>
            <p:nvPr/>
          </p:nvSpPr>
          <p:spPr bwMode="auto">
            <a:xfrm rot="5400000">
              <a:off x="2494" y="2395"/>
              <a:ext cx="45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10" name="Group 58"/>
            <p:cNvGrpSpPr>
              <a:grpSpLocks/>
            </p:cNvGrpSpPr>
            <p:nvPr/>
          </p:nvGrpSpPr>
          <p:grpSpPr bwMode="auto">
            <a:xfrm rot="10800000">
              <a:off x="2731" y="2168"/>
              <a:ext cx="453" cy="454"/>
              <a:chOff x="2971" y="2795"/>
              <a:chExt cx="453" cy="454"/>
            </a:xfrm>
          </p:grpSpPr>
          <p:sp>
            <p:nvSpPr>
              <p:cNvPr id="10322" name="Line 59"/>
              <p:cNvSpPr>
                <a:spLocks noChangeShapeType="1"/>
              </p:cNvSpPr>
              <p:nvPr/>
            </p:nvSpPr>
            <p:spPr bwMode="auto">
              <a:xfrm>
                <a:off x="2971" y="3249"/>
                <a:ext cx="453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3" name="Line 60"/>
              <p:cNvSpPr>
                <a:spLocks noChangeShapeType="1"/>
              </p:cNvSpPr>
              <p:nvPr/>
            </p:nvSpPr>
            <p:spPr bwMode="auto">
              <a:xfrm rot="5400000">
                <a:off x="2760" y="3022"/>
                <a:ext cx="453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11" name="Group 61"/>
            <p:cNvGrpSpPr>
              <a:grpSpLocks/>
            </p:cNvGrpSpPr>
            <p:nvPr/>
          </p:nvGrpSpPr>
          <p:grpSpPr bwMode="auto">
            <a:xfrm>
              <a:off x="2905" y="2024"/>
              <a:ext cx="454" cy="454"/>
              <a:chOff x="2381" y="2976"/>
              <a:chExt cx="454" cy="454"/>
            </a:xfrm>
          </p:grpSpPr>
          <p:grpSp>
            <p:nvGrpSpPr>
              <p:cNvPr id="5" name="Group 62"/>
              <p:cNvGrpSpPr>
                <a:grpSpLocks/>
              </p:cNvGrpSpPr>
              <p:nvPr/>
            </p:nvGrpSpPr>
            <p:grpSpPr bwMode="auto">
              <a:xfrm rot="10800000">
                <a:off x="2382" y="2976"/>
                <a:ext cx="453" cy="454"/>
                <a:chOff x="2971" y="2795"/>
                <a:chExt cx="453" cy="454"/>
              </a:xfrm>
            </p:grpSpPr>
            <p:sp>
              <p:nvSpPr>
                <p:cNvPr id="10320" name="Line 63"/>
                <p:cNvSpPr>
                  <a:spLocks noChangeShapeType="1"/>
                </p:cNvSpPr>
                <p:nvPr/>
              </p:nvSpPr>
              <p:spPr bwMode="auto">
                <a:xfrm>
                  <a:off x="2971" y="3249"/>
                  <a:ext cx="453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21" name="Line 64"/>
                <p:cNvSpPr>
                  <a:spLocks noChangeShapeType="1"/>
                </p:cNvSpPr>
                <p:nvPr/>
              </p:nvSpPr>
              <p:spPr bwMode="auto">
                <a:xfrm rot="5400000">
                  <a:off x="2760" y="3022"/>
                  <a:ext cx="453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17" name="Group 65"/>
              <p:cNvGrpSpPr>
                <a:grpSpLocks/>
              </p:cNvGrpSpPr>
              <p:nvPr/>
            </p:nvGrpSpPr>
            <p:grpSpPr bwMode="auto">
              <a:xfrm>
                <a:off x="2381" y="2976"/>
                <a:ext cx="453" cy="454"/>
                <a:chOff x="2971" y="2795"/>
                <a:chExt cx="453" cy="454"/>
              </a:xfrm>
            </p:grpSpPr>
            <p:sp>
              <p:nvSpPr>
                <p:cNvPr id="10318" name="Line 66"/>
                <p:cNvSpPr>
                  <a:spLocks noChangeShapeType="1"/>
                </p:cNvSpPr>
                <p:nvPr/>
              </p:nvSpPr>
              <p:spPr bwMode="auto">
                <a:xfrm>
                  <a:off x="2971" y="3249"/>
                  <a:ext cx="453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19" name="Line 67"/>
                <p:cNvSpPr>
                  <a:spLocks noChangeShapeType="1"/>
                </p:cNvSpPr>
                <p:nvPr/>
              </p:nvSpPr>
              <p:spPr bwMode="auto">
                <a:xfrm rot="5400000">
                  <a:off x="2760" y="3022"/>
                  <a:ext cx="453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" name="Line 68"/>
            <p:cNvSpPr>
              <a:spLocks noChangeShapeType="1"/>
            </p:cNvSpPr>
            <p:nvPr/>
          </p:nvSpPr>
          <p:spPr bwMode="auto">
            <a:xfrm flipV="1">
              <a:off x="2699" y="2486"/>
              <a:ext cx="227" cy="1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9"/>
            <p:cNvSpPr>
              <a:spLocks noChangeShapeType="1"/>
            </p:cNvSpPr>
            <p:nvPr/>
          </p:nvSpPr>
          <p:spPr bwMode="auto">
            <a:xfrm flipV="1">
              <a:off x="3169" y="2478"/>
              <a:ext cx="181" cy="1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0"/>
            <p:cNvSpPr>
              <a:spLocks noChangeShapeType="1"/>
            </p:cNvSpPr>
            <p:nvPr/>
          </p:nvSpPr>
          <p:spPr bwMode="auto">
            <a:xfrm flipV="1">
              <a:off x="2723" y="2024"/>
              <a:ext cx="181" cy="1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71"/>
            <p:cNvSpPr>
              <a:spLocks noChangeShapeType="1"/>
            </p:cNvSpPr>
            <p:nvPr/>
          </p:nvSpPr>
          <p:spPr bwMode="auto">
            <a:xfrm flipV="1">
              <a:off x="3156" y="2038"/>
              <a:ext cx="181" cy="1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12" name="Text Box 72"/>
          <p:cNvSpPr txBox="1">
            <a:spLocks noChangeArrowheads="1"/>
          </p:cNvSpPr>
          <p:nvPr/>
        </p:nvSpPr>
        <p:spPr bwMode="auto">
          <a:xfrm>
            <a:off x="5773738" y="3644900"/>
            <a:ext cx="290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1/8  (4Na</a:t>
            </a:r>
            <a:r>
              <a:rPr lang="en-US" baseline="30000"/>
              <a:t>+</a:t>
            </a:r>
            <a:r>
              <a:rPr lang="en-US"/>
              <a:t> +4Cl</a:t>
            </a:r>
            <a:r>
              <a:rPr lang="en-US" baseline="30000"/>
              <a:t>-</a:t>
            </a:r>
            <a:r>
              <a:rPr lang="en-US"/>
              <a:t>)=1/2 NaCl</a:t>
            </a:r>
          </a:p>
        </p:txBody>
      </p:sp>
      <p:sp>
        <p:nvSpPr>
          <p:cNvPr id="10313" name="AutoShape 73"/>
          <p:cNvSpPr>
            <a:spLocks noChangeArrowheads="1"/>
          </p:cNvSpPr>
          <p:nvPr/>
        </p:nvSpPr>
        <p:spPr bwMode="auto">
          <a:xfrm>
            <a:off x="3419475" y="4510088"/>
            <a:ext cx="647700" cy="287337"/>
          </a:xfrm>
          <a:prstGeom prst="rightArrow">
            <a:avLst>
              <a:gd name="adj1" fmla="val 50000"/>
              <a:gd name="adj2" fmla="val 563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314" name="Object 74"/>
          <p:cNvGraphicFramePr>
            <a:graphicFrameLocks noChangeAspect="1"/>
          </p:cNvGraphicFramePr>
          <p:nvPr/>
        </p:nvGraphicFramePr>
        <p:xfrm>
          <a:off x="4533900" y="5267325"/>
          <a:ext cx="901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2" name="Formel" r:id="rId13" imgW="901309" imgH="380835" progId="Equation.DSMT4">
                  <p:embed/>
                </p:oleObj>
              </mc:Choice>
              <mc:Fallback>
                <p:oleObj name="Formel" r:id="rId13" imgW="901309" imgH="380835" progId="Equation.DSMT4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3900" y="5267325"/>
                        <a:ext cx="9017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5" name="Object 75"/>
          <p:cNvGraphicFramePr>
            <a:graphicFrameLocks noChangeAspect="1"/>
          </p:cNvGraphicFramePr>
          <p:nvPr/>
        </p:nvGraphicFramePr>
        <p:xfrm>
          <a:off x="5578475" y="5372100"/>
          <a:ext cx="1778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3" name="Formel" r:id="rId15" imgW="177569" imgH="202936" progId="Equation.DSMT4">
                  <p:embed/>
                </p:oleObj>
              </mc:Choice>
              <mc:Fallback>
                <p:oleObj name="Formel" r:id="rId15" imgW="177569" imgH="202936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8475" y="5372100"/>
                        <a:ext cx="1778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16" name="Group 76"/>
          <p:cNvGrpSpPr>
            <a:grpSpLocks/>
          </p:cNvGrpSpPr>
          <p:nvPr/>
        </p:nvGrpSpPr>
        <p:grpSpPr bwMode="auto">
          <a:xfrm>
            <a:off x="5867400" y="5135563"/>
            <a:ext cx="1800225" cy="525462"/>
            <a:chOff x="3696" y="3235"/>
            <a:chExt cx="1134" cy="331"/>
          </a:xfrm>
        </p:grpSpPr>
        <p:grpSp>
          <p:nvGrpSpPr>
            <p:cNvPr id="10" name="Group 77"/>
            <p:cNvGrpSpPr>
              <a:grpSpLocks/>
            </p:cNvGrpSpPr>
            <p:nvPr/>
          </p:nvGrpSpPr>
          <p:grpSpPr bwMode="auto">
            <a:xfrm>
              <a:off x="3696" y="3235"/>
              <a:ext cx="388" cy="326"/>
              <a:chOff x="2699" y="2024"/>
              <a:chExt cx="660" cy="598"/>
            </a:xfrm>
          </p:grpSpPr>
          <p:sp>
            <p:nvSpPr>
              <p:cNvPr id="11" name="Line 78"/>
              <p:cNvSpPr>
                <a:spLocks noChangeShapeType="1"/>
              </p:cNvSpPr>
              <p:nvPr/>
            </p:nvSpPr>
            <p:spPr bwMode="auto">
              <a:xfrm>
                <a:off x="2705" y="2622"/>
                <a:ext cx="453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Line 79"/>
              <p:cNvSpPr>
                <a:spLocks noChangeShapeType="1"/>
              </p:cNvSpPr>
              <p:nvPr/>
            </p:nvSpPr>
            <p:spPr bwMode="auto">
              <a:xfrm rot="5400000">
                <a:off x="2494" y="2395"/>
                <a:ext cx="453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" name="Group 80"/>
              <p:cNvGrpSpPr>
                <a:grpSpLocks/>
              </p:cNvGrpSpPr>
              <p:nvPr/>
            </p:nvGrpSpPr>
            <p:grpSpPr bwMode="auto">
              <a:xfrm rot="10800000">
                <a:off x="2731" y="2168"/>
                <a:ext cx="453" cy="454"/>
                <a:chOff x="2971" y="2795"/>
                <a:chExt cx="453" cy="454"/>
              </a:xfrm>
            </p:grpSpPr>
            <p:sp>
              <p:nvSpPr>
                <p:cNvPr id="10306" name="Line 81"/>
                <p:cNvSpPr>
                  <a:spLocks noChangeShapeType="1"/>
                </p:cNvSpPr>
                <p:nvPr/>
              </p:nvSpPr>
              <p:spPr bwMode="auto">
                <a:xfrm>
                  <a:off x="2971" y="3249"/>
                  <a:ext cx="453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07" name="Line 82"/>
                <p:cNvSpPr>
                  <a:spLocks noChangeShapeType="1"/>
                </p:cNvSpPr>
                <p:nvPr/>
              </p:nvSpPr>
              <p:spPr bwMode="auto">
                <a:xfrm rot="5400000">
                  <a:off x="2760" y="3022"/>
                  <a:ext cx="453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83"/>
              <p:cNvGrpSpPr>
                <a:grpSpLocks/>
              </p:cNvGrpSpPr>
              <p:nvPr/>
            </p:nvGrpSpPr>
            <p:grpSpPr bwMode="auto">
              <a:xfrm>
                <a:off x="2905" y="2024"/>
                <a:ext cx="454" cy="454"/>
                <a:chOff x="2381" y="2976"/>
                <a:chExt cx="454" cy="454"/>
              </a:xfrm>
            </p:grpSpPr>
            <p:grpSp>
              <p:nvGrpSpPr>
                <p:cNvPr id="10300" name="Group 84"/>
                <p:cNvGrpSpPr>
                  <a:grpSpLocks/>
                </p:cNvGrpSpPr>
                <p:nvPr/>
              </p:nvGrpSpPr>
              <p:grpSpPr bwMode="auto">
                <a:xfrm rot="10800000">
                  <a:off x="2382" y="2976"/>
                  <a:ext cx="453" cy="454"/>
                  <a:chOff x="2971" y="2795"/>
                  <a:chExt cx="453" cy="454"/>
                </a:xfrm>
              </p:grpSpPr>
              <p:sp>
                <p:nvSpPr>
                  <p:cNvPr id="10304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2971" y="3249"/>
                    <a:ext cx="453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05" name="Line 8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2760" y="3022"/>
                    <a:ext cx="453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301" name="Group 87"/>
                <p:cNvGrpSpPr>
                  <a:grpSpLocks/>
                </p:cNvGrpSpPr>
                <p:nvPr/>
              </p:nvGrpSpPr>
              <p:grpSpPr bwMode="auto">
                <a:xfrm>
                  <a:off x="2381" y="2976"/>
                  <a:ext cx="453" cy="454"/>
                  <a:chOff x="2971" y="2795"/>
                  <a:chExt cx="453" cy="454"/>
                </a:xfrm>
              </p:grpSpPr>
              <p:sp>
                <p:nvSpPr>
                  <p:cNvPr id="10302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2971" y="3249"/>
                    <a:ext cx="453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03" name="Line 89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2760" y="3022"/>
                    <a:ext cx="453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296" name="Line 90"/>
              <p:cNvSpPr>
                <a:spLocks noChangeShapeType="1"/>
              </p:cNvSpPr>
              <p:nvPr/>
            </p:nvSpPr>
            <p:spPr bwMode="auto">
              <a:xfrm flipV="1">
                <a:off x="2699" y="2486"/>
                <a:ext cx="227" cy="13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7" name="Line 91"/>
              <p:cNvSpPr>
                <a:spLocks noChangeShapeType="1"/>
              </p:cNvSpPr>
              <p:nvPr/>
            </p:nvSpPr>
            <p:spPr bwMode="auto">
              <a:xfrm flipV="1">
                <a:off x="3169" y="2478"/>
                <a:ext cx="181" cy="13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8" name="Line 92"/>
              <p:cNvSpPr>
                <a:spLocks noChangeShapeType="1"/>
              </p:cNvSpPr>
              <p:nvPr/>
            </p:nvSpPr>
            <p:spPr bwMode="auto">
              <a:xfrm flipV="1">
                <a:off x="2723" y="2024"/>
                <a:ext cx="181" cy="13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9" name="Line 93"/>
              <p:cNvSpPr>
                <a:spLocks noChangeShapeType="1"/>
              </p:cNvSpPr>
              <p:nvPr/>
            </p:nvSpPr>
            <p:spPr bwMode="auto">
              <a:xfrm flipV="1">
                <a:off x="3156" y="2038"/>
                <a:ext cx="181" cy="13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Text Box 94"/>
            <p:cNvSpPr txBox="1">
              <a:spLocks noChangeArrowheads="1"/>
            </p:cNvSpPr>
            <p:nvPr/>
          </p:nvSpPr>
          <p:spPr bwMode="auto">
            <a:xfrm>
              <a:off x="4227" y="3298"/>
              <a:ext cx="2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+</a:t>
              </a:r>
            </a:p>
          </p:txBody>
        </p:sp>
        <p:grpSp>
          <p:nvGrpSpPr>
            <p:cNvPr id="16" name="Group 95"/>
            <p:cNvGrpSpPr>
              <a:grpSpLocks/>
            </p:cNvGrpSpPr>
            <p:nvPr/>
          </p:nvGrpSpPr>
          <p:grpSpPr bwMode="auto">
            <a:xfrm>
              <a:off x="4442" y="3240"/>
              <a:ext cx="388" cy="326"/>
              <a:chOff x="2699" y="2024"/>
              <a:chExt cx="660" cy="598"/>
            </a:xfrm>
          </p:grpSpPr>
          <p:sp>
            <p:nvSpPr>
              <p:cNvPr id="10276" name="Line 96"/>
              <p:cNvSpPr>
                <a:spLocks noChangeShapeType="1"/>
              </p:cNvSpPr>
              <p:nvPr/>
            </p:nvSpPr>
            <p:spPr bwMode="auto">
              <a:xfrm>
                <a:off x="2705" y="2622"/>
                <a:ext cx="453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7" name="Line 97"/>
              <p:cNvSpPr>
                <a:spLocks noChangeShapeType="1"/>
              </p:cNvSpPr>
              <p:nvPr/>
            </p:nvSpPr>
            <p:spPr bwMode="auto">
              <a:xfrm rot="5400000">
                <a:off x="2494" y="2395"/>
                <a:ext cx="453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278" name="Group 98"/>
              <p:cNvGrpSpPr>
                <a:grpSpLocks/>
              </p:cNvGrpSpPr>
              <p:nvPr/>
            </p:nvGrpSpPr>
            <p:grpSpPr bwMode="auto">
              <a:xfrm rot="10800000">
                <a:off x="2731" y="2168"/>
                <a:ext cx="453" cy="454"/>
                <a:chOff x="2971" y="2795"/>
                <a:chExt cx="453" cy="454"/>
              </a:xfrm>
            </p:grpSpPr>
            <p:sp>
              <p:nvSpPr>
                <p:cNvPr id="10290" name="Line 99"/>
                <p:cNvSpPr>
                  <a:spLocks noChangeShapeType="1"/>
                </p:cNvSpPr>
                <p:nvPr/>
              </p:nvSpPr>
              <p:spPr bwMode="auto">
                <a:xfrm>
                  <a:off x="2971" y="3249"/>
                  <a:ext cx="453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91" name="Line 100"/>
                <p:cNvSpPr>
                  <a:spLocks noChangeShapeType="1"/>
                </p:cNvSpPr>
                <p:nvPr/>
              </p:nvSpPr>
              <p:spPr bwMode="auto">
                <a:xfrm rot="5400000">
                  <a:off x="2760" y="3022"/>
                  <a:ext cx="453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279" name="Group 101"/>
              <p:cNvGrpSpPr>
                <a:grpSpLocks/>
              </p:cNvGrpSpPr>
              <p:nvPr/>
            </p:nvGrpSpPr>
            <p:grpSpPr bwMode="auto">
              <a:xfrm>
                <a:off x="2905" y="2024"/>
                <a:ext cx="454" cy="454"/>
                <a:chOff x="2381" y="2976"/>
                <a:chExt cx="454" cy="454"/>
              </a:xfrm>
            </p:grpSpPr>
            <p:grpSp>
              <p:nvGrpSpPr>
                <p:cNvPr id="10284" name="Group 102"/>
                <p:cNvGrpSpPr>
                  <a:grpSpLocks/>
                </p:cNvGrpSpPr>
                <p:nvPr/>
              </p:nvGrpSpPr>
              <p:grpSpPr bwMode="auto">
                <a:xfrm rot="10800000">
                  <a:off x="2382" y="2976"/>
                  <a:ext cx="453" cy="454"/>
                  <a:chOff x="2971" y="2795"/>
                  <a:chExt cx="453" cy="454"/>
                </a:xfrm>
              </p:grpSpPr>
              <p:sp>
                <p:nvSpPr>
                  <p:cNvPr id="10288" name="Line 103"/>
                  <p:cNvSpPr>
                    <a:spLocks noChangeShapeType="1"/>
                  </p:cNvSpPr>
                  <p:nvPr/>
                </p:nvSpPr>
                <p:spPr bwMode="auto">
                  <a:xfrm>
                    <a:off x="2971" y="3249"/>
                    <a:ext cx="453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289" name="Line 10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2760" y="3022"/>
                    <a:ext cx="453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285" name="Group 105"/>
                <p:cNvGrpSpPr>
                  <a:grpSpLocks/>
                </p:cNvGrpSpPr>
                <p:nvPr/>
              </p:nvGrpSpPr>
              <p:grpSpPr bwMode="auto">
                <a:xfrm>
                  <a:off x="2381" y="2976"/>
                  <a:ext cx="453" cy="454"/>
                  <a:chOff x="2971" y="2795"/>
                  <a:chExt cx="453" cy="454"/>
                </a:xfrm>
              </p:grpSpPr>
              <p:sp>
                <p:nvSpPr>
                  <p:cNvPr id="10286" name="Line 106"/>
                  <p:cNvSpPr>
                    <a:spLocks noChangeShapeType="1"/>
                  </p:cNvSpPr>
                  <p:nvPr/>
                </p:nvSpPr>
                <p:spPr bwMode="auto">
                  <a:xfrm>
                    <a:off x="2971" y="3249"/>
                    <a:ext cx="453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287" name="Line 10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2760" y="3022"/>
                    <a:ext cx="453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280" name="Line 108"/>
              <p:cNvSpPr>
                <a:spLocks noChangeShapeType="1"/>
              </p:cNvSpPr>
              <p:nvPr/>
            </p:nvSpPr>
            <p:spPr bwMode="auto">
              <a:xfrm flipV="1">
                <a:off x="2699" y="2486"/>
                <a:ext cx="227" cy="13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1" name="Line 109"/>
              <p:cNvSpPr>
                <a:spLocks noChangeShapeType="1"/>
              </p:cNvSpPr>
              <p:nvPr/>
            </p:nvSpPr>
            <p:spPr bwMode="auto">
              <a:xfrm flipV="1">
                <a:off x="3169" y="2478"/>
                <a:ext cx="181" cy="13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2" name="Line 110"/>
              <p:cNvSpPr>
                <a:spLocks noChangeShapeType="1"/>
              </p:cNvSpPr>
              <p:nvPr/>
            </p:nvSpPr>
            <p:spPr bwMode="auto">
              <a:xfrm flipV="1">
                <a:off x="2723" y="2024"/>
                <a:ext cx="181" cy="13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3" name="Line 111"/>
              <p:cNvSpPr>
                <a:spLocks noChangeShapeType="1"/>
              </p:cNvSpPr>
              <p:nvPr/>
            </p:nvSpPr>
            <p:spPr bwMode="auto">
              <a:xfrm flipV="1">
                <a:off x="3156" y="2038"/>
                <a:ext cx="181" cy="13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352" name="Text Box 112"/>
          <p:cNvSpPr txBox="1">
            <a:spLocks noChangeArrowheads="1"/>
          </p:cNvSpPr>
          <p:nvPr/>
        </p:nvSpPr>
        <p:spPr bwMode="auto">
          <a:xfrm>
            <a:off x="4211638" y="4430713"/>
            <a:ext cx="2762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1 NaCl-molecule requires</a:t>
            </a:r>
          </a:p>
        </p:txBody>
      </p:sp>
      <p:sp>
        <p:nvSpPr>
          <p:cNvPr id="10353" name="AutoShape 113">
            <a:hlinkClick r:id="rId17" highlightClick="1"/>
          </p:cNvPr>
          <p:cNvSpPr>
            <a:spLocks noChangeArrowheads="1"/>
          </p:cNvSpPr>
          <p:nvPr/>
        </p:nvSpPr>
        <p:spPr bwMode="auto">
          <a:xfrm>
            <a:off x="457200" y="1981200"/>
            <a:ext cx="304800" cy="304800"/>
          </a:xfrm>
          <a:prstGeom prst="actionButtonInformatio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4" name="Text Box 114"/>
          <p:cNvSpPr txBox="1">
            <a:spLocks noChangeArrowheads="1"/>
          </p:cNvSpPr>
          <p:nvPr/>
        </p:nvSpPr>
        <p:spPr bwMode="auto">
          <a:xfrm>
            <a:off x="685800" y="1676400"/>
            <a:ext cx="4697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Click here for response functions in gases. </a:t>
            </a:r>
          </a:p>
          <a:p>
            <a:pPr eaLnBrk="1" hangingPunct="1"/>
            <a:r>
              <a:rPr lang="en-US" sz="1000"/>
              <a:t>Note that the bulk modulus B  is inverse proportional to the bulk compressibility </a:t>
            </a:r>
            <a:r>
              <a:rPr lang="en-US" sz="1000">
                <a:sym typeface="Symbol" pitchFamily="18" charset="2"/>
              </a:rPr>
              <a:t></a:t>
            </a:r>
          </a:p>
        </p:txBody>
      </p:sp>
      <p:grpSp>
        <p:nvGrpSpPr>
          <p:cNvPr id="10358" name="Group 118"/>
          <p:cNvGrpSpPr>
            <a:grpSpLocks/>
          </p:cNvGrpSpPr>
          <p:nvPr/>
        </p:nvGrpSpPr>
        <p:grpSpPr bwMode="auto">
          <a:xfrm>
            <a:off x="598488" y="1785938"/>
            <a:ext cx="152400" cy="152400"/>
            <a:chOff x="384" y="1104"/>
            <a:chExt cx="96" cy="96"/>
          </a:xfrm>
        </p:grpSpPr>
        <p:sp>
          <p:nvSpPr>
            <p:cNvPr id="10271" name="Line 116"/>
            <p:cNvSpPr>
              <a:spLocks noChangeShapeType="1"/>
            </p:cNvSpPr>
            <p:nvPr/>
          </p:nvSpPr>
          <p:spPr bwMode="auto">
            <a:xfrm flipH="1">
              <a:off x="384" y="110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2" name="Line 117"/>
            <p:cNvSpPr>
              <a:spLocks noChangeShapeType="1"/>
            </p:cNvSpPr>
            <p:nvPr/>
          </p:nvSpPr>
          <p:spPr bwMode="auto">
            <a:xfrm>
              <a:off x="384" y="110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1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0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1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7" grpId="0"/>
      <p:bldP spid="10248" grpId="0" animBg="1"/>
      <p:bldP spid="10252" grpId="0"/>
      <p:bldP spid="10254" grpId="0"/>
      <p:bldP spid="10256" grpId="0" animBg="1"/>
      <p:bldP spid="10257" grpId="0" animBg="1"/>
      <p:bldP spid="10273" grpId="0" animBg="1"/>
      <p:bldP spid="10274" grpId="0"/>
      <p:bldP spid="10292" grpId="0" animBg="1"/>
      <p:bldP spid="10293" grpId="0"/>
      <p:bldP spid="10294" grpId="0" animBg="1"/>
      <p:bldP spid="10312" grpId="0"/>
      <p:bldP spid="10313" grpId="0" animBg="1"/>
      <p:bldP spid="10352" grpId="0"/>
      <p:bldP spid="10353" grpId="0" animBg="1"/>
      <p:bldP spid="1035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630</Words>
  <Application>Microsoft Office PowerPoint</Application>
  <PresentationFormat>On-screen Show (4:3)</PresentationFormat>
  <Paragraphs>200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Comic Sans MS</vt:lpstr>
      <vt:lpstr>Balloon</vt:lpstr>
      <vt:lpstr>Symbol</vt:lpstr>
      <vt:lpstr>Default Design</vt:lpstr>
      <vt:lpstr>Microsoft Equation 3.0</vt:lpstr>
      <vt:lpstr>MathType 6.0 Equation</vt:lpstr>
      <vt:lpstr>MathType 4.0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Ionic Sizes</vt:lpstr>
      <vt:lpstr>PowerPoint Presentation</vt:lpstr>
      <vt:lpstr>PowerPoint Presentation</vt:lpstr>
      <vt:lpstr>PowerPoint Presentation</vt:lpstr>
      <vt:lpstr>PowerPoint Presentation</vt:lpstr>
    </vt:vector>
  </TitlesOfParts>
  <Company>University of Nebraska-Lincoln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Christian Binek</cp:lastModifiedBy>
  <cp:revision>15</cp:revision>
  <dcterms:created xsi:type="dcterms:W3CDTF">2004-01-22T01:21:21Z</dcterms:created>
  <dcterms:modified xsi:type="dcterms:W3CDTF">2012-01-19T16:30:58Z</dcterms:modified>
</cp:coreProperties>
</file>