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74" r:id="rId6"/>
    <p:sldId id="261" r:id="rId7"/>
    <p:sldId id="265" r:id="rId8"/>
    <p:sldId id="275" r:id="rId9"/>
    <p:sldId id="276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6DC"/>
    <a:srgbClr val="FD7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5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4.wmf"/><Relationship Id="rId1" Type="http://schemas.openxmlformats.org/officeDocument/2006/relationships/image" Target="../media/image11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4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11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1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42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50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00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98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5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53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2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0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50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upload.wikimedia.org/wikipedia/commons/c/cd/Capacitor_schematic_with_dielectric.sv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9.wmf"/><Relationship Id="rId18" Type="http://schemas.openxmlformats.org/officeDocument/2006/relationships/hyperlink" Target="http://en.wikipedia.org/wiki/Michael_Faraday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png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12.png"/><Relationship Id="rId9" Type="http://schemas.openxmlformats.org/officeDocument/2006/relationships/image" Target="../media/image7.wmf"/><Relationship Id="rId1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5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6.xml"/><Relationship Id="rId7" Type="http://schemas.openxmlformats.org/officeDocument/2006/relationships/hyperlink" Target="http://hyperphysics.phy-astr.gsu.edu/hbase/electric/capsph.html" TargetMode="External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image" Target="../media/image21.wmf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4.wmf"/><Relationship Id="rId4" Type="http://schemas.openxmlformats.org/officeDocument/2006/relationships/image" Target="../media/image25.gif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hyperlink" Target="http://hyperphysics.phy-astr.gsu.edu/hbase/electric/capsph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7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3.wmf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6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37.gi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jpeg"/><Relationship Id="rId4" Type="http://schemas.openxmlformats.org/officeDocument/2006/relationships/image" Target="../media/image3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19200" y="304800"/>
            <a:ext cx="6160115" cy="576263"/>
            <a:chOff x="1551709" y="304800"/>
            <a:chExt cx="4789055" cy="576263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382051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Capacitance and Dielectrics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828799" y="1066800"/>
            <a:ext cx="4876801" cy="576263"/>
            <a:chOff x="2707481" y="1143000"/>
            <a:chExt cx="1902619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2707481" y="1143000"/>
              <a:ext cx="1902619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766938" y="1188265"/>
              <a:ext cx="17242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Capacitors and Capacitance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81000" y="19812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mechanics we are used to devices which store potential energy</a:t>
            </a:r>
          </a:p>
        </p:txBody>
      </p:sp>
      <p:pic>
        <p:nvPicPr>
          <p:cNvPr id="27652" name="Picture 4" descr="http://hyperphysics.phy-astr.gsu.edu/hbase/images/p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008" y="2362200"/>
            <a:ext cx="5383735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81000" y="4278868"/>
            <a:ext cx="693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Is there a way to store electric potential energy</a:t>
            </a:r>
          </a:p>
        </p:txBody>
      </p:sp>
      <p:pic>
        <p:nvPicPr>
          <p:cNvPr id="17" name="Picture 4" descr="http://whateverebay.com/question-ma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1427" y="4114800"/>
            <a:ext cx="715773" cy="609600"/>
          </a:xfrm>
          <a:prstGeom prst="rect">
            <a:avLst/>
          </a:prstGeom>
          <a:noFill/>
        </p:spPr>
      </p:pic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457200" y="5629656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990600" y="5486400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Capacitors</a:t>
            </a:r>
          </a:p>
        </p:txBody>
      </p:sp>
      <p:pic>
        <p:nvPicPr>
          <p:cNvPr id="27654" name="Picture 6" descr="File:Capacitor schematic with dielectric.sv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4686300"/>
            <a:ext cx="1905000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6" grpId="0"/>
      <p:bldP spid="18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20" name="Picture 20"/>
          <p:cNvPicPr preferRelativeResize="0">
            <a:picLocks noChangeArrowheads="1"/>
          </p:cNvPicPr>
          <p:nvPr/>
        </p:nvPicPr>
        <p:blipFill>
          <a:blip r:embed="rId3" cstate="print">
            <a:clrChange>
              <a:clrFrom>
                <a:srgbClr val="182137"/>
              </a:clrFrom>
              <a:clrTo>
                <a:srgbClr val="182137">
                  <a:alpha val="0"/>
                </a:srgbClr>
              </a:clrTo>
            </a:clrChange>
          </a:blip>
          <a:srcRect b="4545"/>
          <a:stretch>
            <a:fillRect/>
          </a:stretch>
        </p:blipFill>
        <p:spPr bwMode="auto">
          <a:xfrm>
            <a:off x="3581400" y="3733800"/>
            <a:ext cx="3476625" cy="24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7" name="Group 46"/>
          <p:cNvGrpSpPr/>
          <p:nvPr/>
        </p:nvGrpSpPr>
        <p:grpSpPr>
          <a:xfrm>
            <a:off x="3532632" y="4495800"/>
            <a:ext cx="747328" cy="1533143"/>
            <a:chOff x="2355536" y="4562856"/>
            <a:chExt cx="747328" cy="1533143"/>
          </a:xfrm>
        </p:grpSpPr>
        <p:cxnSp>
          <p:nvCxnSpPr>
            <p:cNvPr id="44" name="Straight Connector 43"/>
            <p:cNvCxnSpPr/>
            <p:nvPr/>
          </p:nvCxnSpPr>
          <p:spPr>
            <a:xfrm rot="5400000" flipH="1" flipV="1">
              <a:off x="2537677" y="4758667"/>
              <a:ext cx="760997" cy="36937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2159725" y="5530813"/>
              <a:ext cx="760997" cy="369376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57200" y="1706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Any 2 conductors insulated from each other form a capacitor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52400" y="2773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e 22"/>
          <p:cNvSpPr/>
          <p:nvPr/>
        </p:nvSpPr>
        <p:spPr>
          <a:xfrm rot="16200000" flipH="1">
            <a:off x="2781300" y="190500"/>
            <a:ext cx="3048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743200" y="838200"/>
            <a:ext cx="495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can be realized by an insulating 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material 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(dielectric) or vacuum</a:t>
            </a:r>
            <a:endParaRPr lang="en-US" sz="1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25618" name="Picture 18" descr="http://www.physics.sjsu.edu/becker/physics51/images/25_01capacito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838200"/>
            <a:ext cx="2438400" cy="2906309"/>
          </a:xfrm>
          <a:prstGeom prst="rect">
            <a:avLst/>
          </a:prstGeom>
          <a:noFill/>
        </p:spPr>
      </p:pic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124200" y="1447800"/>
            <a:ext cx="586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circuit diagrams a capacitor is represented by</a:t>
            </a:r>
          </a:p>
          <a:p>
            <a:r>
              <a:rPr lang="en-US" dirty="0" smtClean="0">
                <a:latin typeface="Comic Sans MS" pitchFamily="66" charset="0"/>
              </a:rPr>
              <a:t>the symbol: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876800" y="1905000"/>
            <a:ext cx="1456944" cy="685800"/>
            <a:chOff x="4800600" y="2133600"/>
            <a:chExt cx="1456944" cy="685800"/>
          </a:xfrm>
        </p:grpSpPr>
        <p:cxnSp>
          <p:nvCxnSpPr>
            <p:cNvPr id="31" name="Straight Connector 30"/>
            <p:cNvCxnSpPr/>
            <p:nvPr/>
          </p:nvCxnSpPr>
          <p:spPr>
            <a:xfrm rot="5400000">
              <a:off x="5067300" y="24765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295900" y="24765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>
              <a:off x="4800600" y="2478024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5647944" y="2478023"/>
              <a:ext cx="609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3733800" y="3124200"/>
            <a:ext cx="3352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Comic Sans MS" pitchFamily="66" charset="0"/>
              </a:rPr>
              <a:t>Let’s charge a capacitor</a:t>
            </a:r>
            <a:endParaRPr lang="en-US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24400" y="3733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-Q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486400" y="373380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019800" y="5791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endParaRPr lang="en-US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4374806" y="577291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</a:t>
            </a:r>
            <a:endParaRPr lang="en-US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4876800" y="4572000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=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r>
              <a:rPr lang="en-US" dirty="0" err="1" smtClean="0"/>
              <a:t>-V</a:t>
            </a:r>
            <a:r>
              <a:rPr lang="en-US" baseline="-25000" dirty="0" err="1" smtClean="0"/>
              <a:t>b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6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7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  <p:bldP spid="24" grpId="0"/>
      <p:bldP spid="29" grpId="0"/>
      <p:bldP spid="42" grpId="0"/>
      <p:bldP spid="48" grpId="0"/>
      <p:bldP spid="49" grpId="0"/>
      <p:bldP spid="50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AutoShape 4"/>
          <p:cNvSpPr>
            <a:spLocks noChangeArrowheads="1"/>
          </p:cNvSpPr>
          <p:nvPr/>
        </p:nvSpPr>
        <p:spPr bwMode="auto">
          <a:xfrm>
            <a:off x="762000" y="3962400"/>
            <a:ext cx="8077200" cy="1676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7200" y="1706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Remember our electric field calculations for various charged objects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52400" y="2773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381000" y="685800"/>
            <a:ext cx="3581400" cy="2057400"/>
            <a:chOff x="2209800" y="3886200"/>
            <a:chExt cx="5064118" cy="2971800"/>
          </a:xfrm>
        </p:grpSpPr>
        <p:pic>
          <p:nvPicPr>
            <p:cNvPr id="35" name="Picture 2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09800" y="3886200"/>
              <a:ext cx="5064118" cy="297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6" name="Straight Connector 35"/>
            <p:cNvCxnSpPr/>
            <p:nvPr/>
          </p:nvCxnSpPr>
          <p:spPr>
            <a:xfrm>
              <a:off x="3639312" y="5324856"/>
              <a:ext cx="3276600" cy="0"/>
            </a:xfrm>
            <a:prstGeom prst="line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3230880" y="4962144"/>
              <a:ext cx="76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3371088" y="4267200"/>
              <a:ext cx="4572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1752600" y="990600"/>
          <a:ext cx="1981200" cy="569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9" name="Equation" r:id="rId5" imgW="1498320" imgH="431640" progId="Equation.DSMT4">
                  <p:embed/>
                </p:oleObj>
              </mc:Choice>
              <mc:Fallback>
                <p:oleObj name="Equation" r:id="rId5" imgW="149832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990600"/>
                        <a:ext cx="1981200" cy="5695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4267200" y="457201"/>
            <a:ext cx="3886200" cy="1981199"/>
            <a:chOff x="1429512" y="780288"/>
            <a:chExt cx="4191000" cy="2180465"/>
          </a:xfrm>
        </p:grpSpPr>
        <p:pic>
          <p:nvPicPr>
            <p:cNvPr id="42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29512" y="780288"/>
              <a:ext cx="4191000" cy="2180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Oval 43"/>
            <p:cNvSpPr/>
            <p:nvPr/>
          </p:nvSpPr>
          <p:spPr>
            <a:xfrm>
              <a:off x="1524000" y="1371600"/>
              <a:ext cx="914400" cy="154228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10800000">
              <a:off x="1972056" y="2161032"/>
              <a:ext cx="685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1543812" y="1754124"/>
              <a:ext cx="838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5257800" y="685800"/>
          <a:ext cx="30829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0" name="Equation" r:id="rId8" imgW="2082600" imgH="634680" progId="Equation.DSMT4">
                  <p:embed/>
                </p:oleObj>
              </mc:Choice>
              <mc:Fallback>
                <p:oleObj name="Equation" r:id="rId8" imgW="2082600" imgH="6346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685800"/>
                        <a:ext cx="3082925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AutoShape 7"/>
          <p:cNvSpPr>
            <a:spLocks noChangeArrowheads="1"/>
          </p:cNvSpPr>
          <p:nvPr/>
        </p:nvSpPr>
        <p:spPr bwMode="auto">
          <a:xfrm>
            <a:off x="381000" y="2810256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694944" y="2687812"/>
            <a:ext cx="19720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always find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2514600" y="2667000"/>
          <a:ext cx="77999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1" name="Equation" r:id="rId10" imgW="431640" imgH="203040" progId="Equation.DSMT4">
                  <p:embed/>
                </p:oleObj>
              </mc:Choice>
              <mc:Fallback>
                <p:oleObj name="Equation" r:id="rId10" imgW="43164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667000"/>
                        <a:ext cx="779992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1524000" y="3078480"/>
          <a:ext cx="17414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2" name="Equation" r:id="rId12" imgW="1002960" imgH="482400" progId="Equation.DSMT4">
                  <p:embed/>
                </p:oleObj>
              </mc:Choice>
              <mc:Fallback>
                <p:oleObj name="Equation" r:id="rId12" imgW="1002960" imgH="482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78480"/>
                        <a:ext cx="17414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734568" y="3288268"/>
            <a:ext cx="9418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Since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8" name="AutoShape 7"/>
          <p:cNvSpPr>
            <a:spLocks noChangeArrowheads="1"/>
          </p:cNvSpPr>
          <p:nvPr/>
        </p:nvSpPr>
        <p:spPr bwMode="auto">
          <a:xfrm>
            <a:off x="3523488" y="3425952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3886200" y="32766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voltage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5308" name="Object 12"/>
          <p:cNvGraphicFramePr>
            <a:graphicFrameLocks noChangeAspect="1"/>
          </p:cNvGraphicFramePr>
          <p:nvPr/>
        </p:nvGraphicFramePr>
        <p:xfrm>
          <a:off x="4800600" y="3267456"/>
          <a:ext cx="18510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3" name="Equation" r:id="rId14" imgW="1066680" imgH="228600" progId="Equation.DSMT4">
                  <p:embed/>
                </p:oleObj>
              </mc:Choice>
              <mc:Fallback>
                <p:oleObj name="Equation" r:id="rId14" imgW="106668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267456"/>
                        <a:ext cx="1851025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AutoShape 7"/>
          <p:cNvSpPr>
            <a:spLocks noChangeArrowheads="1"/>
          </p:cNvSpPr>
          <p:nvPr/>
        </p:nvSpPr>
        <p:spPr bwMode="auto">
          <a:xfrm>
            <a:off x="429768" y="44958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991870" y="4373356"/>
            <a:ext cx="1706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Capacitance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2470150" y="4239768"/>
          <a:ext cx="8826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4" name="Equation" r:id="rId16" imgW="507960" imgH="431640" progId="Equation.DSMT4">
                  <p:embed/>
                </p:oleObj>
              </mc:Choice>
              <mc:Fallback>
                <p:oleObj name="Equation" r:id="rId16" imgW="507960" imgH="4316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4239768"/>
                        <a:ext cx="882650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Text Box 9"/>
          <p:cNvSpPr txBox="1">
            <a:spLocks noChangeArrowheads="1"/>
          </p:cNvSpPr>
          <p:nvPr/>
        </p:nvSpPr>
        <p:spPr bwMode="auto">
          <a:xfrm>
            <a:off x="3352800" y="4419600"/>
            <a:ext cx="525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depends only on geometry and dielectric properties,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not on charge</a:t>
            </a:r>
            <a:endParaRPr lang="en-US" sz="16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86" name="Text Box 9"/>
          <p:cNvSpPr txBox="1">
            <a:spLocks noChangeArrowheads="1"/>
          </p:cNvSpPr>
          <p:nvPr/>
        </p:nvSpPr>
        <p:spPr bwMode="auto">
          <a:xfrm>
            <a:off x="914400" y="5706070"/>
            <a:ext cx="8077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Capacitance is an intuitive characterization of a capacitor. It tells you:</a:t>
            </a:r>
          </a:p>
          <a:p>
            <a:r>
              <a:rPr lang="en-US" dirty="0" smtClean="0">
                <a:latin typeface="Comic Sans MS" pitchFamily="66" charset="0"/>
              </a:rPr>
              <a:t>how much charge a capacitor can hold for a given voltage (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potential difference</a:t>
            </a:r>
            <a:r>
              <a:rPr lang="en-US" dirty="0" smtClean="0">
                <a:latin typeface="Comic Sans MS" pitchFamily="66" charset="0"/>
              </a:rPr>
              <a:t>).</a:t>
            </a:r>
          </a:p>
          <a:p>
            <a:r>
              <a:rPr lang="en-US" dirty="0" smtClean="0">
                <a:latin typeface="Comic Sans MS" pitchFamily="66" charset="0"/>
              </a:rPr>
              <a:t>The more the higher the capacitance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990600" y="5040868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 unit 1F=1C/V                read F=Farad in honor of  </a:t>
            </a:r>
            <a:r>
              <a:rPr lang="en-US" dirty="0" smtClean="0">
                <a:latin typeface="Comic Sans MS" pitchFamily="66" charset="0"/>
                <a:hlinkClick r:id="rId18"/>
              </a:rPr>
              <a:t>Michael Faraday</a:t>
            </a:r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31" grpId="0"/>
      <p:bldP spid="32" grpId="0" animBg="1"/>
      <p:bldP spid="75" grpId="0" animBg="1"/>
      <p:bldP spid="76" grpId="0"/>
      <p:bldP spid="77" grpId="0"/>
      <p:bldP spid="78" grpId="0" animBg="1"/>
      <p:bldP spid="80" grpId="0"/>
      <p:bldP spid="81" grpId="0" animBg="1"/>
      <p:bldP spid="83" grpId="0"/>
      <p:bldP spid="85" grpId="0"/>
      <p:bldP spid="86" grpId="0"/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AutoShape 4"/>
          <p:cNvSpPr>
            <a:spLocks noChangeArrowheads="1"/>
          </p:cNvSpPr>
          <p:nvPr/>
        </p:nvSpPr>
        <p:spPr bwMode="auto">
          <a:xfrm>
            <a:off x="4724400" y="3124200"/>
            <a:ext cx="16764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57200" y="170688"/>
            <a:ext cx="32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Calculating capacitance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52400" y="2773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57200" y="621268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According to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1981200" y="505968"/>
          <a:ext cx="8826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1" name="Equation" r:id="rId4" imgW="507960" imgH="431640" progId="Equation.DSMT4">
                  <p:embed/>
                </p:oleObj>
              </mc:Choice>
              <mc:Fallback>
                <p:oleObj name="Equation" r:id="rId4" imgW="50796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05968"/>
                        <a:ext cx="882650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048000" y="637032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major task in calculating C is calculating </a:t>
            </a:r>
            <a:r>
              <a:rPr lang="en-US" dirty="0" err="1" smtClean="0">
                <a:latin typeface="Comic Sans MS" pitchFamily="66" charset="0"/>
              </a:rPr>
              <a:t>V</a:t>
            </a:r>
            <a:r>
              <a:rPr lang="en-US" baseline="-25000" dirty="0" err="1" smtClean="0">
                <a:latin typeface="Comic Sans MS" pitchFamily="66" charset="0"/>
              </a:rPr>
              <a:t>ab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457200" y="15240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Parallel-plate capacitor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 rot="5400000">
            <a:off x="2354377" y="2059556"/>
            <a:ext cx="3296142" cy="1299293"/>
            <a:chOff x="1788510" y="1701606"/>
            <a:chExt cx="3938214" cy="1443632"/>
          </a:xfrm>
        </p:grpSpPr>
        <p:sp>
          <p:nvSpPr>
            <p:cNvPr id="32" name="Rounded Rectangle 31"/>
            <p:cNvSpPr/>
            <p:nvPr/>
          </p:nvSpPr>
          <p:spPr>
            <a:xfrm>
              <a:off x="1837943" y="1790598"/>
              <a:ext cx="3810000" cy="1906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837943" y="2877314"/>
              <a:ext cx="3810000" cy="1832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1533144" y="242011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5400000" flipH="1" flipV="1">
              <a:off x="1694688" y="242236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5400000" flipH="1" flipV="1">
              <a:off x="1855438" y="24193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 flipH="1" flipV="1">
              <a:off x="2016982" y="242157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 flipH="1" flipV="1">
              <a:off x="2143538" y="242925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5400000" flipH="1" flipV="1">
              <a:off x="2305082" y="243151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2465832" y="242846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2627376" y="243071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2753138" y="242011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2914682" y="242236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3075432" y="24193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 flipH="1" flipV="1">
              <a:off x="3236976" y="242157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5400000" flipH="1" flipV="1">
              <a:off x="3363532" y="242925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rot="5400000" flipH="1" flipV="1">
              <a:off x="3525076" y="243151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3685826" y="242846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rot="5400000" flipH="1" flipV="1">
              <a:off x="3847370" y="243071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 rot="5400000" flipH="1" flipV="1">
              <a:off x="3972338" y="242011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rot="5400000" flipH="1" flipV="1">
              <a:off x="4133882" y="242236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rot="5400000" flipH="1" flipV="1">
              <a:off x="4294632" y="2419318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rot="5400000" flipH="1" flipV="1">
              <a:off x="4456176" y="242157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4582732" y="242925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4744276" y="2431510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rot="5400000" flipH="1" flipV="1">
              <a:off x="4905026" y="2428462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5400000" flipH="1" flipV="1">
              <a:off x="5066570" y="2430716"/>
              <a:ext cx="914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1914142" y="2734877"/>
              <a:ext cx="3812582" cy="410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+++++++++++++++++++++++++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788510" y="1701606"/>
              <a:ext cx="3928581" cy="4103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-------------------------------------------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1" name="Straight Arrow Connector 70"/>
          <p:cNvCxnSpPr/>
          <p:nvPr/>
        </p:nvCxnSpPr>
        <p:spPr>
          <a:xfrm rot="10800000" flipV="1">
            <a:off x="4191000" y="1371600"/>
            <a:ext cx="838200" cy="457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5181600" y="1219200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Homogeneous field, E=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/</a:t>
            </a:r>
            <a:r>
              <a:rPr lang="en-US" sz="1400" baseline="-25000" dirty="0" smtClean="0">
                <a:solidFill>
                  <a:srgbClr val="00B050"/>
                </a:solidFill>
                <a:latin typeface="Comic Sans MS" pitchFamily="66" charset="0"/>
                <a:sym typeface="Symbol"/>
              </a:rPr>
              <a:t>0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for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the limit d&lt;&lt; plate dimensions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2819400" y="3810000"/>
            <a:ext cx="6096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1600200" y="2971800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Charge density </a:t>
            </a:r>
          </a:p>
        </p:txBody>
      </p:sp>
      <p:graphicFrame>
        <p:nvGraphicFramePr>
          <p:cNvPr id="76" name="Object 75"/>
          <p:cNvGraphicFramePr>
            <a:graphicFrameLocks noChangeAspect="1"/>
          </p:cNvGraphicFramePr>
          <p:nvPr/>
        </p:nvGraphicFramePr>
        <p:xfrm>
          <a:off x="1752600" y="3352800"/>
          <a:ext cx="1143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2" name="Equation" r:id="rId6" imgW="609480" imgH="203040" progId="Equation.DSMT4">
                  <p:embed/>
                </p:oleObj>
              </mc:Choice>
              <mc:Fallback>
                <p:oleObj name="Equation" r:id="rId6" imgW="6094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352800"/>
                        <a:ext cx="1143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0" name="Straight Arrow Connector 79"/>
          <p:cNvCxnSpPr/>
          <p:nvPr/>
        </p:nvCxnSpPr>
        <p:spPr>
          <a:xfrm>
            <a:off x="3581400" y="4495800"/>
            <a:ext cx="838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886200" y="4572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4876800" y="20574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Using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4953000" y="2438400"/>
          <a:ext cx="17414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Equation" r:id="rId8" imgW="1002960" imgH="482400" progId="Equation.DSMT4">
                  <p:embed/>
                </p:oleObj>
              </mc:Choice>
              <mc:Fallback>
                <p:oleObj name="Equation" r:id="rId8" imgW="1002960" imgH="482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438400"/>
                        <a:ext cx="17414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AutoShape 7"/>
          <p:cNvSpPr>
            <a:spLocks noChangeArrowheads="1"/>
          </p:cNvSpPr>
          <p:nvPr/>
        </p:nvSpPr>
        <p:spPr bwMode="auto">
          <a:xfrm>
            <a:off x="7162800" y="28194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5105400" y="3352800"/>
          <a:ext cx="28225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4" name="Equation" r:id="rId10" imgW="1625400" imgH="431640" progId="Equation.DSMT4">
                  <p:embed/>
                </p:oleObj>
              </mc:Choice>
              <mc:Fallback>
                <p:oleObj name="Equation" r:id="rId10" imgW="162540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282257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AutoShape 7"/>
          <p:cNvSpPr>
            <a:spLocks noChangeArrowheads="1"/>
          </p:cNvSpPr>
          <p:nvPr/>
        </p:nvSpPr>
        <p:spPr bwMode="auto">
          <a:xfrm>
            <a:off x="533400" y="52578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Text Box 9"/>
          <p:cNvSpPr txBox="1">
            <a:spLocks noChangeArrowheads="1"/>
          </p:cNvSpPr>
          <p:nvPr/>
        </p:nvSpPr>
        <p:spPr bwMode="auto">
          <a:xfrm>
            <a:off x="914400" y="5105400"/>
            <a:ext cx="632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obtain the capacitance C  of a parallel-plate capacitor in vacuum as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3657600" y="5486400"/>
          <a:ext cx="96996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5" name="Equation" r:id="rId12" imgW="558720" imgH="393480" progId="Equation.DSMT4">
                  <p:embed/>
                </p:oleObj>
              </mc:Choice>
              <mc:Fallback>
                <p:oleObj name="Equation" r:id="rId12" imgW="55872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486400"/>
                        <a:ext cx="969962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304800" y="6324600"/>
            <a:ext cx="861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Note: 1F is a huge capacitance. More typical values are 1µF=10</a:t>
            </a:r>
            <a:r>
              <a:rPr lang="en-US" baseline="30000" dirty="0" smtClean="0">
                <a:solidFill>
                  <a:srgbClr val="00B050"/>
                </a:solidFill>
                <a:latin typeface="Comic Sans MS" pitchFamily="66" charset="0"/>
              </a:rPr>
              <a:t>-6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F to 1pF=10</a:t>
            </a:r>
            <a:r>
              <a:rPr lang="en-US" baseline="30000" dirty="0" smtClean="0">
                <a:solidFill>
                  <a:srgbClr val="00B050"/>
                </a:solidFill>
                <a:latin typeface="Comic Sans MS" pitchFamily="66" charset="0"/>
              </a:rPr>
              <a:t>-12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F</a:t>
            </a: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20" grpId="0"/>
      <p:bldP spid="21" grpId="0" animBg="1"/>
      <p:bldP spid="22" grpId="0"/>
      <p:bldP spid="24" grpId="0"/>
      <p:bldP spid="29" grpId="0"/>
      <p:bldP spid="72" grpId="0"/>
      <p:bldP spid="75" grpId="0"/>
      <p:bldP spid="81" grpId="0"/>
      <p:bldP spid="82" grpId="0"/>
      <p:bldP spid="83" grpId="0" animBg="1"/>
      <p:bldP spid="85" grpId="0" animBg="1"/>
      <p:bldP spid="86" grpId="0"/>
      <p:bldP spid="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304800" y="381000"/>
            <a:ext cx="731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Demonstration: </a:t>
            </a:r>
            <a:r>
              <a:rPr lang="en-US" dirty="0" smtClean="0"/>
              <a:t>parallel-plate capacitor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79873" name="Picture 1" descr="5C1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8288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4" name="Picture 2" descr="5c10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3124200"/>
            <a:ext cx="1341438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57200" y="170688"/>
            <a:ext cx="449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 few slightly more involved examples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52400" y="2773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057400" y="838200"/>
            <a:ext cx="47211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Capacitance of a spherical capacitor</a:t>
            </a:r>
            <a:endParaRPr lang="en-US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59394" name="Picture 2" descr="http://hyperphysics.phy-astr.gsu.edu/hbase/electric/imgele/csph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524000"/>
            <a:ext cx="1323975" cy="1924051"/>
          </a:xfrm>
          <a:prstGeom prst="rect">
            <a:avLst/>
          </a:prstGeom>
          <a:noFill/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600200" y="1676400"/>
            <a:ext cx="784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Step 1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r>
              <a:rPr lang="en-US" dirty="0" smtClean="0">
                <a:latin typeface="Comic Sans MS" pitchFamily="66" charset="0"/>
              </a:rPr>
              <a:t>calculate the electric field using Gauss’s law between the 2 spheres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1752600" y="2286000"/>
          <a:ext cx="175736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3" name="Equation" r:id="rId5" imgW="863280" imgH="431640" progId="Equation.DSMT4">
                  <p:embed/>
                </p:oleObj>
              </mc:Choice>
              <mc:Fallback>
                <p:oleObj name="Equation" r:id="rId5" imgW="86328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86000"/>
                        <a:ext cx="1757363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657600" y="26670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352800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Image from</a:t>
            </a:r>
          </a:p>
          <a:p>
            <a:r>
              <a:rPr lang="en-US" sz="1200" dirty="0" smtClean="0">
                <a:solidFill>
                  <a:srgbClr val="00B050"/>
                </a:solidFill>
                <a:hlinkClick r:id="rId7"/>
              </a:rPr>
              <a:t>http://hyperphysics.phy-astr.gsu.edu/hbase/electric/capsph.html</a:t>
            </a:r>
            <a:endParaRPr lang="en-US" sz="1200" dirty="0">
              <a:solidFill>
                <a:srgbClr val="00B050"/>
              </a:solidFill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4191000" y="2362200"/>
          <a:ext cx="15494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4" name="Equation" r:id="rId8" imgW="761760" imgH="431640" progId="Equation.DSMT4">
                  <p:embed/>
                </p:oleObj>
              </mc:Choice>
              <mc:Fallback>
                <p:oleObj name="Equation" r:id="rId8" imgW="76176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362200"/>
                        <a:ext cx="1549400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7010400" y="2514600"/>
          <a:ext cx="1162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Equation" r:id="rId10" imgW="571320" imgH="177480" progId="Equation.DSMT4">
                  <p:embed/>
                </p:oleObj>
              </mc:Choice>
              <mc:Fallback>
                <p:oleObj name="Equation" r:id="rId10" imgW="5713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514600"/>
                        <a:ext cx="11620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943600" y="2514600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3733800" y="32766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4166616" y="2935224"/>
          <a:ext cx="14970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6" name="Equation" r:id="rId12" imgW="736560" imgH="431640" progId="Equation.DSMT4">
                  <p:embed/>
                </p:oleObj>
              </mc:Choice>
              <mc:Fallback>
                <p:oleObj name="Equation" r:id="rId12" imgW="73656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616" y="2935224"/>
                        <a:ext cx="1497013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0" y="389786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Step 2</a:t>
            </a:r>
            <a:r>
              <a:rPr lang="en-US" dirty="0" smtClean="0">
                <a:latin typeface="Comic Sans MS" pitchFamily="66" charset="0"/>
              </a:rPr>
              <a:t>: calculate the voltage </a:t>
            </a:r>
            <a:r>
              <a:rPr lang="en-US" dirty="0" err="1" smtClean="0">
                <a:latin typeface="Comic Sans MS" pitchFamily="66" charset="0"/>
              </a:rPr>
              <a:t>V</a:t>
            </a:r>
            <a:r>
              <a:rPr lang="en-US" baseline="-25000" dirty="0" err="1" smtClean="0">
                <a:latin typeface="Comic Sans MS" pitchFamily="66" charset="0"/>
              </a:rPr>
              <a:t>ab</a:t>
            </a:r>
            <a:r>
              <a:rPr lang="en-US" dirty="0" smtClean="0">
                <a:latin typeface="Comic Sans MS" pitchFamily="66" charset="0"/>
              </a:rPr>
              <a:t> for a given amount of charge Q on the spheres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9399" name="Object 7"/>
          <p:cNvGraphicFramePr>
            <a:graphicFrameLocks noChangeAspect="1"/>
          </p:cNvGraphicFramePr>
          <p:nvPr/>
        </p:nvGraphicFramePr>
        <p:xfrm>
          <a:off x="914400" y="4267200"/>
          <a:ext cx="469423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7" name="Equation" r:id="rId14" imgW="2705040" imgH="711000" progId="Equation.DSMT4">
                  <p:embed/>
                </p:oleObj>
              </mc:Choice>
              <mc:Fallback>
                <p:oleObj name="Equation" r:id="rId14" imgW="2705040" imgH="7110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67200"/>
                        <a:ext cx="4694238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0" y="5647944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Step 3</a:t>
            </a:r>
            <a:r>
              <a:rPr lang="en-US" dirty="0" smtClean="0">
                <a:latin typeface="Comic Sans MS" pitchFamily="66" charset="0"/>
              </a:rPr>
              <a:t>: applying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1981200" y="5486400"/>
          <a:ext cx="8826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8" name="Equation" r:id="rId16" imgW="507960" imgH="431640" progId="Equation.DSMT4">
                  <p:embed/>
                </p:oleObj>
              </mc:Choice>
              <mc:Fallback>
                <p:oleObj name="Equation" r:id="rId16" imgW="50796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486400"/>
                        <a:ext cx="882650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3048000" y="5800344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401" name="Object 9"/>
          <p:cNvGraphicFramePr>
            <a:graphicFrameLocks noChangeAspect="1"/>
          </p:cNvGraphicFramePr>
          <p:nvPr/>
        </p:nvGraphicFramePr>
        <p:xfrm>
          <a:off x="3505200" y="5495544"/>
          <a:ext cx="222726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9" name="Equation" r:id="rId18" imgW="1282680" imgH="583920" progId="Equation.DSMT4">
                  <p:embed/>
                </p:oleObj>
              </mc:Choice>
              <mc:Fallback>
                <p:oleObj name="Equation" r:id="rId18" imgW="1282680" imgH="5839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495544"/>
                        <a:ext cx="2227262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6" grpId="0"/>
      <p:bldP spid="8" grpId="0" animBg="1"/>
      <p:bldP spid="9" grpId="0"/>
      <p:bldP spid="12" grpId="0"/>
      <p:bldP spid="13" grpId="0" animBg="1"/>
      <p:bldP spid="15" grpId="0"/>
      <p:bldP spid="18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04800" y="9144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Does an isolated (individual) charged sphere have capacitance?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609600" y="4267200"/>
            <a:ext cx="33436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the limit b-&gt;</a:t>
            </a:r>
            <a:r>
              <a:rPr lang="en-US" dirty="0" smtClean="0">
                <a:latin typeface="Comic Sans MS" pitchFamily="66" charset="0"/>
                <a:sym typeface="Symbol"/>
              </a:rPr>
              <a:t></a:t>
            </a: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61447" name="Picture 7" descr="http://hyperphysics.phy-astr.gsu.edu/hbase/electric/imgele/csph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2819400"/>
            <a:ext cx="1304925" cy="1924051"/>
          </a:xfrm>
          <a:prstGeom prst="rect">
            <a:avLst/>
          </a:prstGeom>
          <a:noFill/>
        </p:spPr>
      </p:pic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304800" y="2362200"/>
            <a:ext cx="601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1) No, where would the electric field lines end?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04800" y="2983468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2) Yes, I just don’t know the value</a:t>
            </a: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304800" y="3669268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3) Yes, it is a special case of </a:t>
            </a:r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3581400" y="3505200"/>
          <a:ext cx="1168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Equation" r:id="rId5" imgW="672840" imgH="583920" progId="Equation.DSMT4">
                  <p:embed/>
                </p:oleObj>
              </mc:Choice>
              <mc:Fallback>
                <p:oleObj name="Equation" r:id="rId5" imgW="672840" imgH="5839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05200"/>
                        <a:ext cx="11684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52"/>
          <p:cNvSpPr/>
          <p:nvPr/>
        </p:nvSpPr>
        <p:spPr>
          <a:xfrm>
            <a:off x="4876800" y="4724400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Image from</a:t>
            </a:r>
          </a:p>
          <a:p>
            <a:r>
              <a:rPr lang="en-US" sz="1200" dirty="0" smtClean="0">
                <a:solidFill>
                  <a:srgbClr val="00B050"/>
                </a:solidFill>
                <a:hlinkClick r:id="rId7"/>
              </a:rPr>
              <a:t>http://hyperphysics.phy-astr.gsu.edu/hbase/electric/capsph.html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1" name="Picture 5" descr="http://hyperphysics.phy-astr.gsu.edu/hbase/electric/imgele/ccy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371600"/>
            <a:ext cx="2295525" cy="225742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" y="228600"/>
            <a:ext cx="81403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Capacitance per length of a cylindrical capacitor (coaxial cable)</a:t>
            </a:r>
            <a:endParaRPr lang="en-US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2019300" y="2019300"/>
            <a:ext cx="1676400" cy="160020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19400" y="2819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1000" y="2895600"/>
            <a:ext cx="990600" cy="457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8600" y="3352800"/>
          <a:ext cx="914400" cy="318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2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352800"/>
                        <a:ext cx="914400" cy="3180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/>
        </p:nvGraphicFramePr>
        <p:xfrm>
          <a:off x="533400" y="1219200"/>
          <a:ext cx="67468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3" name="Equation" r:id="rId7" imgW="431640" imgH="203040" progId="Equation.DSMT4">
                  <p:embed/>
                </p:oleObj>
              </mc:Choice>
              <mc:Fallback>
                <p:oleObj name="Equation" r:id="rId7" imgW="43164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67468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16200000" flipH="1">
            <a:off x="647700" y="1714500"/>
            <a:ext cx="457200" cy="76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581400" y="685800"/>
            <a:ext cx="541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Step 1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r>
              <a:rPr lang="en-US" dirty="0" smtClean="0">
                <a:latin typeface="Comic Sans MS" pitchFamily="66" charset="0"/>
              </a:rPr>
              <a:t>calculate the electric field using Gauss’s law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80904" name="Object 8"/>
          <p:cNvGraphicFramePr>
            <a:graphicFrameLocks noChangeAspect="1"/>
          </p:cNvGraphicFramePr>
          <p:nvPr/>
        </p:nvGraphicFramePr>
        <p:xfrm>
          <a:off x="3810000" y="1371600"/>
          <a:ext cx="175736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4" name="Equation" r:id="rId9" imgW="863280" imgH="431640" progId="Equation.DSMT4">
                  <p:embed/>
                </p:oleObj>
              </mc:Choice>
              <mc:Fallback>
                <p:oleObj name="Equation" r:id="rId9" imgW="86328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1757363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Flowchart: Magnetic Disk 20"/>
          <p:cNvSpPr/>
          <p:nvPr/>
        </p:nvSpPr>
        <p:spPr>
          <a:xfrm>
            <a:off x="3810000" y="2133600"/>
            <a:ext cx="381000" cy="6096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4267200" y="2438400"/>
            <a:ext cx="3048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572000" y="2228088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Cylinder with a&lt;r&lt;b</a:t>
            </a: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3886200" y="2825496"/>
          <a:ext cx="170656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5" name="Equation" r:id="rId11" imgW="838080" imgH="431640" progId="Equation.DSMT4">
                  <p:embed/>
                </p:oleObj>
              </mc:Choice>
              <mc:Fallback>
                <p:oleObj name="Equation" r:id="rId11" imgW="838080" imgH="431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825496"/>
                        <a:ext cx="1706563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5715000" y="3172968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0906" name="Object 10"/>
          <p:cNvGraphicFramePr>
            <a:graphicFrameLocks noChangeAspect="1"/>
          </p:cNvGraphicFramePr>
          <p:nvPr/>
        </p:nvGraphicFramePr>
        <p:xfrm>
          <a:off x="6324600" y="2819400"/>
          <a:ext cx="14224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6" name="Equation" r:id="rId13" imgW="698400" imgH="431640" progId="Equation.DSMT4">
                  <p:embed/>
                </p:oleObj>
              </mc:Choice>
              <mc:Fallback>
                <p:oleObj name="Equation" r:id="rId13" imgW="69840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19400"/>
                        <a:ext cx="1422400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228600" y="3886200"/>
            <a:ext cx="388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Step 2</a:t>
            </a:r>
            <a:r>
              <a:rPr lang="en-US" dirty="0" smtClean="0">
                <a:latin typeface="Comic Sans MS" pitchFamily="66" charset="0"/>
              </a:rPr>
              <a:t>: calculate the voltage </a:t>
            </a:r>
            <a:r>
              <a:rPr lang="en-US" dirty="0" err="1" smtClean="0">
                <a:latin typeface="Comic Sans MS" pitchFamily="66" charset="0"/>
              </a:rPr>
              <a:t>V</a:t>
            </a:r>
            <a:r>
              <a:rPr lang="en-US" baseline="-25000" dirty="0" err="1" smtClean="0">
                <a:latin typeface="Comic Sans MS" pitchFamily="66" charset="0"/>
              </a:rPr>
              <a:t>ab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80907" name="Object 11"/>
          <p:cNvGraphicFramePr>
            <a:graphicFrameLocks noChangeAspect="1"/>
          </p:cNvGraphicFramePr>
          <p:nvPr/>
        </p:nvGraphicFramePr>
        <p:xfrm>
          <a:off x="1825625" y="4191000"/>
          <a:ext cx="15208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7" name="Equation" r:id="rId15" imgW="876240" imgH="482400" progId="Equation.DSMT4">
                  <p:embed/>
                </p:oleObj>
              </mc:Choice>
              <mc:Fallback>
                <p:oleObj name="Equation" r:id="rId15" imgW="876240" imgH="482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4191000"/>
                        <a:ext cx="15208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211138" y="55372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Step 3</a:t>
            </a:r>
            <a:r>
              <a:rPr lang="en-US" dirty="0" smtClean="0">
                <a:latin typeface="Comic Sans MS" pitchFamily="66" charset="0"/>
              </a:rPr>
              <a:t>: applying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31" name="Object 8"/>
          <p:cNvGraphicFramePr>
            <a:graphicFrameLocks noChangeAspect="1"/>
          </p:cNvGraphicFramePr>
          <p:nvPr/>
        </p:nvGraphicFramePr>
        <p:xfrm>
          <a:off x="2001838" y="5375275"/>
          <a:ext cx="172085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8" name="Equation" r:id="rId17" imgW="990360" imgH="431640" progId="Equation.DSMT4">
                  <p:embed/>
                </p:oleObj>
              </mc:Choice>
              <mc:Fallback>
                <p:oleObj name="Equation" r:id="rId17" imgW="990360" imgH="431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5375275"/>
                        <a:ext cx="1720850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3868738" y="56896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3" name="Object 9"/>
          <p:cNvGraphicFramePr>
            <a:graphicFrameLocks noChangeAspect="1"/>
          </p:cNvGraphicFramePr>
          <p:nvPr/>
        </p:nvGraphicFramePr>
        <p:xfrm>
          <a:off x="4438650" y="5385816"/>
          <a:ext cx="11239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9" name="Equation" r:id="rId19" imgW="647640" imgH="583920" progId="Equation.DSMT4">
                  <p:embed/>
                </p:oleObj>
              </mc:Choice>
              <mc:Fallback>
                <p:oleObj name="Equation" r:id="rId19" imgW="647640" imgH="5839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5385816"/>
                        <a:ext cx="112395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5715000" y="5647944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0910" name="Object 14"/>
          <p:cNvGraphicFramePr>
            <a:graphicFrameLocks noChangeAspect="1"/>
          </p:cNvGraphicFramePr>
          <p:nvPr/>
        </p:nvGraphicFramePr>
        <p:xfrm>
          <a:off x="6172200" y="5334000"/>
          <a:ext cx="242411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0" name="Equation" r:id="rId21" imgW="1396800" imgH="583920" progId="Equation.DSMT4">
                  <p:embed/>
                </p:oleObj>
              </mc:Choice>
              <mc:Fallback>
                <p:oleObj name="Equation" r:id="rId21" imgW="1396800" imgH="5839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334000"/>
                        <a:ext cx="2424112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4657344" y="6443246"/>
            <a:ext cx="434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Typical value for antennas, VCRs  69pF/m </a:t>
            </a:r>
            <a:endParaRPr lang="en-US" sz="16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80911" name="Object 15"/>
          <p:cNvGraphicFramePr>
            <a:graphicFrameLocks noChangeAspect="1"/>
          </p:cNvGraphicFramePr>
          <p:nvPr/>
        </p:nvGraphicFramePr>
        <p:xfrm>
          <a:off x="3429000" y="4203192"/>
          <a:ext cx="1538194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1" name="Equation" r:id="rId23" imgW="736560" imgH="431640" progId="Equation.DSMT4">
                  <p:embed/>
                </p:oleObj>
              </mc:Choice>
              <mc:Fallback>
                <p:oleObj name="Equation" r:id="rId23" imgW="736560" imgH="4316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03192"/>
                        <a:ext cx="1538194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8" grpId="0"/>
      <p:bldP spid="21" grpId="0" animBg="1"/>
      <p:bldP spid="24" grpId="0"/>
      <p:bldP spid="26" grpId="0" animBg="1"/>
      <p:bldP spid="28" grpId="0"/>
      <p:bldP spid="30" grpId="0"/>
      <p:bldP spid="32" grpId="0" animBg="1"/>
      <p:bldP spid="34" grpId="0" animBg="1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04800" y="914400"/>
            <a:ext cx="8227741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How did I like the first midterm exam?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A)  I have a thing for midterms, this one rocked as usually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*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B</a:t>
            </a:r>
            <a:r>
              <a:rPr lang="en-US" dirty="0" smtClean="0">
                <a:latin typeface="Comic Sans MS" pitchFamily="66" charset="0"/>
              </a:rPr>
              <a:t>)  The midterm was hard and unfair.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) The midterm was as expected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D) I hate exams and this one was particularly bad. Hate it, hate it, hate it.</a:t>
            </a: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419100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*</a:t>
            </a:r>
            <a:endParaRPr lang="en-US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5538" name="Picture 2" descr="http://law.scu.edu/wp-content/uploads/library/eye_logo_2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47" y="4560332"/>
            <a:ext cx="1908175" cy="147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0" name="Picture 4" descr="http://www.yodibujo.es/_uploads/membres/articles/20090730/love_rq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648200"/>
            <a:ext cx="1752600" cy="168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Picture 6" descr="http://4.bp.blogspot.com/-SPoi365ChBU/TzaH8N7nEPI/AAAAAAAAEsU/YTHGe6lfk6Y/s400/midterm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114800"/>
            <a:ext cx="2562872" cy="2562872"/>
          </a:xfrm>
          <a:prstGeom prst="rect">
            <a:avLst/>
          </a:prstGeom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06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491&quot;&gt;&lt;object type=&quot;3&quot; unique_id=&quot;10492&quot;&gt;&lt;property id=&quot;20148&quot; value=&quot;5&quot;/&gt;&lt;property id=&quot;20300&quot; value=&quot;Slide 1&quot;/&gt;&lt;property id=&quot;20307&quot; value=&quot;256&quot;/&gt;&lt;/object&gt;&lt;object type=&quot;3&quot; unique_id=&quot;10493&quot;&gt;&lt;property id=&quot;20148&quot; value=&quot;5&quot;/&gt;&lt;property id=&quot;20300&quot; value=&quot;Slide 2&quot;/&gt;&lt;property id=&quot;20307&quot; value=&quot;258&quot;/&gt;&lt;/object&gt;&lt;object type=&quot;3&quot; unique_id=&quot;10494&quot;&gt;&lt;property id=&quot;20148&quot; value=&quot;5&quot;/&gt;&lt;property id=&quot;20300&quot; value=&quot;Slide 3&quot;/&gt;&lt;property id=&quot;20307&quot; value=&quot;259&quot;/&gt;&lt;/object&gt;&lt;object type=&quot;3&quot; unique_id=&quot;10495&quot;&gt;&lt;property id=&quot;20148&quot; value=&quot;5&quot;/&gt;&lt;property id=&quot;20300&quot; value=&quot;Slide 4&quot;/&gt;&lt;property id=&quot;20307&quot; value=&quot;260&quot;/&gt;&lt;/object&gt;&lt;object type=&quot;3&quot; unique_id=&quot;10496&quot;&gt;&lt;property id=&quot;20148&quot; value=&quot;5&quot;/&gt;&lt;property id=&quot;20300&quot; value=&quot;Slide 5&quot;/&gt;&lt;property id=&quot;20307&quot; value=&quot;274&quot;/&gt;&lt;/object&gt;&lt;object type=&quot;3&quot; unique_id=&quot;10497&quot;&gt;&lt;property id=&quot;20148&quot; value=&quot;5&quot;/&gt;&lt;property id=&quot;20300&quot; value=&quot;Slide 6&quot;/&gt;&lt;property id=&quot;20307&quot; value=&quot;261&quot;/&gt;&lt;/object&gt;&lt;object type=&quot;3&quot; unique_id=&quot;10498&quot;&gt;&lt;property id=&quot;20148&quot; value=&quot;5&quot;/&gt;&lt;property id=&quot;20300&quot; value=&quot;Slide 7&quot;/&gt;&lt;property id=&quot;20307&quot; value=&quot;265&quot;/&gt;&lt;/object&gt;&lt;object type=&quot;3&quot; unique_id=&quot;10499&quot;&gt;&lt;property id=&quot;20148&quot; value=&quot;5&quot;/&gt;&lt;property id=&quot;20300&quot; value=&quot;Slide 8&quot;/&gt;&lt;property id=&quot;20307&quot; value=&quot;275&quot;/&gt;&lt;/object&gt;&lt;object type=&quot;3&quot; unique_id=&quot;10530&quot;&gt;&lt;property id=&quot;20148&quot; value=&quot;5&quot;/&gt;&lt;property id=&quot;20300&quot; value=&quot;Slide 9&quot;/&gt;&lt;property id=&quot;20307&quot; value=&quot;276&quot;/&gt;&lt;/object&gt;&lt;/object&gt;&lt;object type=&quot;8&quot; unique_id=&quot;1050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22509</TotalTime>
  <Words>433</Words>
  <Application>Microsoft Office PowerPoint</Application>
  <PresentationFormat>On-screen Show (4:3)</PresentationFormat>
  <Paragraphs>85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771</cp:revision>
  <dcterms:created xsi:type="dcterms:W3CDTF">2011-01-08T20:08:35Z</dcterms:created>
  <dcterms:modified xsi:type="dcterms:W3CDTF">2016-02-16T18:02:36Z</dcterms:modified>
</cp:coreProperties>
</file>