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876DC"/>
    <a:srgbClr val="FDDB7B"/>
    <a:srgbClr val="FD718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4203" autoAdjust="0"/>
  </p:normalViewPr>
  <p:slideViewPr>
    <p:cSldViewPr>
      <p:cViewPr varScale="1">
        <p:scale>
          <a:sx n="83" d="100"/>
          <a:sy n="83" d="100"/>
        </p:scale>
        <p:origin x="-98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5.png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09600" y="304800"/>
            <a:ext cx="7848600" cy="576263"/>
            <a:chOff x="1551709" y="304800"/>
            <a:chExt cx="4789055" cy="576263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2114968" y="362716"/>
              <a:ext cx="413792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Energy and power in electric circuits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77826" name="AutoShape 2" descr="data:image/jpg;base64,/9j/4AAQSkZJRgABAQAAAQABAAD/2wCEAAkGBhQPEBIQDxIQDhAQERAUEBUSGREUEBATFBAWFBUUFhgXJyYeFxkjGRUSHy8gJScpLCwsFh4xNTAqNSYsLCkBCQoKDgwOGg8PGTUkHiIsLCsqLSw1Mik1KioqNi0wLTApNSkpLCwpKSopLykvLCopKiwpKSwsNSwsLCwsKTUsLP/AABEIANEA8QMBIgACEQEDEQH/xAAcAAEAAgMBAQEAAAAAAAAAAAAABAYDBQcBCAL/xABMEAABAwIBBwcHCgQEBAcAAAABAAIDBBEFBgcSITFRkRMUFUFSU5IiM2FxcqHRCCMyNHOBsbKzwRc1QoNDVIKTFmJ00hgkY6Lh4vH/xAAbAQEAAgMBAQAAAAAAAAAAAAAAAQMCBAUHBv/EACoRAQACAQQABAUFAQAAAAAAAAABAgMEERIhEzFhgTM0UbHwIkFEkaEy/9oADAMBAAIRAxEAPwDuKIsM1Yxhs97WnbYkA2QZkUXpSLvI/EE6Ui7yPxBBKRRelIu8j8QTpSLvI/EEEpFF6Ui7yPxBOlIu8j8QQSkUXpSLvY/EE6Ui7yPxBBKRRelIu8j8QTpSLvI/EEEpFF6Ui7yPxBOlIu8j8QQSkUXpSLvY/EE6Ui7yPxBBKRRelIu8j8QTpSLvI/EEEpFF6Ui7yPxBOlIu8j8QQSkUXpSLvI/EE6Ui72PxBBKRRelIu8j8QTpSLvI/EEEpFF6Ui7yPxBOlIu8j8QQSkUXpSLvI/EE6Ti7yPxBBKREQEREBa9zQah1wD8yzb7blsFAP1h32LPzuQSOSG4cAnJDc3gFTM4ucNuGsEUIE1bNqhjGuxP8AU4fsq3VYhlDFzYPloGuq5BGxuhrY4sc+ztWrU07LoOr8kNw4BOSG4cAqXk5lDWQTikxnkeUm108sI0YnEbYzs8rUSrsgxShrWlzg0AC51DYtJh+U8NS4xtimic6N74+VjDBKwai5h6xrHFb6UkNOiATbUDsJVKoqaaSs5waepgIjkbKahzXQhp2tp7EltyAdg2JHnsT5brbh8Q5KPUPoM6h2QpHJDcOAWHDvMx+wz8qkIPzyQ3DgE5IbhwC/SIPzyQ3DgE5IbhwC/SIIU8Y5eLUNkvUNwUvkhuHAKNUefi9Uv4BabLnLeLCqcySEOldqhjH0nu+CCxckNzeATkhuHALkM2PY+KRtc59FFFIY9GNzPnWiWRrGXFv+YdasGG49iVDMwYyaZ8E7tBksA0WxP6tPUNR1D70F+5IbhwCckNw4Betddeu2IK/T5VxSVDqeOCoeWvcx0gjbyIc3bd1/RuWywqMcnsH05eod4VT6bJ/RqfmqKWCo5w+R1W4tcxzS4kgPvpWI6rarq5YV5v8AuS/qFI8oJ80rkhuHAJyQ3DgF+kQfnkhuHAJyQ3DgF+kQfnkhuHAKJiEY+a1DzzOoelTVExD/AAvtmfug2CIiAiIgKm5wcqDhkE9U1um5sUTWDq0nyOaCfQCrkud54sKlqqKeKnY6WQimcGtF3ENnJNgg4rkll2yHEnYhiLJKt9nFttG7HnYRpahZXjG8+1NUSUj209S0U1SJnXMXlNET2WFjtu8cFTsZxx2ESMoqeKIciG86MkbHunkIu4EuBLRaw1W61FygyHnkkbPQ0k7qeoiimaGMc5rDI3SLARttsQXvKXPfRVsDonUtUHjyoX3ivHINbXAg3Guy8wH5RGgxjKync8tABfGRpOt1kOO1czjyAryQOZVQuQLmOSwvv1KbXY+aOU0sUUfIR6LZWPY0vldYaek4jSGu41EIPozIzL+nxYPNNpB0WjyjXCxbpXt6DsKsU/0Xey78FyvMpk6+knr3cm9kEopzA5wIDx5ROieu111Sf6LvZd+CDFh/mY/YZ+UKQo+H+Zj9hn5QpCAiIgIiINJlRiwo43VJBeIIKiQgbTotBsvmsZdc5xRldiLHVETH35JtrNaNjWg6ty+iM4FG+akniiaXySUtU1jRtc4sFgFwKvqH4LBBCyJkdXM0TVDpY2ve1p+hGA8ED+q+q+xBcsqM+lLV0xgjp6lhMkDgXGO1o5mPI1Hc0qZiufuhqonwzUdS+OQEOF4uI17VzzGsmpcQjgrqKkkPOGycu2Fpcxskb9AkW2aWs2Wo/wCA6/8AyVX/ALcnwQdDyaz+upmCGeF00bCQx9xyuhfyQ65tcDUumZGZ0aXFpDDAJGShheWPGvRFgTcausL5/rq2TCuTpo42xy6AdU8qxjnucSfJ8sHRAFtmvWV0HM/gjhiba2OF0dNPROcSAeSbI9zbsafuQdwUPCvN/wByX9QqaoWFeb/uS/qFBMREQEREBRMQ/wAL7Zn7qWomIf4X2zP3QbBERAREQFBP1h32LPzuU5ayoqWx1BLzYGJoGon+t25BTMs8zsGJ1baoyOhOoTNaLiQA9W4+lXrD6FlPFHDENGOJjWMG5oFgFj6Wi7fud8E6Wi7fud8EEtcyyizHQVlcavlTGx7g6WMC+kevRPVf710LpaLt+53wTpaLt+53wQZ6eARsaxos1jQ0D0AWXs/0Xey78FH6Wi7fud8F+JcUjLXAO1lp6nbvUgzYf5mP2GflCkLXUWJxtjYC6xDGg6naiB6lm6Wi7fud8EEtFE6Wi7fud8E6Wi7fud8EEtFE6Wi7fud8E6Wi7fud8ECfz8Xql/AKqZws18WMGN7nmCWPVpAXDmm2ojfq1KxTYjGZY3B2pokubO1XAt1KT0tF2/c74II+TeT8eH00dLALMjH3ucdbnH0k61s1E6Wi7fud8E6Wi7fud8EFHy8zPxYrUNqRKad9gJLDSDwD7j6VdcDwZlHTxU0NwyJoa2+026yv30tF2/c74J0tF2/c74IJihYV5v8AuS/qFe9LRdv3O+Ci4diLGss51jpyHY7YXkjqQbVFE6Wi7fud8E6Wi7fud8EEtFE6Wi7fud8E6Wi7fud8EEtRMQ/wvtmfunS0Xb9zvgo1ZiMbuTs69pWE6nahr17EG5RAiAiIgL8STNb9ItbfZcgfiv2tfXxh0sIcAR85qOsfRCCTzyPts8TU55H22eJqx8zZ2GcGpzNnYZwagyc8j7bPE1OeR9tniasfM2dhnBqczZ2GcGoMnPI+2zxNTnkfbZ4mrHzNnYZwanM2dhnBqDJzyPts8TU55H22eJqgYbSsLHXYw/OS9Q7ZUvmbOwzg1Bk55H22eJqc8j7bPE1Y+Zs7DODU5mzsM4NQZOeR9tnianPI+2zxNWPmbOwzg1eOpYwLljAB6GoMvPI+2zxNTnkfbZ4mrSRV1PUsZJT6D2CoYwkNABIOsekLb8zZ2GeFqDJzyPts8TU55H22eJqx8zZ2GcGpzNnYZwagyc8j7bPE1OeR9tniasfM2dhnBqczZ2GcGoMnPI+2zxNTnkfbZ4mrHzNnYZwaotJSsMk3kM1PZbUNXzYQTueR9tnianPI+2zxNWPmbOwzg1OZs7DODUGTnkfbZ4mpzyPts8TVj5mzsM4NTmbOwzg1Bk55H22eJqc8j7bPE1Y+Zs7DODVFxSlYIXkMYCG6tQvtCDaovAvUBERAUGs89D/d/IFOUGs89D/d/IEElERAREQF6vF6ghYX9B32sv5yqLlXnJm54zDsHZHU1V/nC+5iYBtBt+K1mdXOBJh1OKanBbNUunOn2GCUtNvSqbmsziUOFxyvqo531Uz/ACpGNa67N1yR13KC7x5Q5QOqJKYQ4aZYo45H63W0ZHODbG+s+Q5XTJHKU1bHMnaIauA6FRHud2m/8p12XN6XPdRMxCoqiyp5OWnpo2jRZpaUb5C640tlnhQco88dIZ4q2gjnbVMOjKHhrWTw9bXEE6wQLIO7LUZT4XNVQGKnlZAXFukXNLw5oOthAINiLg6+tUHCvlCUclhPHNA47gHMHrNx+C6Tg+MRVkDKindykUgJa7fY2PvBUTG6YnZWMlcMnp4nMqOTtzxnJhjHRi1gLgEnVqVzUPEtkf20f4qYpYxGwiIiRERAKiUfnJ/bZ+mFLKiUfnJ/bZ+mEEtERAREQFExbzMns/uFLUTFvMyez+4QTwvV4F6gIiICg1nnof7v5Apyg1nnof7v5AgkoiICIiAvV4vUHE86WTT62torseadoqjM9oNmtbM6RwuNhLQVR6LH4ayp5i6lp2U0zhDAY42CeNxOjHIZLaTtdiQSvpWgiD4ntcLtc+YOG8F5BC55guYyKmxHnhlMkLJOUijtZzX30hc7LA7PUg4TU5KVTHuaKaoIa5wB5OTXYkX2KTg+S0plDqmCeOBgL5C5j2iwGy5G+y+v7qNiVC2oifDJrZI0td6iEHyrRYmMQeaV8EEYc1/IGJjWyMcxhcAXNF5L2tr3r6DzSUj4cHpY5Wuje0S3a4EOF5XEXB9CreRuZBtBWiqknEzYyTC0Aggm4u7fqPUupoIeJbI/to/xUxQ8S2R/bR/ipiAiIgIiIBUSj85P7bP0wpZUSj85P7bP0wgloiICIiAomLeZk9n9wpaiYt5mT2f3CCeF6vAvUBERAWvxGUMkhc4hovJrOz6K2C8IughdKRd4zinSkXeM4qZoDcE0BuCCH0pF3jOKdKRd4zipmgNwTQG4IIfSkXeM4p0pF3jOKmaA3BNAbgg1GHYhG1pBe0fOSHb1F5IUvpSLvGcVM0BuCaA3BBD6Ui7xnFOlIu8ZxUzQG4JoDcEEPpSLvGcU6Ui7xnFTNAbgmgNwQamvxCMhlntNpYybHYAdZUnpSLvGcVN0BuCaA3BBD6Ui7xnFOlIu8ZxUzQG4JoDcEEPpSLvGcU6Ui7xnFTNAbgmgNwQQuk4u8ZxUalxCMSTEvaA5zSNe3yAFttAbgmgNwQQ+lIu8ZxTpSLvGcVM0BuCaA3BBD6Ui7xnFOlIu8ZxUzQG4JoDcEEPpSLvGcVFxLEI3RPa17SSNQB1nWFttAbgmgNwQeheoiAiIgIiICIiAiIgIiICIiAiIgIiICIiAiIgIiICIiAiIgIiXQES6XQEREBERAWKpqWxMdJI4MYwEucdQaBtJWVcb+ULlW6GKKhjcWmYF8ttpYDZo4goImWHyhCx7osNja9rbjlZL2d7LRZU92fbEu3GP9K02b3IKTGKgxsPJxRgGWS19EHYAOsmx4LsTfk70VheWoJ6/KAugrubTOxXV+J09NUPYYpOU0gBY+TE5w94C6jl1l5BhEHKTeXI64ijH0nkfgPStNkxmZpMOqo6uF8zpItLRDiC3ymlpvq3FcIzm5SOr8Sne4nQjeY429TWsNjb7wT96DbY1nxxGd5MUopW31NjA2ekuuvcEz5YjTvBmkFWy+sSAXt6C21irTmvzLRVNMysr9Jwl8qKNpsNHqLt99epY86eZmKkp3VtBpBseuaNxv5OzSaeq270oOr5EZcw4tAJYTovGqWMnyoz8PSuRZeZ3q+jxGop4XsEcbwGgi5tog/uqdmpyldQ4lCQfm5nCKQdTg82H/uIK7rjuZegraiSpm5xykpu7RkAbcADULatiDjn8dcS7yPwr1mfTEiR85HtH9Kp2UeHtp6ueGO+hHI5rb6zYbyu2ZG5lKCroKWpl5zys0Mcj9GQBukRc2FtQQXyqyxbTUEFRL5cs0Mbg0f1OcwE+oKjT5zqtziW6DB1AD4r9ZyafkZYIG35OKBrY76zYWH3lQ8k8OopWvNdNyRBGgL6NxbbfWuPnzZLZZpWdtnG1GbJfLOOs7bezL/Ems7beCyU+cerL2gubYuaDq3kBbfoHB/8ANH/c/wDhT8NyJw2Yh0Er5S0g+TJfYb7ljXHnmerx/aK488z/AN/63eWuLyUtKZYiA8OA1qpZJ5cVNRVxxSOaWO0r2G4XVgzmfUT7TVz/ACB+vw/6vylXajJeuetYnrpbqMt66itYnrp1HKnKllBHpO8qR19BnWfSfQuY1ucKskcS2Xkgf6WAW99yvc4Va6Svla7ZFZjfVYH91vshshYqiDl6i79MkMaNQAHWd6ryZMufLNKTtsryZMufLNKTtENZg+cuoicOXPLs672Dh6iF+sZzmVErjzf/AMuzqtYvPrJ1KLl3ks2hlZyRPJygkA7WkHWLrHkPky2uncJCRHG3SdbUXa7AKjnn5eDv2o56jl4O/byjzg1kbgTKZQP6Xhtjwsum5KZWMr47jyJW202fuPQqrltkHDDTmenuwx20mk3Dh8VWcha4xV0NjYSO0Heo/wD4rqZMuDLFLzvErseTLp8sUvO8SuuXmcptA7kIWiWe1zf6Md9l7bVz52duuJvpMH3LTZayF2IVekSbTyAX3BxACsuTuAYRJTRvq6osnIOm3T0dE32WsVuTe1rTES9Hx6bT6bDW16cpn03Qv4tV3bZwVkzf5f1VZWthnc0sLHnULG4ssYyYwH/OH/d/+qtOSeRNDBIKqikfKQCAS8ObY+iw3LKtb7+bW1ObSeFaIxTE7dTx27XNERbb5sREQF86/KNjPSMDrajStF+q4lfqX0Uue548hDidIJIReop9JzANsjba2+vd60FU+TfXR6FVDqEt2O6rubr2b7fuu2r4tw7E58PnEkLn088ZIPURvDgdo9BV7jz/AGIgAHknEDWS0XPpQfSVT9B3su/BfFuMfWZ/tpf1CuxZBZ4KzEK+Kln5Pk5WzaWiLHyYXOHvC47jH1mf7aX9QoOkYTn+qKaCOBtPE4RMDQS43IH3LzGM/lRVQSQOp4WtlYWkhxJF/uWywX5P3OaeKfnWjyrA61tl+rYvzjnyf+a00s/OtLkmF1rbbIOV4C61XTkbRPD+o1faERu0E9YH4L4uwP61T/bw/qBfaMH0G+yPwQfHmWv8xqvtnL6hza/yig/6WH8q+Xstf5jVfbOX1Dm1/lFB/wBLD+VB+ct8kufRh0ZAmjvo32OHZXL5skqpji0wPuN1iPcus5Z40+jpjLFbS0gNexc//ijVf+nwXJ1dcPP9UzE+jk6yuHn+reJ9Gj/4Yqe4k4KJBPJTShzS6ORh9III6lZ/4oVW6PgqxXVj6iV0j9b5HXNusncufeMcfDmd3Pv4cbeHM7ujZU4pzrCGTHUXFul7Q1H3qo5BfX4f9X5SrNjdA6DBI2P1Ou1xHWNLXZVnIL6/D/q/KVt5Zmc1N/PaGzlmZzUmfPpjy5/mNT7Y/I1dNze/UIvv/Zcyy5/mNT7Y/I1dNze/UIvv/ZWaX5i3v912k+Yt7/dW87m2n9T/AMVjzR+cn9hv4rJnc20/qf8AiseaPzk/sN/FR/M/PoifnPz6LZl59Qm9S5Lkt9dp/tW/uutZd/UJvUuS5LfXaf7Vv7prPjV9ka349fZac4+bd88hq6Qab3ecj2EntBc7OR9Z/l5eC6lnIy5nw6aJkGhZ7HE6QvrBCp/8YqzdFwW3kjHy7eiaG+s8GvGImP23lWZslapjS50Eoa3WTbYFJyPynkoKlj2OPJucBKzqc2/4rcVWduskY5h5MB7SDqGwhVjBsOfVVEcUY0nvePu13J9Sr6iY4OlHO+O0aiIiPTt9PRv0gCNhF1+ljp49FrW7gBwWRdF8HPn0IiIgREQVHKrNbQ4kdOaLk5Ttkis159fUeCq3/hyoe/rPFF/2rq6IOeZNZk6TD6llVDLUufGHgB5j0TpMLDezR1ErX1PyeqGR7pDNVgvc5xsYrXcb9n0rqaIIuF4e2mhjgYSWxNDWl1rkDfZeYthramGSB5IbK0tcW20gDuupaIOW0nye6GKRkjZqsmN7XC7o7XaQRfyfQuoNZYAbhZfpEHMsUzB0VTNJO+aqDpXFzg0x2BO67VfsDwhtHTQ00Zc5kEbY2l1tIhosL261PRBrcewNlbFyMhc1twbttfV61Wf4T03eT8WfBXhFTfBjvO9o3U3wY7zvaN1H/hPTd5PxZ8FscGzf01K8PAdK4a2mSx0fuCs6KK6bFWd4qiumxVneKtbjuBsrIjDIXNaSDdtr6vWtNhGbuClmbMx8znMvYOLbaxbqCtaLK2KlrcpjtlbDS1uUx2qWLZuYKmZ873zB0huQ0t0RqA1XHoW/wXCW0kLYYy5zW7C61/cpyKa4qVnlEdpripWeUR20WUmSUVfocq6RvJ3toW699wV5k3khFQF7onSO0wAdMjqPVYLfInhU5c9u0eFTlz27QsXwttVC6F5cGvGsttf3quYfmzp4JWStkmLo3BwBLbEjfqVwRRbFS872jsviped7R2q+VWQEOJPZJM+VhY0tGgWgWJ67grR/wTpO9qeLP+1dERZTjrPcw6FNbqMdYrS+0Q53/BOk72p4s+CsuTWRNNh9+RYS87Xv1vI/Zb9EilY7iEZNZnyV43vMwIiLNqiIiAiIgIiICIiAiIgIiICIiAiIgIiICIiAiIgIiICIiAiIgIiICIiAiIgIiICIiAiIgIiICIiAiIgIiICIiAiIgIiICIiAiIgIiICIiAiIgIiIP//Z"/>
          <p:cNvSpPr>
            <a:spLocks noChangeAspect="1" noChangeArrowheads="1"/>
          </p:cNvSpPr>
          <p:nvPr/>
        </p:nvSpPr>
        <p:spPr bwMode="auto">
          <a:xfrm>
            <a:off x="73025" y="-952500"/>
            <a:ext cx="2295525" cy="1990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 rot="16200000">
            <a:off x="3435465" y="-32135"/>
            <a:ext cx="1535927" cy="4190999"/>
            <a:chOff x="3337601" y="1752601"/>
            <a:chExt cx="1535927" cy="4190999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5400000">
              <a:off x="3351070" y="2297650"/>
              <a:ext cx="1474080" cy="383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>
              <a:off x="3412507" y="5014569"/>
              <a:ext cx="1474080" cy="383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Rectangle 24"/>
            <p:cNvSpPr/>
            <p:nvPr/>
          </p:nvSpPr>
          <p:spPr>
            <a:xfrm>
              <a:off x="3337601" y="2843584"/>
              <a:ext cx="1535927" cy="1910540"/>
            </a:xfrm>
            <a:prstGeom prst="rect">
              <a:avLst/>
            </a:prstGeom>
            <a:solidFill>
              <a:srgbClr val="FDDB7B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965934" y="2843584"/>
              <a:ext cx="279259" cy="2635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 rot="5400000">
              <a:off x="3991068" y="4490601"/>
              <a:ext cx="279259" cy="26352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3999620" y="3203450"/>
              <a:ext cx="209445" cy="19764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</a:t>
              </a:r>
              <a:endParaRPr lang="en-US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2793729" y="1524001"/>
            <a:ext cx="355715" cy="292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mic Sans MS" pitchFamily="66" charset="0"/>
              </a:rPr>
              <a:t>V</a:t>
            </a:r>
            <a:r>
              <a:rPr lang="en-US" sz="1600" baseline="-25000" dirty="0" err="1" smtClean="0">
                <a:latin typeface="Comic Sans MS" pitchFamily="66" charset="0"/>
              </a:rPr>
              <a:t>a</a:t>
            </a:r>
            <a:endParaRPr lang="en-US" sz="1600" baseline="-25000" dirty="0">
              <a:latin typeface="Comic Sans MS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55929" y="1600201"/>
            <a:ext cx="365995" cy="2927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mic Sans MS" pitchFamily="66" charset="0"/>
              </a:rPr>
              <a:t>V</a:t>
            </a:r>
            <a:r>
              <a:rPr lang="en-US" sz="1600" baseline="-25000" dirty="0" err="1" smtClean="0">
                <a:latin typeface="Comic Sans MS" pitchFamily="66" charset="0"/>
              </a:rPr>
              <a:t>b</a:t>
            </a:r>
            <a:endParaRPr lang="en-US" sz="1600" baseline="-25000" dirty="0"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0800000">
            <a:off x="5003529" y="2514601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36328" y="3429001"/>
            <a:ext cx="8331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</a:t>
            </a:r>
            <a:r>
              <a:rPr lang="en-US" dirty="0" err="1" smtClean="0">
                <a:latin typeface="Comic Sans MS" pitchFamily="66" charset="0"/>
              </a:rPr>
              <a:t>qV</a:t>
            </a:r>
            <a:r>
              <a:rPr lang="en-US" baseline="-25000" dirty="0" err="1" smtClean="0">
                <a:latin typeface="Comic Sans MS" pitchFamily="66" charset="0"/>
              </a:rPr>
              <a:t>ab</a:t>
            </a:r>
            <a:r>
              <a:rPr lang="en-US" dirty="0" smtClean="0">
                <a:latin typeface="Comic Sans MS" pitchFamily="66" charset="0"/>
              </a:rPr>
              <a:t>&gt;0 : charge q looses potential energy., electric force does work on </a:t>
            </a:r>
          </a:p>
          <a:p>
            <a:r>
              <a:rPr lang="en-US" dirty="0" smtClean="0">
                <a:latin typeface="Comic Sans MS" pitchFamily="66" charset="0"/>
              </a:rPr>
              <a:t>                   the charge</a:t>
            </a:r>
            <a:endParaRPr lang="en-US" baseline="-25000" dirty="0">
              <a:latin typeface="Comic Sans MS" pitchFamily="66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107929" y="2438401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336529" y="243840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55329" y="3505201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62000" y="4050268"/>
            <a:ext cx="314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Since current is stationary </a:t>
            </a:r>
            <a:endParaRPr lang="en-US" dirty="0"/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3953256" y="418438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812529" y="4355069"/>
            <a:ext cx="7805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Charge is not gaining kinetic energy but energy </a:t>
            </a:r>
            <a:r>
              <a:rPr lang="en-US" dirty="0" err="1" smtClean="0">
                <a:latin typeface="Comic Sans MS" pitchFamily="66" charset="0"/>
              </a:rPr>
              <a:t>qV</a:t>
            </a:r>
            <a:r>
              <a:rPr lang="en-US" baseline="-25000" dirty="0" err="1" smtClean="0">
                <a:latin typeface="Comic Sans MS" pitchFamily="66" charset="0"/>
              </a:rPr>
              <a:t>ab</a:t>
            </a:r>
            <a:r>
              <a:rPr lang="en-US" baseline="-25000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is transferred into</a:t>
            </a:r>
          </a:p>
          <a:p>
            <a:r>
              <a:rPr lang="en-US" dirty="0" smtClean="0">
                <a:latin typeface="Comic Sans MS" pitchFamily="66" charset="0"/>
              </a:rPr>
              <a:t>circuit element, e.g., in the form of heat, light, …   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917929" y="2514601"/>
            <a:ext cx="27526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Circuit element such as </a:t>
            </a:r>
          </a:p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resistor, battery, …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2000" y="526946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</a:t>
            </a:r>
            <a:r>
              <a:rPr lang="en-US" dirty="0" err="1" smtClean="0">
                <a:latin typeface="Comic Sans MS" pitchFamily="66" charset="0"/>
              </a:rPr>
              <a:t>qV</a:t>
            </a:r>
            <a:r>
              <a:rPr lang="en-US" baseline="-25000" dirty="0" err="1" smtClean="0">
                <a:latin typeface="Comic Sans MS" pitchFamily="66" charset="0"/>
              </a:rPr>
              <a:t>ab</a:t>
            </a:r>
            <a:r>
              <a:rPr lang="en-US" dirty="0" smtClean="0">
                <a:latin typeface="Comic Sans MS" pitchFamily="66" charset="0"/>
              </a:rPr>
              <a:t>&lt;0 :  charge q gains potential energy, circuit element is a source of </a:t>
            </a:r>
          </a:p>
          <a:p>
            <a:r>
              <a:rPr lang="en-US" dirty="0" smtClean="0">
                <a:latin typeface="Comic Sans MS" pitchFamily="66" charset="0"/>
              </a:rPr>
              <a:t>                    </a:t>
            </a:r>
            <a:r>
              <a:rPr lang="en-US" dirty="0" err="1" smtClean="0">
                <a:latin typeface="Comic Sans MS" pitchFamily="66" charset="0"/>
              </a:rPr>
              <a:t>emf</a:t>
            </a:r>
            <a:r>
              <a:rPr lang="en-US" dirty="0" smtClean="0">
                <a:latin typeface="Comic Sans MS" pitchFamily="66" charset="0"/>
              </a:rPr>
              <a:t> such as a battery 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381000" y="53456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28600" y="5906869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If I is the current flowing through the element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58" name="AutoShape 7"/>
          <p:cNvSpPr>
            <a:spLocks noChangeArrowheads="1"/>
          </p:cNvSpPr>
          <p:nvPr/>
        </p:nvSpPr>
        <p:spPr bwMode="auto">
          <a:xfrm>
            <a:off x="5486400" y="60198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5817807" y="5884037"/>
          <a:ext cx="1201737" cy="385763"/>
        </p:xfrm>
        <a:graphic>
          <a:graphicData uri="http://schemas.openxmlformats.org/presentationml/2006/ole">
            <p:oleObj spid="_x0000_s78850" name="Equation" r:id="rId5" imgW="634680" imgH="203040" progId="Equation.DSMT4">
              <p:embed/>
            </p:oleObj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5763768" y="6172200"/>
            <a:ext cx="5437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charge passing through </a:t>
            </a:r>
          </a:p>
          <a:p>
            <a:r>
              <a:rPr lang="en-US" dirty="0" smtClean="0">
                <a:latin typeface="Comic Sans MS" pitchFamily="66" charset="0"/>
              </a:rPr>
              <a:t>the element in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6" grpId="0"/>
      <p:bldP spid="49" grpId="0"/>
      <p:bldP spid="50" grpId="0" animBg="1"/>
      <p:bldP spid="51" grpId="0"/>
      <p:bldP spid="52" grpId="0" animBg="1"/>
      <p:bldP spid="53" grpId="0"/>
      <p:bldP spid="54" grpId="0"/>
      <p:bldP spid="55" grpId="0"/>
      <p:bldP spid="56" grpId="0" animBg="1"/>
      <p:bldP spid="57" grpId="0"/>
      <p:bldP spid="58" grpId="0" animBg="1"/>
      <p:bldP spid="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228600" y="3048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Potential energy of </a:t>
            </a:r>
            <a:r>
              <a:rPr lang="en-US" dirty="0" err="1" smtClean="0">
                <a:latin typeface="Comic Sans MS" pitchFamily="66" charset="0"/>
              </a:rPr>
              <a:t>dQ</a:t>
            </a:r>
            <a:r>
              <a:rPr lang="en-US" dirty="0" smtClean="0">
                <a:latin typeface="Comic Sans MS" pitchFamily="66" charset="0"/>
              </a:rPr>
              <a:t> changes by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4125913" y="304800"/>
          <a:ext cx="1827212" cy="433388"/>
        </p:xfrm>
        <a:graphic>
          <a:graphicData uri="http://schemas.openxmlformats.org/presentationml/2006/ole">
            <p:oleObj spid="_x0000_s57348" name="Equation" r:id="rId4" imgW="965160" imgH="228600" progId="Equation.DSMT4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04800" y="990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Change of energy per time is the electric power, e.g., consumed by the circuit element 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34" name="AutoShape 38"/>
          <p:cNvSpPr>
            <a:spLocks noChangeArrowheads="1"/>
          </p:cNvSpPr>
          <p:nvPr/>
        </p:nvSpPr>
        <p:spPr bwMode="auto">
          <a:xfrm>
            <a:off x="2514600" y="1666875"/>
            <a:ext cx="2819400" cy="1152525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5" name="Object 8"/>
          <p:cNvGraphicFramePr>
            <a:graphicFrameLocks noChangeAspect="1"/>
          </p:cNvGraphicFramePr>
          <p:nvPr/>
        </p:nvGraphicFramePr>
        <p:xfrm>
          <a:off x="754063" y="1828800"/>
          <a:ext cx="3981450" cy="869950"/>
        </p:xfrm>
        <a:graphic>
          <a:graphicData uri="http://schemas.openxmlformats.org/presentationml/2006/ole">
            <p:oleObj spid="_x0000_s57349" name="Equation" r:id="rId5" imgW="1803240" imgH="393480" progId="Equation.DSMT4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36328" y="3124200"/>
            <a:ext cx="475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If circuit element is a resistor we obtain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55329" y="32004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838200" y="3657599"/>
          <a:ext cx="2608262" cy="925512"/>
        </p:xfrm>
        <a:graphic>
          <a:graphicData uri="http://schemas.openxmlformats.org/presentationml/2006/ole">
            <p:oleObj spid="_x0000_s57350" name="Equation" r:id="rId6" imgW="1180800" imgH="419040" progId="Equation.DSMT4">
              <p:embed/>
            </p:oleObj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505200" y="3962399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Power delivered to a resistor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1999" y="4648199"/>
            <a:ext cx="4750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If circuit element is a source (of </a:t>
            </a:r>
            <a:r>
              <a:rPr lang="en-US" dirty="0" err="1" smtClean="0">
                <a:latin typeface="Comic Sans MS" pitchFamily="66" charset="0"/>
              </a:rPr>
              <a:t>emf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81000" y="4724399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838200" y="5661025"/>
          <a:ext cx="1009650" cy="363537"/>
        </p:xfrm>
        <a:graphic>
          <a:graphicData uri="http://schemas.openxmlformats.org/presentationml/2006/ole">
            <p:oleObj spid="_x0000_s57351" name="Equation" r:id="rId7" imgW="457200" imgH="164880" progId="Equation.DSMT4">
              <p:embed/>
            </p:oleObj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1720850" y="5562600"/>
          <a:ext cx="1682750" cy="560388"/>
        </p:xfrm>
        <a:graphic>
          <a:graphicData uri="http://schemas.openxmlformats.org/presentationml/2006/ole">
            <p:oleObj spid="_x0000_s57352" name="Equation" r:id="rId8" imgW="761760" imgH="253800" progId="Equation.DSMT4">
              <p:embed/>
            </p:oleObj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3430588" y="5618163"/>
          <a:ext cx="1514475" cy="449262"/>
        </p:xfrm>
        <a:graphic>
          <a:graphicData uri="http://schemas.openxmlformats.org/presentationml/2006/ole">
            <p:oleObj spid="_x0000_s57353" name="Equation" r:id="rId9" imgW="685800" imgH="203040" progId="Equation.DSMT4">
              <p:embed/>
            </p:oleObj>
          </a:graphicData>
        </a:graphic>
      </p:graphicFrame>
      <p:cxnSp>
        <p:nvCxnSpPr>
          <p:cNvPr id="48" name="Straight Arrow Connector 47"/>
          <p:cNvCxnSpPr/>
          <p:nvPr/>
        </p:nvCxnSpPr>
        <p:spPr>
          <a:xfrm rot="5400000" flipH="1" flipV="1">
            <a:off x="3714782" y="64381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904488" y="6629400"/>
            <a:ext cx="381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852672" y="6362212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CC66"/>
                </a:solidFill>
                <a:latin typeface="Comic Sans MS" pitchFamily="66" charset="0"/>
              </a:rPr>
              <a:t>Rate at which work is done on charge by </a:t>
            </a:r>
            <a:r>
              <a:rPr lang="en-US" sz="1400" dirty="0" err="1" smtClean="0">
                <a:solidFill>
                  <a:srgbClr val="00CC66"/>
                </a:solidFill>
                <a:latin typeface="Comic Sans MS" pitchFamily="66" charset="0"/>
              </a:rPr>
              <a:t>nonelectrostatic</a:t>
            </a:r>
            <a:r>
              <a:rPr lang="en-US" sz="1400" dirty="0" smtClean="0">
                <a:solidFill>
                  <a:srgbClr val="00CC66"/>
                </a:solidFill>
                <a:latin typeface="Comic Sans MS" pitchFamily="66" charset="0"/>
              </a:rPr>
              <a:t> (e.g., chemical) force</a:t>
            </a:r>
            <a:endParaRPr lang="en-US" sz="1400" baseline="-25000" dirty="0">
              <a:solidFill>
                <a:srgbClr val="00CC66"/>
              </a:solidFill>
              <a:latin typeface="Comic Sans MS" pitchFamily="66" charset="0"/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3810000" y="5943600"/>
            <a:ext cx="228600" cy="381000"/>
          </a:xfrm>
          <a:prstGeom prst="rightBrace">
            <a:avLst>
              <a:gd name="adj1" fmla="val 8333"/>
              <a:gd name="adj2" fmla="val 548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Brace 61"/>
          <p:cNvSpPr/>
          <p:nvPr/>
        </p:nvSpPr>
        <p:spPr>
          <a:xfrm rot="5400000">
            <a:off x="4572000" y="5943600"/>
            <a:ext cx="228600" cy="381000"/>
          </a:xfrm>
          <a:prstGeom prst="rightBrace">
            <a:avLst>
              <a:gd name="adj1" fmla="val 8333"/>
              <a:gd name="adj2" fmla="val 548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>
            <a:stCxn id="62" idx="1"/>
          </p:cNvCxnSpPr>
          <p:nvPr/>
        </p:nvCxnSpPr>
        <p:spPr>
          <a:xfrm rot="5400000" flipH="1" flipV="1">
            <a:off x="6829806" y="4086606"/>
            <a:ext cx="0" cy="432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876800" y="5992368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CC66"/>
                </a:solidFill>
                <a:latin typeface="Comic Sans MS" pitchFamily="66" charset="0"/>
              </a:rPr>
              <a:t>Power dissipated by internal resistance of source</a:t>
            </a:r>
            <a:endParaRPr lang="en-US" sz="1400" baseline="-25000" dirty="0">
              <a:solidFill>
                <a:srgbClr val="00CC66"/>
              </a:solidFill>
              <a:latin typeface="Comic Sans MS" pitchFamily="66" charset="0"/>
            </a:endParaRPr>
          </a:p>
        </p:txBody>
      </p:sp>
      <p:sp>
        <p:nvSpPr>
          <p:cNvPr id="72" name="Right Brace 71"/>
          <p:cNvSpPr/>
          <p:nvPr/>
        </p:nvSpPr>
        <p:spPr>
          <a:xfrm rot="16200000">
            <a:off x="4267200" y="4876800"/>
            <a:ext cx="304800" cy="1219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>
            <a:stCxn id="72" idx="1"/>
          </p:cNvCxnSpPr>
          <p:nvPr/>
        </p:nvCxnSpPr>
        <p:spPr>
          <a:xfrm rot="16200000" flipH="1">
            <a:off x="5943600" y="3810000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343400" y="502920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CC66"/>
                </a:solidFill>
                <a:latin typeface="Comic Sans MS" pitchFamily="66" charset="0"/>
              </a:rPr>
              <a:t>Rate a which source delivers power</a:t>
            </a:r>
            <a:endParaRPr lang="en-US" sz="1400" baseline="-25000" dirty="0">
              <a:solidFill>
                <a:srgbClr val="00CC66"/>
              </a:solidFill>
              <a:latin typeface="Comic Sans MS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5562600" y="1981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Unit: 1VA=1JA/As=1J/s=1W</a:t>
            </a:r>
            <a:endParaRPr lang="en-US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4" grpId="0" animBg="1"/>
      <p:bldP spid="40" grpId="0"/>
      <p:bldP spid="41" grpId="0" animBg="1"/>
      <p:bldP spid="42" grpId="0"/>
      <p:bldP spid="44" grpId="0"/>
      <p:bldP spid="45" grpId="0" animBg="1"/>
      <p:bldP spid="51" grpId="0"/>
      <p:bldP spid="61" grpId="0" animBg="1"/>
      <p:bldP spid="62" grpId="0" animBg="1"/>
      <p:bldP spid="70" grpId="0"/>
      <p:bldP spid="72" grpId="0" animBg="1"/>
      <p:bldP spid="75" grpId="0"/>
      <p:bldP spid="7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An example:</a:t>
            </a:r>
            <a:endParaRPr lang="en-US" sz="2400" b="1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1" y="152400"/>
            <a:ext cx="503381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1000" y="32766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What is the rate at which the battery converts chemical into electrical energy?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6200" y="33528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1859" name="Object 3"/>
          <p:cNvGraphicFramePr>
            <a:graphicFrameLocks noChangeAspect="1"/>
          </p:cNvGraphicFramePr>
          <p:nvPr/>
        </p:nvGraphicFramePr>
        <p:xfrm>
          <a:off x="444500" y="3758645"/>
          <a:ext cx="2832100" cy="531812"/>
        </p:xfrm>
        <a:graphic>
          <a:graphicData uri="http://schemas.openxmlformats.org/presentationml/2006/ole">
            <p:oleObj spid="_x0000_s121859" name="Equation" r:id="rId5" imgW="1282680" imgH="241200" progId="Equation.DSMT4">
              <p:embed/>
            </p:oleObj>
          </a:graphicData>
        </a:graphic>
      </p:graphicFrame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3276600" y="3798332"/>
          <a:ext cx="2579688" cy="392112"/>
        </p:xfrm>
        <a:graphic>
          <a:graphicData uri="http://schemas.openxmlformats.org/presentationml/2006/ole">
            <p:oleObj spid="_x0000_s121860" name="Equation" r:id="rId6" imgW="1168200" imgH="177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44958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What is the power dissipated by the internal resistance of the battery?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6200" y="4572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631825" y="5018088"/>
          <a:ext cx="2747963" cy="560387"/>
        </p:xfrm>
        <a:graphic>
          <a:graphicData uri="http://schemas.openxmlformats.org/presentationml/2006/ole">
            <p:oleObj spid="_x0000_s121861" name="Equation" r:id="rId7" imgW="1244520" imgH="253800" progId="Equation.DSMT4">
              <p:embed/>
            </p:oleObj>
          </a:graphicData>
        </a:graphic>
      </p:graphicFrame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3696018" y="5046869"/>
          <a:ext cx="2411412" cy="449263"/>
        </p:xfrm>
        <a:graphic>
          <a:graphicData uri="http://schemas.openxmlformats.org/presentationml/2006/ole">
            <p:oleObj spid="_x0000_s121862" name="Equation" r:id="rId8" imgW="1091880" imgH="20304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81000" y="5726668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What is the power dissipated by the external resistor R?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6200" y="58028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1863" name="Object 7"/>
          <p:cNvGraphicFramePr>
            <a:graphicFrameLocks noChangeAspect="1"/>
          </p:cNvGraphicFramePr>
          <p:nvPr/>
        </p:nvGraphicFramePr>
        <p:xfrm>
          <a:off x="971550" y="6069013"/>
          <a:ext cx="2046288" cy="560387"/>
        </p:xfrm>
        <a:graphic>
          <a:graphicData uri="http://schemas.openxmlformats.org/presentationml/2006/ole">
            <p:oleObj spid="_x0000_s121863" name="Equation" r:id="rId9" imgW="927000" imgH="253800" progId="Equation.DSMT4">
              <p:embed/>
            </p:oleObj>
          </a:graphicData>
        </a:graphic>
      </p:graphicFrame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3192463" y="6096000"/>
          <a:ext cx="2579687" cy="449263"/>
        </p:xfrm>
        <a:graphic>
          <a:graphicData uri="http://schemas.openxmlformats.org/presentationml/2006/ole">
            <p:oleObj spid="_x0000_s121864" name="Equation" r:id="rId10" imgW="11682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 animBg="1"/>
      <p:bldP spid="8" grpId="0"/>
      <p:bldP spid="9" grpId="0" animBg="1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82" name="Object 2"/>
          <p:cNvGraphicFramePr>
            <a:graphicFrameLocks noChangeAspect="1"/>
          </p:cNvGraphicFramePr>
          <p:nvPr/>
        </p:nvGraphicFramePr>
        <p:xfrm>
          <a:off x="914400" y="2286000"/>
          <a:ext cx="685799" cy="533400"/>
        </p:xfrm>
        <a:graphic>
          <a:graphicData uri="http://schemas.openxmlformats.org/presentationml/2006/ole">
            <p:oleObj spid="_x0000_s122882" name="Equation" r:id="rId4" imgW="228600" imgH="177480" progId="Equation.DSMT4">
              <p:embed/>
            </p:oleObj>
          </a:graphicData>
        </a:graphic>
      </p:graphicFrame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533400" y="9144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1524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mic Sans MS" pitchFamily="66" charset="0"/>
              </a:rPr>
              <a:t>Energy conservation 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(per time)</a:t>
            </a:r>
            <a:r>
              <a:rPr lang="en-US" dirty="0" smtClean="0">
                <a:latin typeface="Comic Sans MS" pitchFamily="66" charset="0"/>
              </a:rPr>
              <a:t>: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/>
        </p:nvGraphicFramePr>
        <p:xfrm>
          <a:off x="841375" y="1295400"/>
          <a:ext cx="6959600" cy="685800"/>
        </p:xfrm>
        <a:graphic>
          <a:graphicData uri="http://schemas.openxmlformats.org/presentationml/2006/ole">
            <p:oleObj spid="_x0000_s122883" name="Equation" r:id="rId5" imgW="2577960" imgH="253800" progId="Equation.DSMT4">
              <p:embed/>
            </p:oleObj>
          </a:graphicData>
        </a:graphic>
      </p:graphicFrame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3048000" y="2209800"/>
          <a:ext cx="5027613" cy="685800"/>
        </p:xfrm>
        <a:graphic>
          <a:graphicData uri="http://schemas.openxmlformats.org/presentationml/2006/ole">
            <p:oleObj spid="_x0000_s122884" name="Equation" r:id="rId6" imgW="1676160" imgH="228600" progId="Equation.DSMT4">
              <p:embed/>
            </p:oleObj>
          </a:graphicData>
        </a:graphic>
      </p:graphicFrame>
      <p:graphicFrame>
        <p:nvGraphicFramePr>
          <p:cNvPr id="122885" name="Object 5"/>
          <p:cNvGraphicFramePr>
            <a:graphicFrameLocks noChangeAspect="1"/>
          </p:cNvGraphicFramePr>
          <p:nvPr/>
        </p:nvGraphicFramePr>
        <p:xfrm>
          <a:off x="838200" y="3307080"/>
          <a:ext cx="881742" cy="457200"/>
        </p:xfrm>
        <a:graphic>
          <a:graphicData uri="http://schemas.openxmlformats.org/presentationml/2006/ole">
            <p:oleObj spid="_x0000_s122885" name="Equation" r:id="rId7" imgW="342720" imgH="177480" progId="Equation.DSMT4">
              <p:embed/>
            </p:oleObj>
          </a:graphicData>
        </a:graphic>
      </p:graphicFrame>
      <p:graphicFrame>
        <p:nvGraphicFramePr>
          <p:cNvPr id="122886" name="Object 6"/>
          <p:cNvGraphicFramePr>
            <a:graphicFrameLocks noChangeAspect="1"/>
          </p:cNvGraphicFramePr>
          <p:nvPr/>
        </p:nvGraphicFramePr>
        <p:xfrm>
          <a:off x="2971800" y="3162300"/>
          <a:ext cx="5180013" cy="609600"/>
        </p:xfrm>
        <a:graphic>
          <a:graphicData uri="http://schemas.openxmlformats.org/presentationml/2006/ole">
            <p:oleObj spid="_x0000_s122886" name="Equation" r:id="rId8" imgW="1726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31080</TotalTime>
  <Words>234</Words>
  <Application>Microsoft Office PowerPoint</Application>
  <PresentationFormat>On-screen Show (4:3)</PresentationFormat>
  <Paragraphs>37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Equation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902</cp:revision>
  <dcterms:created xsi:type="dcterms:W3CDTF">2011-01-08T20:08:35Z</dcterms:created>
  <dcterms:modified xsi:type="dcterms:W3CDTF">2011-03-15T16:19:21Z</dcterms:modified>
</cp:coreProperties>
</file>