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F876DC"/>
    <a:srgbClr val="FDDB7B"/>
    <a:srgbClr val="FD71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6" autoAdjust="0"/>
    <p:restoredTop sz="94203" autoAdjust="0"/>
  </p:normalViewPr>
  <p:slideViewPr>
    <p:cSldViewPr>
      <p:cViewPr varScale="1">
        <p:scale>
          <a:sx n="106" d="100"/>
          <a:sy n="106" d="100"/>
        </p:scale>
        <p:origin x="113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6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1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FEFE15-E7D6-4409-B98A-A1B6FBB53E38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3293B-498C-4DE9-895F-457CC7F1F5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421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5015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859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761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478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3293B-498C-4DE9-895F-457CC7F1F58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825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7F3AC-0962-41D6-8FF1-4E3D0F49F3E1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F3AC-0962-41D6-8FF1-4E3D0F49F3E1}" type="datetimeFigureOut">
              <a:rPr lang="en-US" smtClean="0"/>
              <a:pPr/>
              <a:t>3/10/2015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A279D5-4420-4F56-A3FD-AA7BE4661A5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png"/><Relationship Id="rId12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png"/><Relationship Id="rId11" Type="http://schemas.openxmlformats.org/officeDocument/2006/relationships/oleObject" Target="../embeddings/oleObject3.bin"/><Relationship Id="rId5" Type="http://schemas.openxmlformats.org/officeDocument/2006/relationships/image" Target="../media/image2.png"/><Relationship Id="rId10" Type="http://schemas.openxmlformats.org/officeDocument/2006/relationships/image" Target="../media/image9.png"/><Relationship Id="rId4" Type="http://schemas.openxmlformats.org/officeDocument/2006/relationships/image" Target="../media/image7.jpeg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13.wmf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2.wmf"/><Relationship Id="rId5" Type="http://schemas.openxmlformats.org/officeDocument/2006/relationships/image" Target="../media/image6.wmf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7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9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14.bin"/><Relationship Id="rId3" Type="http://schemas.openxmlformats.org/officeDocument/2006/relationships/notesSlide" Target="../notesSlides/notesSlide4.xml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10" Type="http://schemas.openxmlformats.org/officeDocument/2006/relationships/image" Target="../media/image16.wmf"/><Relationship Id="rId4" Type="http://schemas.openxmlformats.org/officeDocument/2006/relationships/image" Target="../media/image20.png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18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371600" y="304800"/>
            <a:ext cx="6019800" cy="576263"/>
            <a:chOff x="1551709" y="304800"/>
            <a:chExt cx="4789055" cy="576263"/>
          </a:xfrm>
        </p:grpSpPr>
        <p:sp>
          <p:nvSpPr>
            <p:cNvPr id="7" name="Rectangle 26"/>
            <p:cNvSpPr>
              <a:spLocks noChangeArrowheads="1"/>
            </p:cNvSpPr>
            <p:nvPr/>
          </p:nvSpPr>
          <p:spPr bwMode="auto">
            <a:xfrm>
              <a:off x="1551709" y="304800"/>
              <a:ext cx="4789055" cy="576263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8" name="Text Box 33"/>
            <p:cNvSpPr txBox="1">
              <a:spLocks noChangeArrowheads="1"/>
            </p:cNvSpPr>
            <p:nvPr/>
          </p:nvSpPr>
          <p:spPr bwMode="auto">
            <a:xfrm>
              <a:off x="1854814" y="362716"/>
              <a:ext cx="43040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DC circuits and Kirchhoff’s rules </a:t>
              </a:r>
              <a:endParaRPr lang="en-US" sz="20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77826" name="AutoShape 2" descr="data:image/jpg;base64,/9j/4AAQSkZJRgABAQAAAQABAAD/2wCEAAkGBhQPEBIQDxIQDhAQERAUEBUSGREUEBATFBAWFBUUFhgXJyYeFxkjGRUSHy8gJScpLCwsFh4xNTAqNSYsLCkBCQoKDgwOGg8PGTUkHiIsLCsqLSw1Mik1KioqNi0wLTApNSkpLCwpKSopLykvLCopKiwpKSwsNSwsLCwsKTUsLP/AABEIANEA8QMBIgACEQEDEQH/xAAcAAEAAgMBAQEAAAAAAAAAAAAABAYDBQcBCAL/xABMEAABAwIBBwcHCgQEBAcAAAABAAIDBBEFBgcSITFRkRMUFUFSU5IiM2FxcqHRCCMyNHOBsbKzwRc1QoNDVIKTFmJ00hgkY6Lh4vH/xAAbAQEAAgMBAQAAAAAAAAAAAAAAAQMCBAUHBv/EACoRAQACAQQABAUFAQAAAAAAAAABAgMEERIhEzFhgTM0UbHwIkFEkaEy/9oADAMBAAIRAxEAPwDuKIsM1Yxhs97WnbYkA2QZkUXpSLvI/EE6Ui7yPxBBKRRelIu8j8QTpSLvI/EEEpFF6Ui7yPxBOlIu8j8QQSkUXpSLvY/EE6Ui7yPxBBKRRelIu8j8QTpSLvI/EEEpFF6Ui7yPxBOlIu8j8QQSkUXpSLvY/EE6Ui7yPxBBKRRelIu8j8QTpSLvI/EEEpFF6Ui7yPxBOlIu8j8QQSkUXpSLvI/EE6Ui72PxBBKRRelIu8j8QTpSLvI/EEEpFF6Ui7yPxBOlIu8j8QQSkUXpSLvI/EE6Ti7yPxBBKREQEREBa9zQah1wD8yzb7blsFAP1h32LPzuQSOSG4cAnJDc3gFTM4ucNuGsEUIE1bNqhjGuxP8AU4fsq3VYhlDFzYPloGuq5BGxuhrY4sc+ztWrU07LoOr8kNw4BOSG4cAqXk5lDWQTikxnkeUm108sI0YnEbYzs8rUSrsgxShrWlzg0AC51DYtJh+U8NS4xtimic6N74+VjDBKwai5h6xrHFb6UkNOiATbUDsJVKoqaaSs5waepgIjkbKahzXQhp2tp7EltyAdg2JHnsT5brbh8Q5KPUPoM6h2QpHJDcOAWHDvMx+wz8qkIPzyQ3DgE5IbhwC/SIPzyQ3DgE5IbhwC/SIIU8Y5eLUNkvUNwUvkhuHAKNUefi9Uv4BabLnLeLCqcySEOldqhjH0nu+CCxckNzeATkhuHALkM2PY+KRtc59FFFIY9GNzPnWiWRrGXFv+YdasGG49iVDMwYyaZ8E7tBksA0WxP6tPUNR1D70F+5IbhwCckNw4Betddeu2IK/T5VxSVDqeOCoeWvcx0gjbyIc3bd1/RuWywqMcnsH05eod4VT6bJ/RqfmqKWCo5w+R1W4tcxzS4kgPvpWI6rarq5YV5v8AuS/qFI8oJ80rkhuHAJyQ3DgF+kQfnkhuHAJyQ3DgF+kQfnkhuHAKJiEY+a1DzzOoelTVExD/AAvtmfug2CIiAiIgKm5wcqDhkE9U1um5sUTWDq0nyOaCfQCrkud54sKlqqKeKnY6WQimcGtF3ENnJNgg4rkll2yHEnYhiLJKt9nFttG7HnYRpahZXjG8+1NUSUj209S0U1SJnXMXlNET2WFjtu8cFTsZxx2ESMoqeKIciG86MkbHunkIu4EuBLRaw1W61FygyHnkkbPQ0k7qeoiimaGMc5rDI3SLARttsQXvKXPfRVsDonUtUHjyoX3ivHINbXAg3Guy8wH5RGgxjKync8tABfGRpOt1kOO1czjyAryQOZVQuQLmOSwvv1KbXY+aOU0sUUfIR6LZWPY0vldYaek4jSGu41EIPozIzL+nxYPNNpB0WjyjXCxbpXt6DsKsU/0Xey78FyvMpk6+knr3cm9kEopzA5wIDx5ROieu111Sf6LvZd+CDFh/mY/YZ+UKQo+H+Zj9hn5QpCAiIgIiINJlRiwo43VJBeIIKiQgbTotBsvmsZdc5xRldiLHVETH35JtrNaNjWg6ty+iM4FG+akniiaXySUtU1jRtc4sFgFwKvqH4LBBCyJkdXM0TVDpY2ve1p+hGA8ED+q+q+xBcsqM+lLV0xgjp6lhMkDgXGO1o5mPI1Hc0qZiufuhqonwzUdS+OQEOF4uI17VzzGsmpcQjgrqKkkPOGycu2Fpcxskb9AkW2aWs2Wo/wCA6/8AyVX/ALcnwQdDyaz+upmCGeF00bCQx9xyuhfyQ65tcDUumZGZ0aXFpDDAJGShheWPGvRFgTcausL5/rq2TCuTpo42xy6AdU8qxjnucSfJ8sHRAFtmvWV0HM/gjhiba2OF0dNPROcSAeSbI9zbsafuQdwUPCvN/wByX9QqaoWFeb/uS/qFBMREQEREBRMQ/wAL7Zn7qWomIf4X2zP3QbBERAREQFBP1h32LPzuU5ayoqWx1BLzYGJoGon+t25BTMs8zsGJ1baoyOhOoTNaLiQA9W4+lXrD6FlPFHDENGOJjWMG5oFgFj6Wi7fud8E6Wi7fud8EEtcyyizHQVlcavlTGx7g6WMC+kevRPVf710LpaLt+53wTpaLt+53wQZ6eARsaxos1jQ0D0AWXs/0Xey78FH6Wi7fud8F+JcUjLXAO1lp6nbvUgzYf5mP2GflCkLXUWJxtjYC6xDGg6naiB6lm6Wi7fud8EEtFE6Wi7fud8E6Wi7fud8EEtFE6Wi7fud8E6Wi7fud8ECfz8Xql/AKqZws18WMGN7nmCWPVpAXDmm2ojfq1KxTYjGZY3B2pokubO1XAt1KT0tF2/c74II+TeT8eH00dLALMjH3ucdbnH0k61s1E6Wi7fud8E6Wi7fud8EFHy8zPxYrUNqRKad9gJLDSDwD7j6VdcDwZlHTxU0NwyJoa2+026yv30tF2/c74J0tF2/c74IJihYV5v8AuS/qFe9LRdv3O+Ci4diLGss51jpyHY7YXkjqQbVFE6Wi7fud8E6Wi7fud8EEtFE6Wi7fud8E6Wi7fud8EEtRMQ/wvtmfunS0Xb9zvgo1ZiMbuTs69pWE6nahr17EG5RAiAiIgL8STNb9ItbfZcgfiv2tfXxh0sIcAR85qOsfRCCTzyPts8TU55H22eJqx8zZ2GcGpzNnYZwagyc8j7bPE1OeR9tniasfM2dhnBqczZ2GcGoMnPI+2zxNTnkfbZ4mrHzNnYZwanM2dhnBqDJzyPts8TU55H22eJqgYbSsLHXYw/OS9Q7ZUvmbOwzg1Bk55H22eJqc8j7bPE1Y+Zs7DODU5mzsM4NQZOeR9tnianPI+2zxNWPmbOwzg1eOpYwLljAB6GoMvPI+2zxNTnkfbZ4mrSRV1PUsZJT6D2CoYwkNABIOsekLb8zZ2GeFqDJzyPts8TU55H22eJqx8zZ2GcGpzNnYZwagyc8j7bPE1OeR9tniasfM2dhnBqczZ2GcGoMnPI+2zxNTnkfbZ4mrHzNnYZwaotJSsMk3kM1PZbUNXzYQTueR9tnianPI+2zxNWPmbOwzg1OZs7DODUGTnkfbZ4mpzyPts8TVj5mzsM4NTmbOwzg1Bk55H22eJqc8j7bPE1Y+Zs7DODVFxSlYIXkMYCG6tQvtCDaovAvUBERAUGs89D/d/IFOUGs89D/d/IEElERAREQF6vF6ghYX9B32sv5yqLlXnJm54zDsHZHU1V/nC+5iYBtBt+K1mdXOBJh1OKanBbNUunOn2GCUtNvSqbmsziUOFxyvqo531Uz/ACpGNa67N1yR13KC7x5Q5QOqJKYQ4aZYo45H63W0ZHODbG+s+Q5XTJHKU1bHMnaIauA6FRHud2m/8p12XN6XPdRMxCoqiyp5OWnpo2jRZpaUb5C640tlnhQco88dIZ4q2gjnbVMOjKHhrWTw9bXEE6wQLIO7LUZT4XNVQGKnlZAXFukXNLw5oOthAINiLg6+tUHCvlCUclhPHNA47gHMHrNx+C6Tg+MRVkDKindykUgJa7fY2PvBUTG6YnZWMlcMnp4nMqOTtzxnJhjHRi1gLgEnVqVzUPEtkf20f4qYpYxGwiIiRERAKiUfnJ/bZ+mFLKiUfnJ/bZ+mEEtERAREQFExbzMns/uFLUTFvMyez+4QTwvV4F6gIiICg1nnof7v5Apyg1nnof7v5AgkoiICIiAvV4vUHE86WTT62torseadoqjM9oNmtbM6RwuNhLQVR6LH4ayp5i6lp2U0zhDAY42CeNxOjHIZLaTtdiQSvpWgiD4ntcLtc+YOG8F5BC55guYyKmxHnhlMkLJOUijtZzX30hc7LA7PUg4TU5KVTHuaKaoIa5wB5OTXYkX2KTg+S0plDqmCeOBgL5C5j2iwGy5G+y+v7qNiVC2oifDJrZI0td6iEHyrRYmMQeaV8EEYc1/IGJjWyMcxhcAXNF5L2tr3r6DzSUj4cHpY5Wuje0S3a4EOF5XEXB9CreRuZBtBWiqknEzYyTC0Aggm4u7fqPUupoIeJbI/to/xUxQ8S2R/bR/ipiAiIgIiIBUSj85P7bP0wpZUSj85P7bP0wgloiICIiAomLeZk9n9wpaiYt5mT2f3CCeF6vAvUBERAWvxGUMkhc4hovJrOz6K2C8IughdKRd4zinSkXeM4qZoDcE0BuCCH0pF3jOKdKRd4zipmgNwTQG4IIfSkXeM4p0pF3jOKmaA3BNAbgg1GHYhG1pBe0fOSHb1F5IUvpSLvGcVM0BuCaA3BBD6Ui7xnFOlIu8ZxUzQG4JoDcEEPpSLvGcU6Ui7xnFTNAbgmgNwQamvxCMhlntNpYybHYAdZUnpSLvGcVN0BuCaA3BBD6Ui7xnFOlIu8ZxUzQG4JoDcEEPpSLvGcU6Ui7xnFTNAbgmgNwQQuk4u8ZxUalxCMSTEvaA5zSNe3yAFttAbgmgNwQQ+lIu8ZxTpSLvGcVM0BuCaA3BBD6Ui7xnFOlIu8ZxUzQG4JoDcEEPpSLvGcVFxLEI3RPa17SSNQB1nWFttAbgmgNwQeheoiAiIgIiICIiAiIgIiICIiAiIgIiICIiAiIgIiICIiAiIgIiXQES6XQEREBERAWKpqWxMdJI4MYwEucdQaBtJWVcb+ULlW6GKKhjcWmYF8ttpYDZo4goImWHyhCx7osNja9rbjlZL2d7LRZU92fbEu3GP9K02b3IKTGKgxsPJxRgGWS19EHYAOsmx4LsTfk70VheWoJ6/KAugrubTOxXV+J09NUPYYpOU0gBY+TE5w94C6jl1l5BhEHKTeXI64ijH0nkfgPStNkxmZpMOqo6uF8zpItLRDiC3ymlpvq3FcIzm5SOr8Sne4nQjeY429TWsNjb7wT96DbY1nxxGd5MUopW31NjA2ekuuvcEz5YjTvBmkFWy+sSAXt6C21irTmvzLRVNMysr9Jwl8qKNpsNHqLt99epY86eZmKkp3VtBpBseuaNxv5OzSaeq270oOr5EZcw4tAJYTovGqWMnyoz8PSuRZeZ3q+jxGop4XsEcbwGgi5tog/uqdmpyldQ4lCQfm5nCKQdTg82H/uIK7rjuZegraiSpm5xykpu7RkAbcADULatiDjn8dcS7yPwr1mfTEiR85HtH9Kp2UeHtp6ueGO+hHI5rb6zYbyu2ZG5lKCroKWpl5zys0Mcj9GQBukRc2FtQQXyqyxbTUEFRL5cs0Mbg0f1OcwE+oKjT5zqtziW6DB1AD4r9ZyafkZYIG35OKBrY76zYWH3lQ8k8OopWvNdNyRBGgL6NxbbfWuPnzZLZZpWdtnG1GbJfLOOs7bezL/Ems7beCyU+cerL2gubYuaDq3kBbfoHB/8ANH/c/wDhT8NyJw2Yh0Er5S0g+TJfYb7ljXHnmerx/aK488z/AN/63eWuLyUtKZYiA8OA1qpZJ5cVNRVxxSOaWO0r2G4XVgzmfUT7TVz/ACB+vw/6vylXajJeuetYnrpbqMt66itYnrp1HKnKllBHpO8qR19BnWfSfQuY1ucKskcS2Xkgf6WAW99yvc4Va6Svla7ZFZjfVYH91vshshYqiDl6i79MkMaNQAHWd6ryZMufLNKTtsryZMufLNKTtENZg+cuoicOXPLs672Dh6iF+sZzmVErjzf/AMuzqtYvPrJ1KLl3ks2hlZyRPJygkA7WkHWLrHkPky2uncJCRHG3SdbUXa7AKjnn5eDv2o56jl4O/byjzg1kbgTKZQP6Xhtjwsum5KZWMr47jyJW202fuPQqrltkHDDTmenuwx20mk3Dh8VWcha4xV0NjYSO0Heo/wD4rqZMuDLFLzvErseTLp8sUvO8SuuXmcptA7kIWiWe1zf6Md9l7bVz52duuJvpMH3LTZayF2IVekSbTyAX3BxACsuTuAYRJTRvq6osnIOm3T0dE32WsVuTe1rTES9Hx6bT6bDW16cpn03Qv4tV3bZwVkzf5f1VZWthnc0sLHnULG4ssYyYwH/OH/d/+qtOSeRNDBIKqikfKQCAS8ObY+iw3LKtb7+bW1ObSeFaIxTE7dTx27XNERbb5sREQF86/KNjPSMDrajStF+q4lfqX0Uue548hDidIJIReop9JzANsjba2+vd60FU+TfXR6FVDqEt2O6rubr2b7fuu2r4tw7E58PnEkLn088ZIPURvDgdo9BV7jz/AGIgAHknEDWS0XPpQfSVT9B3su/BfFuMfWZ/tpf1CuxZBZ4KzEK+Kln5Pk5WzaWiLHyYXOHvC47jH1mf7aX9QoOkYTn+qKaCOBtPE4RMDQS43IH3LzGM/lRVQSQOp4WtlYWkhxJF/uWywX5P3OaeKfnWjyrA61tl+rYvzjnyf+a00s/OtLkmF1rbbIOV4C61XTkbRPD+o1faERu0E9YH4L4uwP61T/bw/qBfaMH0G+yPwQfHmWv8xqvtnL6hza/yig/6WH8q+Xstf5jVfbOX1Dm1/lFB/wBLD+VB+ct8kufRh0ZAmjvo32OHZXL5skqpji0wPuN1iPcus5Z40+jpjLFbS0gNexc//ijVf+nwXJ1dcPP9UzE+jk6yuHn+reJ9Gj/4Yqe4k4KJBPJTShzS6ORh9III6lZ/4oVW6PgqxXVj6iV0j9b5HXNusncufeMcfDmd3Pv4cbeHM7ujZU4pzrCGTHUXFul7Q1H3qo5BfX4f9X5SrNjdA6DBI2P1Ou1xHWNLXZVnIL6/D/q/KVt5Zmc1N/PaGzlmZzUmfPpjy5/mNT7Y/I1dNze/UIvv/Zcyy5/mNT7Y/I1dNze/UIvv/ZWaX5i3v912k+Yt7/dW87m2n9T/AMVjzR+cn9hv4rJnc20/qf8AiseaPzk/sN/FR/M/PoifnPz6LZl59Qm9S5Lkt9dp/tW/uutZd/UJvUuS5LfXaf7Vv7prPjV9ka349fZac4+bd88hq6Qab3ecj2EntBc7OR9Z/l5eC6lnIy5nw6aJkGhZ7HE6QvrBCp/8YqzdFwW3kjHy7eiaG+s8GvGImP23lWZslapjS50Eoa3WTbYFJyPynkoKlj2OPJucBKzqc2/4rcVWduskY5h5MB7SDqGwhVjBsOfVVEcUY0nvePu13J9Sr6iY4OlHO+O0aiIiPTt9PRv0gCNhF1+ljp49FrW7gBwWRdF8HPn0IiIgREQVHKrNbQ4kdOaLk5Ttkis159fUeCq3/hyoe/rPFF/2rq6IOeZNZk6TD6llVDLUufGHgB5j0TpMLDezR1ErX1PyeqGR7pDNVgvc5xsYrXcb9n0rqaIIuF4e2mhjgYSWxNDWl1rkDfZeYthramGSB5IbK0tcW20gDuupaIOW0nye6GKRkjZqsmN7XC7o7XaQRfyfQuoNZYAbhZfpEHMsUzB0VTNJO+aqDpXFzg0x2BO67VfsDwhtHTQ00Zc5kEbY2l1tIhosL261PRBrcewNlbFyMhc1twbttfV61Wf4T03eT8WfBXhFTfBjvO9o3U3wY7zvaN1H/hPTd5PxZ8FscGzf01K8PAdK4a2mSx0fuCs6KK6bFWd4qiumxVneKtbjuBsrIjDIXNaSDdtr6vWtNhGbuClmbMx8znMvYOLbaxbqCtaLK2KlrcpjtlbDS1uUx2qWLZuYKmZ873zB0huQ0t0RqA1XHoW/wXCW0kLYYy5zW7C61/cpyKa4qVnlEdpripWeUR20WUmSUVfocq6RvJ3toW699wV5k3khFQF7onSO0wAdMjqPVYLfInhU5c9u0eFTlz27QsXwttVC6F5cGvGsttf3quYfmzp4JWStkmLo3BwBLbEjfqVwRRbFS872jsviped7R2q+VWQEOJPZJM+VhY0tGgWgWJ67grR/wTpO9qeLP+1dERZTjrPcw6FNbqMdYrS+0Q53/BOk72p4s+CsuTWRNNh9+RYS87Xv1vI/Zb9EilY7iEZNZnyV43vMwIiLNqiIiAiIgIiICIiAiIgIiICIiAiIgIiICIiAiIgIiICIiAiIgIiICIiAiIgIiICIiAiIgIiICIiAiIgIiICIiAiIgIiICIiAiIgIiICIiAiIgIiIP//Z"/>
          <p:cNvSpPr>
            <a:spLocks noChangeAspect="1" noChangeArrowheads="1"/>
          </p:cNvSpPr>
          <p:nvPr/>
        </p:nvSpPr>
        <p:spPr bwMode="auto">
          <a:xfrm>
            <a:off x="73025" y="-952500"/>
            <a:ext cx="2295525" cy="19907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736328" y="1600200"/>
            <a:ext cx="8331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Direct current (dc) circuits are those where the direction of the current is constant</a:t>
            </a:r>
          </a:p>
        </p:txBody>
      </p:sp>
      <p:sp>
        <p:nvSpPr>
          <p:cNvPr id="50" name="Oval 49"/>
          <p:cNvSpPr/>
          <p:nvPr/>
        </p:nvSpPr>
        <p:spPr>
          <a:xfrm>
            <a:off x="355329" y="16764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838200" y="2743200"/>
            <a:ext cx="8190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Circuits are in general not as simple as the examples we considered so far </a:t>
            </a:r>
            <a:endParaRPr lang="en-US" dirty="0"/>
          </a:p>
        </p:txBody>
      </p:sp>
      <p:sp>
        <p:nvSpPr>
          <p:cNvPr id="58" name="AutoShape 7"/>
          <p:cNvSpPr>
            <a:spLocks noChangeArrowheads="1"/>
          </p:cNvSpPr>
          <p:nvPr/>
        </p:nvSpPr>
        <p:spPr bwMode="auto">
          <a:xfrm>
            <a:off x="914400" y="4865132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762000" y="2173069"/>
            <a:ext cx="8331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In contrast to alternating current (ac) discussed later</a:t>
            </a:r>
          </a:p>
        </p:txBody>
      </p:sp>
      <p:pic>
        <p:nvPicPr>
          <p:cNvPr id="788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95600" y="5105400"/>
            <a:ext cx="2819400" cy="1533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3" name="Group 62"/>
          <p:cNvGrpSpPr/>
          <p:nvPr/>
        </p:nvGrpSpPr>
        <p:grpSpPr>
          <a:xfrm>
            <a:off x="990600" y="3429000"/>
            <a:ext cx="1203960" cy="972312"/>
            <a:chOff x="990600" y="3429000"/>
            <a:chExt cx="1203960" cy="972312"/>
          </a:xfrm>
        </p:grpSpPr>
        <p:pic>
          <p:nvPicPr>
            <p:cNvPr id="78852" name="Picture 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990600" y="3429000"/>
              <a:ext cx="1190625" cy="371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34" name="Straight Connector 33"/>
            <p:cNvCxnSpPr>
              <a:stCxn id="78852" idx="1"/>
            </p:cNvCxnSpPr>
            <p:nvPr/>
          </p:nvCxnSpPr>
          <p:spPr>
            <a:xfrm rot="10800000" flipV="1">
              <a:off x="990600" y="3614738"/>
              <a:ext cx="0" cy="5762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0800000" flipV="1">
              <a:off x="2182368" y="3611880"/>
              <a:ext cx="0" cy="5762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0800000" flipV="1">
              <a:off x="990600" y="4187952"/>
              <a:ext cx="1203960" cy="304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78853" name="Picture 5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143000" y="3989832"/>
              <a:ext cx="838200" cy="411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4" name="TextBox 63"/>
          <p:cNvSpPr txBox="1"/>
          <p:nvPr/>
        </p:nvSpPr>
        <p:spPr>
          <a:xfrm>
            <a:off x="1447800" y="320040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graphicFrame>
        <p:nvGraphicFramePr>
          <p:cNvPr id="78854" name="Object 6"/>
          <p:cNvGraphicFramePr>
            <a:graphicFrameLocks noChangeAspect="1"/>
          </p:cNvGraphicFramePr>
          <p:nvPr/>
        </p:nvGraphicFramePr>
        <p:xfrm>
          <a:off x="1214501" y="4340352"/>
          <a:ext cx="7381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56" name="Equation" r:id="rId7" imgW="393480" imgH="203040" progId="Equation.DSMT4">
                  <p:embed/>
                </p:oleObj>
              </mc:Choice>
              <mc:Fallback>
                <p:oleObj name="Equation" r:id="rId7" imgW="39348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501" y="4340352"/>
                        <a:ext cx="738188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Rectangle 64"/>
          <p:cNvSpPr/>
          <p:nvPr/>
        </p:nvSpPr>
        <p:spPr>
          <a:xfrm>
            <a:off x="2362200" y="3657600"/>
            <a:ext cx="3268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but </a:t>
            </a:r>
            <a:r>
              <a:rPr lang="en-US" dirty="0" smtClean="0">
                <a:latin typeface="Comic Sans MS" pitchFamily="66" charset="0"/>
              </a:rPr>
              <a:t>can be</a:t>
            </a:r>
            <a:r>
              <a:rPr lang="en-US" dirty="0" smtClean="0">
                <a:latin typeface="Comic Sans MS" pitchFamily="66" charset="0"/>
              </a:rPr>
              <a:t> </a:t>
            </a:r>
            <a:r>
              <a:rPr lang="en-US" dirty="0" smtClean="0">
                <a:latin typeface="Comic Sans MS" pitchFamily="66" charset="0"/>
              </a:rPr>
              <a:t>far more complex</a:t>
            </a:r>
            <a:endParaRPr lang="en-US" dirty="0"/>
          </a:p>
        </p:txBody>
      </p:sp>
      <p:sp>
        <p:nvSpPr>
          <p:cNvPr id="66" name="Rectangle 65"/>
          <p:cNvSpPr/>
          <p:nvPr/>
        </p:nvSpPr>
        <p:spPr>
          <a:xfrm>
            <a:off x="1447800" y="4724400"/>
            <a:ext cx="64011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first step towards more complexity: network of resistors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500"/>
                            </p:stCondLst>
                            <p:childTnLst>
                              <p:par>
                                <p:cTn id="5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3" dur="500"/>
                                        <p:tgtEl>
                                          <p:spTgt spid="78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50" grpId="0" animBg="1"/>
      <p:bldP spid="51" grpId="0"/>
      <p:bldP spid="58" grpId="0" animBg="1"/>
      <p:bldP spid="30" grpId="0"/>
      <p:bldP spid="64" grpId="0"/>
      <p:bldP spid="65" grpId="0"/>
      <p:bldP spid="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1371600" y="304800"/>
            <a:ext cx="5715000" cy="576263"/>
            <a:chOff x="2707481" y="1143000"/>
            <a:chExt cx="1902619" cy="576263"/>
          </a:xfrm>
          <a:effectLst>
            <a:glow rad="101600">
              <a:schemeClr val="accent3">
                <a:satMod val="175000"/>
                <a:alpha val="40000"/>
              </a:schemeClr>
            </a:glow>
          </a:effectLst>
        </p:grpSpPr>
        <p:sp>
          <p:nvSpPr>
            <p:cNvPr id="28" name="Rectangle 26"/>
            <p:cNvSpPr>
              <a:spLocks noChangeArrowheads="1"/>
            </p:cNvSpPr>
            <p:nvPr/>
          </p:nvSpPr>
          <p:spPr bwMode="auto">
            <a:xfrm>
              <a:off x="2707481" y="1143000"/>
              <a:ext cx="1902619" cy="57626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>
                <a:latin typeface="Comic Sans MS" pitchFamily="66" charset="0"/>
              </a:endParaRPr>
            </a:p>
          </p:txBody>
        </p:sp>
        <p:sp>
          <p:nvSpPr>
            <p:cNvPr id="30" name="Text Box 33"/>
            <p:cNvSpPr txBox="1">
              <a:spLocks noChangeArrowheads="1"/>
            </p:cNvSpPr>
            <p:nvPr/>
          </p:nvSpPr>
          <p:spPr bwMode="auto">
            <a:xfrm>
              <a:off x="2859691" y="1188265"/>
              <a:ext cx="1699673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dirty="0" smtClean="0">
                  <a:solidFill>
                    <a:schemeClr val="bg1"/>
                  </a:solidFill>
                  <a:latin typeface="Comic Sans MS" pitchFamily="66" charset="0"/>
                </a:rPr>
                <a:t>Resistors in series and parallel</a:t>
              </a:r>
              <a:endParaRPr lang="en-US" sz="2400" b="1" baseline="-25000" dirty="0">
                <a:solidFill>
                  <a:schemeClr val="bg1"/>
                </a:solidFill>
                <a:latin typeface="Comic Sans MS" pitchFamily="66" charset="0"/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81000" y="1295400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 any combination of resistors we can always find a single resistor replacing the combination resulting in the same I and V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76200" y="13716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381000" y="3886200"/>
            <a:ext cx="876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Comic Sans MS" pitchFamily="66" charset="0"/>
              </a:rPr>
              <a:t>How to find this equivalent resistance systematically</a:t>
            </a:r>
            <a:endParaRPr lang="en-US" b="1" baseline="-2500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37" name="AutoShape 7"/>
          <p:cNvSpPr>
            <a:spLocks noChangeArrowheads="1"/>
          </p:cNvSpPr>
          <p:nvPr/>
        </p:nvSpPr>
        <p:spPr bwMode="auto">
          <a:xfrm>
            <a:off x="533400" y="37338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pic>
        <p:nvPicPr>
          <p:cNvPr id="38" name="Picture 4" descr="http://whateverebay.com/question-mark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77000" y="3733800"/>
            <a:ext cx="715773" cy="609600"/>
          </a:xfrm>
          <a:prstGeom prst="rect">
            <a:avLst/>
          </a:prstGeom>
          <a:noFill/>
        </p:spPr>
      </p:pic>
      <p:pic>
        <p:nvPicPr>
          <p:cNvPr id="39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2057400"/>
            <a:ext cx="2819400" cy="1533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05375" y="2438400"/>
            <a:ext cx="11906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TextBox 53"/>
          <p:cNvSpPr txBox="1"/>
          <p:nvPr/>
        </p:nvSpPr>
        <p:spPr>
          <a:xfrm>
            <a:off x="5246751" y="2209800"/>
            <a:ext cx="462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</a:t>
            </a:r>
            <a:r>
              <a:rPr lang="en-US" baseline="-25000" dirty="0" err="1" smtClean="0"/>
              <a:t>eq</a:t>
            </a:r>
            <a:endParaRPr lang="en-US" baseline="-25000" dirty="0"/>
          </a:p>
        </p:txBody>
      </p:sp>
      <p:cxnSp>
        <p:nvCxnSpPr>
          <p:cNvPr id="56" name="Straight Connector 55"/>
          <p:cNvCxnSpPr/>
          <p:nvPr/>
        </p:nvCxnSpPr>
        <p:spPr>
          <a:xfrm rot="5400000" flipH="1" flipV="1">
            <a:off x="152400" y="24384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609600" y="1965960"/>
            <a:ext cx="2179320" cy="152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209800" y="1828800"/>
            <a:ext cx="45717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endParaRPr lang="en-US" baseline="-25000" dirty="0"/>
          </a:p>
        </p:txBody>
      </p:sp>
      <p:cxnSp>
        <p:nvCxnSpPr>
          <p:cNvPr id="63" name="Straight Connector 62"/>
          <p:cNvCxnSpPr/>
          <p:nvPr/>
        </p:nvCxnSpPr>
        <p:spPr>
          <a:xfrm rot="16200000" flipV="1">
            <a:off x="2350889" y="2427089"/>
            <a:ext cx="882134" cy="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7354" name="Picture 10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91200" y="2209800"/>
            <a:ext cx="5429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1" name="Straight Connector 80"/>
          <p:cNvCxnSpPr/>
          <p:nvPr/>
        </p:nvCxnSpPr>
        <p:spPr>
          <a:xfrm rot="10800000" flipH="1" flipV="1">
            <a:off x="5029200" y="2618232"/>
            <a:ext cx="4953" cy="548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10800000" flipH="1" flipV="1">
            <a:off x="5956935" y="2627376"/>
            <a:ext cx="4953" cy="5488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5047488" y="3172968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5257800" y="2971800"/>
            <a:ext cx="45717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err="1" smtClean="0"/>
              <a:t>V</a:t>
            </a:r>
            <a:r>
              <a:rPr lang="en-US" baseline="-25000" dirty="0" err="1" smtClean="0"/>
              <a:t>ab</a:t>
            </a:r>
            <a:endParaRPr lang="en-US" baseline="-25000" dirty="0"/>
          </a:p>
        </p:txBody>
      </p:sp>
      <p:graphicFrame>
        <p:nvGraphicFramePr>
          <p:cNvPr id="57355" name="Object 11"/>
          <p:cNvGraphicFramePr>
            <a:graphicFrameLocks noChangeAspect="1"/>
          </p:cNvGraphicFramePr>
          <p:nvPr/>
        </p:nvGraphicFramePr>
        <p:xfrm>
          <a:off x="3581400" y="2590800"/>
          <a:ext cx="5715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0" name="Equation" r:id="rId8" imgW="190440" imgH="152280" progId="Equation.DSMT4">
                  <p:embed/>
                </p:oleObj>
              </mc:Choice>
              <mc:Fallback>
                <p:oleObj name="Equation" r:id="rId8" imgW="190440" imgH="1522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2590800"/>
                        <a:ext cx="5715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" name="TextBox 84"/>
          <p:cNvSpPr txBox="1"/>
          <p:nvPr/>
        </p:nvSpPr>
        <p:spPr>
          <a:xfrm>
            <a:off x="457200" y="4763869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Let’s start with </a:t>
            </a:r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resistors in series</a:t>
            </a:r>
            <a:endParaRPr lang="en-US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6" name="Oval 85"/>
          <p:cNvSpPr/>
          <p:nvPr/>
        </p:nvSpPr>
        <p:spPr>
          <a:xfrm>
            <a:off x="152400" y="4840069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7356" name="Picture 1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648200" y="4648200"/>
            <a:ext cx="36957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" name="TextBox 86"/>
          <p:cNvSpPr txBox="1"/>
          <p:nvPr/>
        </p:nvSpPr>
        <p:spPr>
          <a:xfrm>
            <a:off x="457200" y="5791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We know: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57357" name="Object 13"/>
          <p:cNvGraphicFramePr>
            <a:graphicFrameLocks noChangeAspect="1"/>
          </p:cNvGraphicFramePr>
          <p:nvPr/>
        </p:nvGraphicFramePr>
        <p:xfrm>
          <a:off x="1752600" y="5791200"/>
          <a:ext cx="22860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61" name="Equation" r:id="rId11" imgW="1218960" imgH="241200" progId="Equation.DSMT4">
                  <p:embed/>
                </p:oleObj>
              </mc:Choice>
              <mc:Fallback>
                <p:oleObj name="Equation" r:id="rId11" imgW="1218960" imgH="2412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5791200"/>
                        <a:ext cx="2286000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" name="TextBox 87"/>
          <p:cNvSpPr txBox="1"/>
          <p:nvPr/>
        </p:nvSpPr>
        <p:spPr>
          <a:xfrm>
            <a:off x="4352544" y="583692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and I is the same for R</a:t>
            </a:r>
            <a:r>
              <a:rPr lang="en-US" baseline="-25000" dirty="0" smtClean="0">
                <a:latin typeface="Comic Sans MS" pitchFamily="66" charset="0"/>
              </a:rPr>
              <a:t>1,2,3</a:t>
            </a:r>
            <a:endParaRPr lang="en-US" baseline="-25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73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7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"/>
                            </p:stCondLst>
                            <p:childTnLst>
                              <p:par>
                                <p:cTn id="5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57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3500"/>
                            </p:stCondLst>
                            <p:childTnLst>
                              <p:par>
                                <p:cTn id="6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000"/>
                            </p:stCondLst>
                            <p:childTnLst>
                              <p:par>
                                <p:cTn id="8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0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57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500"/>
                            </p:stCondLst>
                            <p:childTnLst>
                              <p:par>
                                <p:cTn id="9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57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  <p:bldP spid="36" grpId="0"/>
      <p:bldP spid="37" grpId="0" animBg="1"/>
      <p:bldP spid="54" grpId="0"/>
      <p:bldP spid="59" grpId="0" animBg="1"/>
      <p:bldP spid="79" grpId="0" animBg="1"/>
      <p:bldP spid="85" grpId="0"/>
      <p:bldP spid="86" grpId="0" animBg="1"/>
      <p:bldP spid="87" grpId="0"/>
      <p:bldP spid="8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AutoShape 19"/>
          <p:cNvSpPr>
            <a:spLocks noChangeArrowheads="1"/>
          </p:cNvSpPr>
          <p:nvPr/>
        </p:nvSpPr>
        <p:spPr bwMode="auto">
          <a:xfrm>
            <a:off x="1143000" y="4495800"/>
            <a:ext cx="6096000" cy="9144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04800" y="3810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With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17" name="Object 13"/>
          <p:cNvGraphicFramePr>
            <a:graphicFrameLocks noChangeAspect="1"/>
          </p:cNvGraphicFramePr>
          <p:nvPr/>
        </p:nvGraphicFramePr>
        <p:xfrm>
          <a:off x="1371600" y="381000"/>
          <a:ext cx="22860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77" name="Equation" r:id="rId4" imgW="1218960" imgH="241200" progId="Equation.DSMT4">
                  <p:embed/>
                </p:oleObj>
              </mc:Choice>
              <mc:Fallback>
                <p:oleObj name="Equation" r:id="rId4" imgW="1218960" imgH="2412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1000"/>
                        <a:ext cx="2286000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038600" y="457200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and 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121866" name="Object 10"/>
          <p:cNvGraphicFramePr>
            <a:graphicFrameLocks noChangeAspect="1"/>
          </p:cNvGraphicFramePr>
          <p:nvPr/>
        </p:nvGraphicFramePr>
        <p:xfrm>
          <a:off x="5029200" y="381000"/>
          <a:ext cx="3429000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78" name="Equation" r:id="rId6" imgW="1828800" imgH="241200" progId="Equation.DSMT4">
                  <p:embed/>
                </p:oleObj>
              </mc:Choice>
              <mc:Fallback>
                <p:oleObj name="Equation" r:id="rId6" imgW="1828800" imgH="2412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381000"/>
                        <a:ext cx="3429000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AutoShape 7"/>
          <p:cNvSpPr>
            <a:spLocks noChangeArrowheads="1"/>
          </p:cNvSpPr>
          <p:nvPr/>
        </p:nvSpPr>
        <p:spPr bwMode="auto">
          <a:xfrm>
            <a:off x="457200" y="11430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1867" name="Object 11"/>
          <p:cNvGraphicFramePr>
            <a:graphicFrameLocks noChangeAspect="1"/>
          </p:cNvGraphicFramePr>
          <p:nvPr/>
        </p:nvGraphicFramePr>
        <p:xfrm>
          <a:off x="1524000" y="1447800"/>
          <a:ext cx="128587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79" name="Equation" r:id="rId8" imgW="685800" imgH="241200" progId="Equation.DSMT4">
                  <p:embed/>
                </p:oleObj>
              </mc:Choice>
              <mc:Fallback>
                <p:oleObj name="Equation" r:id="rId8" imgW="685800" imgH="2412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447800"/>
                        <a:ext cx="1285875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1868" name="Object 12"/>
          <p:cNvGraphicFramePr>
            <a:graphicFrameLocks noChangeAspect="1"/>
          </p:cNvGraphicFramePr>
          <p:nvPr/>
        </p:nvGraphicFramePr>
        <p:xfrm>
          <a:off x="2799969" y="1409256"/>
          <a:ext cx="409575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80" name="Equation" r:id="rId10" imgW="2184120" imgH="253800" progId="Equation.DSMT4">
                  <p:embed/>
                </p:oleObj>
              </mc:Choice>
              <mc:Fallback>
                <p:oleObj name="Equation" r:id="rId10" imgW="2184120" imgH="2538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9969" y="1409256"/>
                        <a:ext cx="4095750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466344" y="248412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121869" name="Object 13"/>
          <p:cNvGraphicFramePr>
            <a:graphicFrameLocks noChangeAspect="1"/>
          </p:cNvGraphicFramePr>
          <p:nvPr/>
        </p:nvGraphicFramePr>
        <p:xfrm>
          <a:off x="1514475" y="2362200"/>
          <a:ext cx="2143125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81" name="Equation" r:id="rId12" imgW="1143000" imgH="241200" progId="Equation.DSMT4">
                  <p:embed/>
                </p:oleObj>
              </mc:Choice>
              <mc:Fallback>
                <p:oleObj name="Equation" r:id="rId12" imgW="1143000" imgH="2412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4475" y="2362200"/>
                        <a:ext cx="2143125" cy="452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962400" y="237691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here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81000" y="31242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This can be generalized to any number of resistors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81000" y="3516868"/>
            <a:ext cx="563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using </a:t>
            </a:r>
            <a:r>
              <a:rPr lang="en-US" dirty="0" err="1" smtClean="0">
                <a:solidFill>
                  <a:srgbClr val="00B050"/>
                </a:solidFill>
                <a:latin typeface="Comic Sans MS" pitchFamily="66" charset="0"/>
              </a:rPr>
              <a:t>R</a:t>
            </a:r>
            <a:r>
              <a:rPr lang="en-US" baseline="-25000" dirty="0" err="1" smtClean="0">
                <a:solidFill>
                  <a:srgbClr val="00B050"/>
                </a:solidFill>
                <a:latin typeface="Comic Sans MS" pitchFamily="66" charset="0"/>
              </a:rPr>
              <a:t>eq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(n+1)=</a:t>
            </a:r>
            <a:r>
              <a:rPr lang="en-US" dirty="0" err="1" smtClean="0">
                <a:solidFill>
                  <a:srgbClr val="00B050"/>
                </a:solidFill>
                <a:latin typeface="Comic Sans MS" pitchFamily="66" charset="0"/>
              </a:rPr>
              <a:t>R</a:t>
            </a:r>
            <a:r>
              <a:rPr lang="en-US" baseline="-25000" dirty="0" err="1" smtClean="0">
                <a:solidFill>
                  <a:srgbClr val="00B050"/>
                </a:solidFill>
                <a:latin typeface="Comic Sans MS" pitchFamily="66" charset="0"/>
              </a:rPr>
              <a:t>eq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(n)+R(n+1) and </a:t>
            </a:r>
            <a:r>
              <a:rPr lang="en-US" dirty="0" err="1" smtClean="0">
                <a:solidFill>
                  <a:srgbClr val="00B050"/>
                </a:solidFill>
                <a:latin typeface="Comic Sans MS" pitchFamily="66" charset="0"/>
              </a:rPr>
              <a:t>R</a:t>
            </a:r>
            <a:r>
              <a:rPr lang="en-US" baseline="-25000" dirty="0" err="1" smtClean="0">
                <a:solidFill>
                  <a:srgbClr val="00B050"/>
                </a:solidFill>
                <a:latin typeface="Comic Sans MS" pitchFamily="66" charset="0"/>
              </a:rPr>
              <a:t>eq</a:t>
            </a:r>
            <a:r>
              <a:rPr lang="en-US" dirty="0" smtClean="0">
                <a:solidFill>
                  <a:srgbClr val="00B050"/>
                </a:solidFill>
                <a:latin typeface="Comic Sans MS" pitchFamily="66" charset="0"/>
              </a:rPr>
              <a:t>(1)=R</a:t>
            </a:r>
            <a:r>
              <a:rPr lang="en-US" baseline="-25000" dirty="0" smtClean="0">
                <a:solidFill>
                  <a:srgbClr val="00B050"/>
                </a:solidFill>
                <a:latin typeface="Comic Sans MS" pitchFamily="66" charset="0"/>
              </a:rPr>
              <a:t>1</a:t>
            </a:r>
            <a:endParaRPr lang="en-US" baseline="-25000" dirty="0">
              <a:solidFill>
                <a:srgbClr val="00B05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" y="3974068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into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121870" name="Object 14"/>
          <p:cNvGraphicFramePr>
            <a:graphicFrameLocks noChangeAspect="1"/>
          </p:cNvGraphicFramePr>
          <p:nvPr/>
        </p:nvGraphicFramePr>
        <p:xfrm>
          <a:off x="1371600" y="4724400"/>
          <a:ext cx="261937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82" name="Equation" r:id="rId14" imgW="1396800" imgH="241200" progId="Equation.DSMT4">
                  <p:embed/>
                </p:oleObj>
              </mc:Choice>
              <mc:Fallback>
                <p:oleObj name="Equation" r:id="rId14" imgW="1396800" imgH="24120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724400"/>
                        <a:ext cx="2619375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4267200" y="4751832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 resistors in series</a:t>
            </a:r>
            <a:endParaRPr lang="en-US" baseline="-250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21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21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4" dur="500"/>
                                        <p:tgtEl>
                                          <p:spTgt spid="121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500"/>
                            </p:stCondLst>
                            <p:childTnLst>
                              <p:par>
                                <p:cTn id="70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6" grpId="0"/>
      <p:bldP spid="18" grpId="0"/>
      <p:bldP spid="20" grpId="0" animBg="1"/>
      <p:bldP spid="23" grpId="0" animBg="1"/>
      <p:bldP spid="25" grpId="0"/>
      <p:bldP spid="26" grpId="0"/>
      <p:bldP spid="27" grpId="0"/>
      <p:bldP spid="28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5800" y="381000"/>
            <a:ext cx="419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mic Sans MS" pitchFamily="66" charset="0"/>
              </a:rPr>
              <a:t>Resistors in parallel</a:t>
            </a:r>
            <a:endParaRPr lang="en-US" b="1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81000" y="457200"/>
            <a:ext cx="228600" cy="228600"/>
          </a:xfrm>
          <a:prstGeom prst="ellipse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24400" y="0"/>
            <a:ext cx="3448050" cy="211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2887" name="Object 7"/>
          <p:cNvGraphicFramePr>
            <a:graphicFrameLocks noChangeAspect="1"/>
          </p:cNvGraphicFramePr>
          <p:nvPr/>
        </p:nvGraphicFramePr>
        <p:xfrm>
          <a:off x="762000" y="1143000"/>
          <a:ext cx="128587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0" name="Equation" r:id="rId5" imgW="685800" imgH="241200" progId="Equation.DSMT4">
                  <p:embed/>
                </p:oleObj>
              </mc:Choice>
              <mc:Fallback>
                <p:oleObj name="Equation" r:id="rId5" imgW="685800" imgH="241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143000"/>
                        <a:ext cx="1285875" cy="452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57200" y="2057400"/>
            <a:ext cx="708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The major step towards a rule for the equivalent resistance for the parallel circuit is to realize: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33400" y="27432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mic Sans MS" pitchFamily="66" charset="0"/>
              </a:rPr>
              <a:t>i</a:t>
            </a:r>
            <a:r>
              <a:rPr lang="en-US" dirty="0" smtClean="0">
                <a:latin typeface="Comic Sans MS" pitchFamily="66" charset="0"/>
              </a:rPr>
              <a:t>) Voltages across all R</a:t>
            </a:r>
            <a:r>
              <a:rPr lang="en-US" baseline="-25000" dirty="0" smtClean="0">
                <a:latin typeface="Comic Sans MS" pitchFamily="66" charset="0"/>
              </a:rPr>
              <a:t>1,2,3 </a:t>
            </a:r>
            <a:r>
              <a:rPr lang="en-US" dirty="0" smtClean="0">
                <a:latin typeface="Comic Sans MS" pitchFamily="66" charset="0"/>
              </a:rPr>
              <a:t>are identical </a:t>
            </a: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8534400" y="3048000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33400" y="3212068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ii) Current I splits into currents I</a:t>
            </a:r>
            <a:r>
              <a:rPr lang="en-US" baseline="-25000" dirty="0" smtClean="0">
                <a:latin typeface="Comic Sans MS" pitchFamily="66" charset="0"/>
              </a:rPr>
              <a:t>1,2,3  </a:t>
            </a:r>
            <a:r>
              <a:rPr lang="en-US" dirty="0" smtClean="0">
                <a:latin typeface="Comic Sans MS" pitchFamily="66" charset="0"/>
              </a:rPr>
              <a:t>such that I=I</a:t>
            </a:r>
            <a:r>
              <a:rPr lang="en-US" baseline="-25000" dirty="0" smtClean="0">
                <a:latin typeface="Comic Sans MS" pitchFamily="66" charset="0"/>
              </a:rPr>
              <a:t>1</a:t>
            </a:r>
            <a:r>
              <a:rPr lang="en-US" dirty="0" smtClean="0">
                <a:latin typeface="Comic Sans MS" pitchFamily="66" charset="0"/>
              </a:rPr>
              <a:t>+I</a:t>
            </a:r>
            <a:r>
              <a:rPr lang="en-US" baseline="-25000" dirty="0" smtClean="0">
                <a:latin typeface="Comic Sans MS" pitchFamily="66" charset="0"/>
              </a:rPr>
              <a:t>2</a:t>
            </a:r>
            <a:r>
              <a:rPr lang="en-US" dirty="0" smtClean="0">
                <a:latin typeface="Comic Sans MS" pitchFamily="66" charset="0"/>
              </a:rPr>
              <a:t>+I</a:t>
            </a:r>
            <a:r>
              <a:rPr lang="en-US" baseline="-25000" dirty="0" smtClean="0">
                <a:latin typeface="Comic Sans MS" pitchFamily="66" charset="0"/>
              </a:rPr>
              <a:t>3</a:t>
            </a:r>
            <a:r>
              <a:rPr lang="en-US" dirty="0" smtClean="0">
                <a:latin typeface="Comic Sans MS" pitchFamily="66" charset="0"/>
              </a:rPr>
              <a:t>  </a:t>
            </a:r>
          </a:p>
        </p:txBody>
      </p:sp>
      <p:sp>
        <p:nvSpPr>
          <p:cNvPr id="17" name="Right Brace 16"/>
          <p:cNvSpPr/>
          <p:nvPr/>
        </p:nvSpPr>
        <p:spPr>
          <a:xfrm>
            <a:off x="8001000" y="2743200"/>
            <a:ext cx="304800" cy="762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22888" name="Object 8"/>
          <p:cNvGraphicFramePr>
            <a:graphicFrameLocks noChangeAspect="1"/>
          </p:cNvGraphicFramePr>
          <p:nvPr/>
        </p:nvGraphicFramePr>
        <p:xfrm>
          <a:off x="4924425" y="2714625"/>
          <a:ext cx="29527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1" name="Equation" r:id="rId7" imgW="1574640" imgH="228600" progId="Equation.DSMT4">
                  <p:embed/>
                </p:oleObj>
              </mc:Choice>
              <mc:Fallback>
                <p:oleObj name="Equation" r:id="rId7" imgW="1574640" imgH="2286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4425" y="2714625"/>
                        <a:ext cx="2952750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889" name="Object 9"/>
          <p:cNvGraphicFramePr>
            <a:graphicFrameLocks noChangeAspect="1"/>
          </p:cNvGraphicFramePr>
          <p:nvPr/>
        </p:nvGraphicFramePr>
        <p:xfrm>
          <a:off x="914400" y="3733800"/>
          <a:ext cx="1166812" cy="833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2" name="Equation" r:id="rId9" imgW="622080" imgH="444240" progId="Equation.DSMT4">
                  <p:embed/>
                </p:oleObj>
              </mc:Choice>
              <mc:Fallback>
                <p:oleObj name="Equation" r:id="rId9" imgW="622080" imgH="4442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3733800"/>
                        <a:ext cx="1166812" cy="833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890" name="Object 10"/>
          <p:cNvGraphicFramePr>
            <a:graphicFrameLocks noChangeAspect="1"/>
          </p:cNvGraphicFramePr>
          <p:nvPr/>
        </p:nvGraphicFramePr>
        <p:xfrm>
          <a:off x="2133600" y="3745992"/>
          <a:ext cx="1976437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3" name="Equation" r:id="rId11" imgW="1054080" imgH="431640" progId="Equation.DSMT4">
                  <p:embed/>
                </p:oleObj>
              </mc:Choice>
              <mc:Fallback>
                <p:oleObj name="Equation" r:id="rId11" imgW="1054080" imgH="43164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745992"/>
                        <a:ext cx="1976437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891" name="Object 11"/>
          <p:cNvGraphicFramePr>
            <a:graphicFrameLocks noChangeAspect="1"/>
          </p:cNvGraphicFramePr>
          <p:nvPr/>
        </p:nvGraphicFramePr>
        <p:xfrm>
          <a:off x="4267200" y="3733800"/>
          <a:ext cx="1809750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4" name="Equation" r:id="rId13" imgW="965160" imgH="431640" progId="Equation.DSMT4">
                  <p:embed/>
                </p:oleObj>
              </mc:Choice>
              <mc:Fallback>
                <p:oleObj name="Equation" r:id="rId13" imgW="965160" imgH="4316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733800"/>
                        <a:ext cx="1809750" cy="809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85800" y="4724400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This again can be generalized to any number of resistors</a:t>
            </a:r>
            <a:endParaRPr lang="en-US" baseline="-25000" dirty="0">
              <a:latin typeface="Comic Sans MS" pitchFamily="66" charset="0"/>
            </a:endParaRPr>
          </a:p>
        </p:txBody>
      </p:sp>
      <p:sp>
        <p:nvSpPr>
          <p:cNvPr id="23" name="AutoShape 7"/>
          <p:cNvSpPr>
            <a:spLocks noChangeArrowheads="1"/>
          </p:cNvSpPr>
          <p:nvPr/>
        </p:nvSpPr>
        <p:spPr bwMode="auto">
          <a:xfrm>
            <a:off x="7010400" y="4858512"/>
            <a:ext cx="304800" cy="152400"/>
          </a:xfrm>
          <a:prstGeom prst="rightArrow">
            <a:avLst>
              <a:gd name="adj1" fmla="val 50000"/>
              <a:gd name="adj2" fmla="val 3333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AutoShape 19"/>
          <p:cNvSpPr>
            <a:spLocks noChangeArrowheads="1"/>
          </p:cNvSpPr>
          <p:nvPr/>
        </p:nvSpPr>
        <p:spPr bwMode="auto">
          <a:xfrm>
            <a:off x="1219200" y="5105400"/>
            <a:ext cx="6096000" cy="1143000"/>
          </a:xfrm>
          <a:prstGeom prst="horizontalScroll">
            <a:avLst>
              <a:gd name="adj" fmla="val 12500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343400" y="5437632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for resistors in parallel</a:t>
            </a:r>
            <a:endParaRPr lang="en-US" baseline="-25000" dirty="0">
              <a:latin typeface="Comic Sans MS" pitchFamily="66" charset="0"/>
            </a:endParaRPr>
          </a:p>
        </p:txBody>
      </p:sp>
      <p:graphicFrame>
        <p:nvGraphicFramePr>
          <p:cNvPr id="122893" name="Object 13"/>
          <p:cNvGraphicFramePr>
            <a:graphicFrameLocks noChangeAspect="1"/>
          </p:cNvGraphicFramePr>
          <p:nvPr/>
        </p:nvGraphicFramePr>
        <p:xfrm>
          <a:off x="1524000" y="5257800"/>
          <a:ext cx="2738438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5" name="Equation" r:id="rId15" imgW="1460160" imgH="444240" progId="Equation.DSMT4">
                  <p:embed/>
                </p:oleObj>
              </mc:Choice>
              <mc:Fallback>
                <p:oleObj name="Equation" r:id="rId15" imgW="1460160" imgH="4442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5257800"/>
                        <a:ext cx="2738438" cy="833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22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22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500"/>
                                        <p:tgtEl>
                                          <p:spTgt spid="122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500"/>
                            </p:stCondLst>
                            <p:childTnLst>
                              <p:par>
                                <p:cTn id="6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22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22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122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3" grpId="0"/>
      <p:bldP spid="14" grpId="0"/>
      <p:bldP spid="15" grpId="0" animBg="1"/>
      <p:bldP spid="16" grpId="0"/>
      <p:bldP spid="17" grpId="0" animBg="1"/>
      <p:bldP spid="22" grpId="0"/>
      <p:bldP spid="23" grpId="0" animBg="1"/>
      <p:bldP spid="24" grpId="0" animBg="1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978" name="Picture 2" descr="http://a4.l3-images.myspacecdn.com/images02/39/d249ea809d9645289eba24d76df853d7/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3429000"/>
            <a:ext cx="4114800" cy="30861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ext Box 9"/>
          <p:cNvSpPr txBox="1">
            <a:spLocks noChangeArrowheads="1"/>
          </p:cNvSpPr>
          <p:nvPr/>
        </p:nvSpPr>
        <p:spPr bwMode="auto">
          <a:xfrm>
            <a:off x="228600" y="670679"/>
            <a:ext cx="8227741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>
                <a:latin typeface="Comic Sans MS" pitchFamily="66" charset="0"/>
              </a:rPr>
              <a:t>To switch off the electric candles decorating the Xmas tree of my friends</a:t>
            </a:r>
          </a:p>
          <a:p>
            <a:r>
              <a:rPr lang="en-US" dirty="0" smtClean="0">
                <a:latin typeface="Comic Sans MS" pitchFamily="66" charset="0"/>
              </a:rPr>
              <a:t>in good old Germany, they can remove just one candle out of its socket. This lazy trick works because 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1)  The electric candles are connected in parallel 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2)  The electric candles are connected in series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3) There is no relation to what we just </a:t>
            </a:r>
            <a:r>
              <a:rPr lang="en-US" dirty="0" smtClean="0">
                <a:latin typeface="Comic Sans MS" pitchFamily="66" charset="0"/>
              </a:rPr>
              <a:t>learned. </a:t>
            </a:r>
            <a:r>
              <a:rPr lang="en-US" dirty="0">
                <a:latin typeface="Comic Sans MS" pitchFamily="66" charset="0"/>
              </a:rPr>
              <a:t>L</a:t>
            </a:r>
            <a:r>
              <a:rPr lang="en-US" dirty="0" smtClean="0">
                <a:latin typeface="Comic Sans MS" pitchFamily="66" charset="0"/>
              </a:rPr>
              <a:t>ight </a:t>
            </a:r>
            <a:r>
              <a:rPr lang="en-US" dirty="0" smtClean="0">
                <a:latin typeface="Comic Sans MS" pitchFamily="66" charset="0"/>
              </a:rPr>
              <a:t>bulbs are no</a:t>
            </a:r>
          </a:p>
          <a:p>
            <a:r>
              <a:rPr lang="en-US" dirty="0" smtClean="0">
                <a:latin typeface="Comic Sans MS" pitchFamily="66" charset="0"/>
              </a:rPr>
              <a:t>     </a:t>
            </a:r>
            <a:r>
              <a:rPr lang="en-US" dirty="0" smtClean="0">
                <a:latin typeface="Comic Sans MS" pitchFamily="66" charset="0"/>
              </a:rPr>
              <a:t>resistors. </a:t>
            </a:r>
            <a:r>
              <a:rPr lang="en-US" dirty="0">
                <a:latin typeface="Comic Sans MS" pitchFamily="66" charset="0"/>
              </a:rPr>
              <a:t>T</a:t>
            </a:r>
            <a:r>
              <a:rPr lang="en-US" dirty="0" smtClean="0">
                <a:latin typeface="Comic Sans MS" pitchFamily="66" charset="0"/>
              </a:rPr>
              <a:t>he </a:t>
            </a:r>
            <a:r>
              <a:rPr lang="en-US" dirty="0" smtClean="0">
                <a:latin typeface="Comic Sans MS" pitchFamily="66" charset="0"/>
              </a:rPr>
              <a:t>trick works </a:t>
            </a:r>
          </a:p>
          <a:p>
            <a:r>
              <a:rPr lang="en-US" dirty="0" smtClean="0">
                <a:latin typeface="Comic Sans MS" pitchFamily="66" charset="0"/>
              </a:rPr>
              <a:t>     because </a:t>
            </a:r>
            <a:r>
              <a:rPr lang="en-US" dirty="0" smtClean="0">
                <a:latin typeface="Comic Sans MS" pitchFamily="66" charset="0"/>
              </a:rPr>
              <a:t>of Santa. </a:t>
            </a:r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52400"/>
            <a:ext cx="25014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</a:rPr>
              <a:t>Clicker question</a:t>
            </a:r>
            <a:endParaRPr lang="en-US" sz="28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44255&quot;&gt;&lt;object type=&quot;3&quot; unique_id=&quot;44256&quot;&gt;&lt;property id=&quot;20148&quot; value=&quot;5&quot;/&gt;&lt;property id=&quot;20300&quot; value=&quot;Slide 1&quot;/&gt;&lt;property id=&quot;20307&quot; value=&quot;256&quot;/&gt;&lt;/object&gt;&lt;object type=&quot;3&quot; unique_id=&quot;44257&quot;&gt;&lt;property id=&quot;20148&quot; value=&quot;5&quot;/&gt;&lt;property id=&quot;20300&quot; value=&quot;Slide 2&quot;/&gt;&lt;property id=&quot;20307&quot; value=&quot;258&quot;/&gt;&lt;/object&gt;&lt;object type=&quot;3&quot; unique_id=&quot;44258&quot;&gt;&lt;property id=&quot;20148&quot; value=&quot;5&quot;/&gt;&lt;property id=&quot;20300&quot; value=&quot;Slide 3&quot;/&gt;&lt;property id=&quot;20307&quot; value=&quot;259&quot;/&gt;&lt;/object&gt;&lt;object type=&quot;3&quot; unique_id=&quot;44259&quot;&gt;&lt;property id=&quot;20148&quot; value=&quot;5&quot;/&gt;&lt;property id=&quot;20300&quot; value=&quot;Slide 4&quot;/&gt;&lt;property id=&quot;20307&quot; value=&quot;260&quot;/&gt;&lt;/object&gt;&lt;object type=&quot;3&quot; unique_id=&quot;44260&quot;&gt;&lt;property id=&quot;20148&quot; value=&quot;5&quot;/&gt;&lt;property id=&quot;20300&quot; value=&quot;Slide 5&quot;/&gt;&lt;property id=&quot;20307&quot; value=&quot;261&quot;/&gt;&lt;/object&gt;&lt;/object&gt;&lt;object type=&quot;8&quot; unique_id=&quot;44267&quot;&gt;&lt;/object&gt;&lt;/object&gt;&lt;/database&gt;"/>
  <p:tag name="MMPROD_NEXTUNIQUEID" val="10010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31197</TotalTime>
  <Words>282</Words>
  <Application>Microsoft Office PowerPoint</Application>
  <PresentationFormat>On-screen Show (4:3)</PresentationFormat>
  <Paragraphs>45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Christian Binek</dc:creator>
  <cp:lastModifiedBy>Binek</cp:lastModifiedBy>
  <cp:revision>923</cp:revision>
  <dcterms:created xsi:type="dcterms:W3CDTF">2011-01-08T20:08:35Z</dcterms:created>
  <dcterms:modified xsi:type="dcterms:W3CDTF">2015-03-10T17:02:28Z</dcterms:modified>
</cp:coreProperties>
</file>