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870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913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70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5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12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858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609600" y="304800"/>
            <a:ext cx="7772400" cy="724765"/>
            <a:chOff x="609600" y="304800"/>
            <a:chExt cx="7772400" cy="724765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609600" y="304800"/>
              <a:ext cx="7772400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371600" y="362716"/>
              <a:ext cx="6284259" cy="666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dirty="0" smtClean="0">
                  <a:solidFill>
                    <a:schemeClr val="bg1"/>
                  </a:solidFill>
                  <a:latin typeface="Comic Sans MS" pitchFamily="66" charset="0"/>
                </a:rPr>
                <a:t>Conductors, insulators and induces charges</a:t>
              </a:r>
            </a:p>
            <a:p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10" name="Rectangle 26"/>
          <p:cNvSpPr>
            <a:spLocks noChangeArrowheads="1"/>
          </p:cNvSpPr>
          <p:nvPr/>
        </p:nvSpPr>
        <p:spPr bwMode="auto">
          <a:xfrm>
            <a:off x="2895600" y="1143000"/>
            <a:ext cx="35052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Conductors, insulators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52400" y="1981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459059" y="1905000"/>
            <a:ext cx="82277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show experimentally that there are :</a:t>
            </a:r>
          </a:p>
          <a:p>
            <a:r>
              <a:rPr lang="en-US" dirty="0" smtClean="0">
                <a:latin typeface="Comic Sans MS" pitchFamily="66" charset="0"/>
              </a:rPr>
              <a:t>materials which allow to move charge from one region to another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609600" y="2768958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967266" y="2689294"/>
            <a:ext cx="13949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Conductors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57200" y="3087469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Materials which don’t allow to move charge from one region to another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609600" y="3748932"/>
            <a:ext cx="304800" cy="2286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967266" y="3669268"/>
            <a:ext cx="12987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Insulators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459059" y="41910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Experiment :  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9" name="Picture 18" descr="5A301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038600"/>
            <a:ext cx="4114800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524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459059" y="3810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 intuitive reason why metals are good conductors   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613" descr="metallicblue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016000"/>
            <a:ext cx="4038600" cy="2742583"/>
          </a:xfrm>
          <a:prstGeom prst="rect">
            <a:avLst/>
          </a:prstGeom>
          <a:noFill/>
        </p:spPr>
      </p:pic>
      <p:sp>
        <p:nvSpPr>
          <p:cNvPr id="5" name="Rectangle 614"/>
          <p:cNvSpPr>
            <a:spLocks noChangeArrowheads="1"/>
          </p:cNvSpPr>
          <p:nvPr/>
        </p:nvSpPr>
        <p:spPr bwMode="auto">
          <a:xfrm>
            <a:off x="1524000" y="3733800"/>
            <a:ext cx="460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800" b="0" dirty="0"/>
              <a:t>SEA OF MOBILE VALENCE ELECTRONS </a:t>
            </a:r>
          </a:p>
        </p:txBody>
      </p:sp>
      <p:sp>
        <p:nvSpPr>
          <p:cNvPr id="6" name="Line 618"/>
          <p:cNvSpPr>
            <a:spLocks noChangeShapeType="1"/>
          </p:cNvSpPr>
          <p:nvPr/>
        </p:nvSpPr>
        <p:spPr bwMode="auto">
          <a:xfrm>
            <a:off x="7308850" y="171767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623"/>
          <p:cNvGrpSpPr>
            <a:grpSpLocks/>
          </p:cNvGrpSpPr>
          <p:nvPr/>
        </p:nvGrpSpPr>
        <p:grpSpPr bwMode="auto">
          <a:xfrm>
            <a:off x="6559550" y="2133600"/>
            <a:ext cx="984250" cy="671513"/>
            <a:chOff x="4416" y="1920"/>
            <a:chExt cx="620" cy="423"/>
          </a:xfrm>
        </p:grpSpPr>
        <p:sp>
          <p:nvSpPr>
            <p:cNvPr id="8" name="Text Box 616"/>
            <p:cNvSpPr txBox="1">
              <a:spLocks noChangeArrowheads="1"/>
            </p:cNvSpPr>
            <p:nvPr/>
          </p:nvSpPr>
          <p:spPr bwMode="auto">
            <a:xfrm>
              <a:off x="4416" y="1920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/>
                <a:t>e.g.</a:t>
              </a:r>
            </a:p>
          </p:txBody>
        </p:sp>
        <p:sp>
          <p:nvSpPr>
            <p:cNvPr id="9" name="Text Box 619"/>
            <p:cNvSpPr txBox="1">
              <a:spLocks noChangeArrowheads="1"/>
            </p:cNvSpPr>
            <p:nvPr/>
          </p:nvSpPr>
          <p:spPr bwMode="auto">
            <a:xfrm>
              <a:off x="4752" y="2112"/>
              <a:ext cx="28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/>
                <a:t>Li</a:t>
              </a:r>
              <a:r>
                <a:rPr lang="en-US" sz="1800" b="0" baseline="30000"/>
                <a:t>+</a:t>
              </a:r>
              <a:endParaRPr lang="en-US" sz="1800" b="0"/>
            </a:p>
          </p:txBody>
        </p:sp>
      </p:grpSp>
      <p:sp>
        <p:nvSpPr>
          <p:cNvPr id="10" name="Line 620"/>
          <p:cNvSpPr>
            <a:spLocks noChangeShapeType="1"/>
          </p:cNvSpPr>
          <p:nvPr/>
        </p:nvSpPr>
        <p:spPr bwMode="auto">
          <a:xfrm>
            <a:off x="7631113" y="1785938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Text Box 621"/>
          <p:cNvSpPr txBox="1">
            <a:spLocks noChangeArrowheads="1"/>
          </p:cNvSpPr>
          <p:nvPr/>
        </p:nvSpPr>
        <p:spPr bwMode="auto">
          <a:xfrm>
            <a:off x="7702550" y="2362200"/>
            <a:ext cx="361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/>
              <a:t>e</a:t>
            </a:r>
            <a:r>
              <a:rPr lang="en-US" sz="1800" b="0" baseline="30000"/>
              <a:t>-</a:t>
            </a:r>
            <a:endParaRPr lang="en-US" sz="1800" b="0"/>
          </a:p>
        </p:txBody>
      </p:sp>
      <p:pic>
        <p:nvPicPr>
          <p:cNvPr id="12" name="Picture 62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64350" y="1066800"/>
            <a:ext cx="838200" cy="661988"/>
          </a:xfrm>
          <a:prstGeom prst="rect">
            <a:avLst/>
          </a:prstGeom>
          <a:noFill/>
        </p:spPr>
      </p:pic>
      <p:pic>
        <p:nvPicPr>
          <p:cNvPr id="2050" name="Picture 2" descr="doped silic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092818"/>
            <a:ext cx="3886200" cy="2765182"/>
          </a:xfrm>
          <a:prstGeom prst="rect">
            <a:avLst/>
          </a:prstGeom>
          <a:noFill/>
        </p:spPr>
      </p:pic>
      <p:sp>
        <p:nvSpPr>
          <p:cNvPr id="14" name="Oval 13"/>
          <p:cNvSpPr/>
          <p:nvPr/>
        </p:nvSpPr>
        <p:spPr>
          <a:xfrm>
            <a:off x="152400" y="44312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>
            <a:off x="459059" y="4355068"/>
            <a:ext cx="822774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 semiconductors and insulators</a:t>
            </a:r>
          </a:p>
          <a:p>
            <a:r>
              <a:rPr lang="en-US" dirty="0" smtClean="0">
                <a:latin typeface="Comic Sans MS" pitchFamily="66" charset="0"/>
              </a:rPr>
              <a:t>electrons  are localized in directed </a:t>
            </a:r>
          </a:p>
          <a:p>
            <a:r>
              <a:rPr lang="en-US" dirty="0" smtClean="0">
                <a:latin typeface="Comic Sans MS" pitchFamily="66" charset="0"/>
              </a:rPr>
              <a:t>chemical bonds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 animBg="1"/>
      <p:bldP spid="10" grpId="0" animBg="1"/>
      <p:bldP spid="11" grpId="0"/>
      <p:bldP spid="14" grpId="0" animBg="1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091179"/>
            <a:ext cx="2971800" cy="2328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3426618" y="1297783"/>
            <a:ext cx="152400" cy="273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ounded Rectangle 17"/>
          <p:cNvSpPr/>
          <p:nvPr/>
        </p:nvSpPr>
        <p:spPr>
          <a:xfrm rot="1770074">
            <a:off x="4576049" y="3063794"/>
            <a:ext cx="1981200" cy="228600"/>
          </a:xfrm>
          <a:prstGeom prst="roundRec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400" y="1307068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459059" y="1230868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consider two distinct ways to charge a metal sphere: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3276600" y="304800"/>
            <a:ext cx="2819400" cy="5762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 smtClean="0">
                <a:solidFill>
                  <a:schemeClr val="bg1"/>
                </a:solidFill>
                <a:latin typeface="Comic Sans MS" pitchFamily="66" charset="0"/>
              </a:rPr>
              <a:t> Induced charges </a:t>
            </a:r>
            <a:endParaRPr lang="en-US" sz="24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5181599"/>
            <a:ext cx="990600" cy="1560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647126" y="2323563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1676400"/>
            <a:ext cx="20534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 Using conduction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914363" y="2475963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27701" y="2620507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433575" y="2760028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790126" y="2975749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96000" y="3115270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861538" y="2286000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28775" y="2438400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342113" y="2582944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647987" y="2722465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04538" y="2938186"/>
            <a:ext cx="3962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solidFill>
                  <a:schemeClr val="accent1"/>
                </a:solidFill>
              </a:rPr>
              <a:t>-</a:t>
            </a:r>
            <a:endParaRPr lang="en-US" sz="5400" dirty="0">
              <a:solidFill>
                <a:schemeClr val="accent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4583668"/>
            <a:ext cx="18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 Using Induction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4728449" y="5029200"/>
            <a:ext cx="1981200" cy="1752600"/>
            <a:chOff x="4728449" y="5029200"/>
            <a:chExt cx="1981200" cy="1752600"/>
          </a:xfrm>
        </p:grpSpPr>
        <p:sp>
          <p:nvSpPr>
            <p:cNvPr id="32" name="Rounded Rectangle 31"/>
            <p:cNvSpPr/>
            <p:nvPr/>
          </p:nvSpPr>
          <p:spPr>
            <a:xfrm rot="1770074">
              <a:off x="4728449" y="5806994"/>
              <a:ext cx="1981200" cy="228600"/>
            </a:xfrm>
            <a:prstGeom prst="roundRec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99526" y="5066763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066763" y="5219163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280101" y="5363707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585975" y="5503228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942526" y="5718949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248400" y="585847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013938" y="502920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81175" y="518160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494513" y="5326144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00387" y="5465665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156938" y="5681386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2684656" y="5600163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42316" y="4854714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837056" y="5002368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926135" y="5213169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69842" y="5448837"/>
            <a:ext cx="439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 rot="10800000">
            <a:off x="2511499" y="4876800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-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 rot="10800000">
            <a:off x="2438400" y="569291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-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 rot="10800000">
            <a:off x="2290763" y="5488884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-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 rot="10800000">
            <a:off x="2341345" y="5028126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-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0800000">
            <a:off x="2249040" y="5257799"/>
            <a:ext cx="341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-</a:t>
            </a:r>
            <a:endParaRPr lang="en-US" sz="4000" dirty="0">
              <a:solidFill>
                <a:srgbClr val="0070C0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1752600" y="5657852"/>
            <a:ext cx="609600" cy="1123948"/>
            <a:chOff x="1752600" y="5657852"/>
            <a:chExt cx="609600" cy="1123948"/>
          </a:xfrm>
        </p:grpSpPr>
        <p:grpSp>
          <p:nvGrpSpPr>
            <p:cNvPr id="62" name="Group 61"/>
            <p:cNvGrpSpPr/>
            <p:nvPr/>
          </p:nvGrpSpPr>
          <p:grpSpPr>
            <a:xfrm>
              <a:off x="1905000" y="5657852"/>
              <a:ext cx="457200" cy="990600"/>
              <a:chOff x="1905000" y="5634037"/>
              <a:chExt cx="457200" cy="990600"/>
            </a:xfrm>
          </p:grpSpPr>
          <p:cxnSp>
            <p:nvCxnSpPr>
              <p:cNvPr id="59" name="Straight Connector 58"/>
              <p:cNvCxnSpPr/>
              <p:nvPr/>
            </p:nvCxnSpPr>
            <p:spPr>
              <a:xfrm rot="10800000">
                <a:off x="1905000" y="5638800"/>
                <a:ext cx="45720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 rot="5400000">
                <a:off x="1409700" y="6129337"/>
                <a:ext cx="990600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4" name="Straight Connector 63"/>
            <p:cNvCxnSpPr/>
            <p:nvPr/>
          </p:nvCxnSpPr>
          <p:spPr>
            <a:xfrm>
              <a:off x="1752600" y="6629400"/>
              <a:ext cx="30480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95459" y="6705600"/>
              <a:ext cx="22860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828800" y="6781800"/>
              <a:ext cx="152400" cy="0"/>
            </a:xfrm>
            <a:prstGeom prst="line">
              <a:avLst/>
            </a:prstGeom>
            <a:ln w="381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4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0.0007 C -0.00069 -0.00948 -0.00139 -0.01942 -0.02118 -0.02382 C -0.04097 -0.02821 -0.07691 -0.02567 -0.1184 -0.02567 C -0.15989 -0.02567 -0.23576 -0.02636 -0.27048 -0.02382 C -0.30521 -0.02127 -0.31788 -0.02312 -0.32673 -0.01064 C -0.33559 0.00185 -0.32986 0.0266 -0.32396 0.05134 " pathEditMode="relative" rAng="0" ptsTypes="aaaaaA">
                                      <p:cBhvr>
                                        <p:cTn id="7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00" y="110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99 -0.01667 -0.01962 -0.03311 -0.03438 -0.04098 C -0.04913 -0.04885 -0.04115 -0.04561 -0.08854 -0.04653 C -0.13594 -0.04746 -0.27344 -0.05255 -0.31875 -0.04653 C -0.36406 -0.04051 -0.36233 -0.02547 -0.36042 -0.01042 " pathEditMode="relative" ptsTypes="aaaaA">
                                      <p:cBhvr>
                                        <p:cTn id="7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0.03264 C -0.01945 0.0081 -0.03872 -0.01621 -0.05678 -0.02778 C -0.07483 -0.03936 -0.05799 -0.03496 -0.10782 -0.03611 C -0.15764 -0.03727 -0.25695 -0.03611 -0.35625 -0.03473 " pathEditMode="relative" rAng="0" ptsTypes="aaaA">
                                      <p:cBhvr>
                                        <p:cTn id="7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800" y="-360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34 0.0338 C -0.02934 -0.00092 -0.06284 -0.03542 -0.09045 -0.05023 C -0.11805 -0.06504 -0.12135 -0.0537 -0.16128 -0.0544 C -0.20121 -0.05509 -0.29757 -0.0544 -0.33055 -0.0544 C -0.36354 -0.0544 -0.35521 -0.0581 -0.35972 -0.0544 C -0.36423 -0.05069 -0.36093 -0.04143 -0.35764 -0.03217 " pathEditMode="relative" rAng="0" ptsTypes="aaaaaA">
                                      <p:cBhvr>
                                        <p:cTn id="7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0" y="-5000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76 0.05023 C -0.03386 0.0044 -0.0783 -0.04097 -0.1073 -0.06088 C -0.13646 -0.08102 -0.12136 -0.06829 -0.1632 -0.0706 C -0.20521 -0.07268 -0.32257 -0.07407 -0.36025 -0.07454 C -0.39757 -0.075 -0.38542 -0.0831 -0.38889 -0.07315 C -0.39236 -0.06319 -0.38646 -0.03866 -0.38073 -0.01389 " pathEditMode="relative" rAng="0" ptsTypes="aaaaaA">
                                      <p:cBhvr>
                                        <p:cTn id="7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400" y="-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52359E-6 L -0.12552 -0.00555 " pathEditMode="relative" rAng="0" ptsTypes="AA">
                                      <p:cBhvr>
                                        <p:cTn id="10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0" y="-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343 C -0.00121 -0.00602 -0.00225 0.00162 -0.00677 0.00509 C -0.01145 0.00856 -0.02152 0.00694 -0.02847 0.00717 C -0.03559 0.00764 -0.04531 0.00277 -0.04982 0.00717 C -0.05416 0.01157 -0.05468 0.00555 -0.05555 0.03426 C -0.05625 0.06273 -0.05573 0.12083 -0.05503 0.1794 " pathEditMode="relative" rAng="0" ptsTypes="aaaaaA">
                                      <p:cBhvr>
                                        <p:cTn id="14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9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500"/>
                            </p:stCondLst>
                            <p:childTnLst>
                              <p:par>
                                <p:cTn id="146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833 0.00602 -0.01649 0.01204 -0.02187 0.02361 C -0.02726 0.03519 -0.02882 0.06227 -0.03229 0.07014 C -0.03576 0.07801 -0.03403 0.0706 -0.04271 0.07083 C -0.05139 0.07106 -0.07708 0.06181 -0.08437 0.07083 C -0.09166 0.07986 -0.08611 0.09699 -0.08646 0.125 C -0.0868 0.15301 -0.08663 0.1963 -0.08646 0.23958 " pathEditMode="relative" ptsTypes="aaaaaaA">
                                      <p:cBhvr>
                                        <p:cTn id="14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500"/>
                            </p:stCondLst>
                            <p:childTnLst>
                              <p:par>
                                <p:cTn id="14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47 -0.0081 -0.01476 -0.01597 -0.01875 -0.0243 C -0.02274 -0.03263 -0.01892 -0.04513 -0.02448 -0.0493 C -0.03004 -0.05347 -0.04392 -0.0493 -0.0526 -0.0493 C -0.06129 -0.0493 -0.0724 -0.0537 -0.07656 -0.05 C -0.08073 -0.04629 -0.07778 -0.05509 -0.07813 -0.02638 C -0.07847 0.00232 -0.07865 0.0625 -0.07865 0.12292 " pathEditMode="relative" ptsTypes="aaaaaaA">
                                      <p:cBhvr>
                                        <p:cTn id="150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5" grpId="0" animBg="1"/>
      <p:bldP spid="6" grpId="0"/>
      <p:bldP spid="10" grpId="0"/>
      <p:bldP spid="10" grpId="1"/>
      <p:bldP spid="13" grpId="0"/>
      <p:bldP spid="19" grpId="0"/>
      <p:bldP spid="19" grpId="1"/>
      <p:bldP spid="20" grpId="0"/>
      <p:bldP spid="21" grpId="0"/>
      <p:bldP spid="22" grpId="0"/>
      <p:bldP spid="23" grpId="0"/>
      <p:bldP spid="26" grpId="0"/>
      <p:bldP spid="27" grpId="0"/>
      <p:bldP spid="27" grpId="1"/>
      <p:bldP spid="28" grpId="0"/>
      <p:bldP spid="28" grpId="1"/>
      <p:bldP spid="29" grpId="0"/>
      <p:bldP spid="29" grpId="1"/>
      <p:bldP spid="30" grpId="0"/>
      <p:bldP spid="31" grpId="0"/>
      <p:bldP spid="46" grpId="0"/>
      <p:bldP spid="47" grpId="0"/>
      <p:bldP spid="48" grpId="0"/>
      <p:bldP spid="49" grpId="0"/>
      <p:bldP spid="50" grpId="0"/>
      <p:bldP spid="51" grpId="0"/>
      <p:bldP spid="51" grpId="1"/>
      <p:bldP spid="52" grpId="0"/>
      <p:bldP spid="52" grpId="1"/>
      <p:bldP spid="53" grpId="0"/>
      <p:bldP spid="55" grpId="0"/>
      <p:bldP spid="57" grpId="0"/>
      <p:bldP spid="5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3652819" y="1905000"/>
            <a:ext cx="956141" cy="1524000"/>
            <a:chOff x="3652819" y="3810000"/>
            <a:chExt cx="956141" cy="1524000"/>
          </a:xfrm>
        </p:grpSpPr>
        <p:pic>
          <p:nvPicPr>
            <p:cNvPr id="14" name="Picture 8" descr="http://lh3.ggpht.com/_cvZuOkkIJL0/S2YyiorCk_I/AAAAAAAAAVc/KylR7UBEZKs/SC_OldPaperpiece6lines_thumb%5B3%5D.png?imgmax=80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7939983">
              <a:off x="3669040" y="4179894"/>
              <a:ext cx="832721" cy="865164"/>
            </a:xfrm>
            <a:prstGeom prst="rect">
              <a:avLst/>
            </a:prstGeom>
            <a:noFill/>
          </p:spPr>
        </p:pic>
        <p:sp>
          <p:nvSpPr>
            <p:cNvPr id="17" name="Rectangle 16"/>
            <p:cNvSpPr/>
            <p:nvPr/>
          </p:nvSpPr>
          <p:spPr>
            <a:xfrm>
              <a:off x="4114800" y="4114800"/>
              <a:ext cx="3417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chemeClr val="accent1"/>
                  </a:solidFill>
                </a:rPr>
                <a:t>-</a:t>
              </a:r>
              <a:endParaRPr lang="en-US" sz="4000" dirty="0">
                <a:solidFill>
                  <a:schemeClr val="accent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267200" y="4267200"/>
              <a:ext cx="3417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chemeClr val="accent1"/>
                  </a:solidFill>
                </a:rPr>
                <a:t>-</a:t>
              </a:r>
              <a:endParaRPr lang="en-US" sz="4000" dirty="0">
                <a:solidFill>
                  <a:schemeClr val="accent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962400" y="3810000"/>
              <a:ext cx="3417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chemeClr val="accent1"/>
                  </a:solidFill>
                </a:rPr>
                <a:t>-</a:t>
              </a:r>
              <a:endParaRPr lang="en-US" sz="4000" dirty="0">
                <a:solidFill>
                  <a:schemeClr val="accent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14800" y="4626114"/>
              <a:ext cx="341760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chemeClr val="accent1"/>
                  </a:solidFill>
                </a:rPr>
                <a:t>-</a:t>
              </a:r>
              <a:endParaRPr lang="en-US" sz="4000" dirty="0">
                <a:solidFill>
                  <a:schemeClr val="accent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51456" y="4168914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980056" y="4343400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810000" y="4626114"/>
              <a:ext cx="439544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" name="Picture 2" descr="http://schulen.eduhi.at/riedgym/physik/11/elektrostatik/ani0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57950" y="4076700"/>
            <a:ext cx="2686050" cy="2781300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302941" y="533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609600" y="4572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Induction of charge explains a couple of observations   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81000" y="12192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Lets reconsider the amber and paper piece experiment</a:t>
            </a:r>
            <a:endParaRPr lang="en-US" dirty="0">
              <a:latin typeface="Comic Sans MS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38200" y="1827726"/>
            <a:ext cx="1413705" cy="1372674"/>
            <a:chOff x="838200" y="3808926"/>
            <a:chExt cx="1413705" cy="1372674"/>
          </a:xfrm>
        </p:grpSpPr>
        <p:pic>
          <p:nvPicPr>
            <p:cNvPr id="6" name="Picture 2" descr="http://www.science.widener.edu/~schultz/canon_10d/amber/amber2.jpg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6F8F7"/>
                </a:clrFrom>
                <a:clrTo>
                  <a:srgbClr val="F6F8F7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38200" y="3962400"/>
              <a:ext cx="1413705" cy="121920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990600" y="3808926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143000" y="3961326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95400" y="381000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295400" y="425827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61138" y="4113726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90600" y="4258270"/>
              <a:ext cx="39626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accent1"/>
                  </a:solidFill>
                </a:rPr>
                <a:t>-</a:t>
              </a:r>
              <a:endParaRPr lang="en-US" sz="5400" dirty="0">
                <a:solidFill>
                  <a:schemeClr val="accent1"/>
                </a:solidFill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3683358" y="1905000"/>
            <a:ext cx="4395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3200400" y="2667000"/>
            <a:ext cx="533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76600" y="22098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F</a:t>
            </a:r>
            <a:endParaRPr lang="en-US" u="sng" dirty="0"/>
          </a:p>
        </p:txBody>
      </p:sp>
      <p:sp>
        <p:nvSpPr>
          <p:cNvPr id="29" name="TextBox 28"/>
          <p:cNvSpPr txBox="1"/>
          <p:nvPr/>
        </p:nvSpPr>
        <p:spPr>
          <a:xfrm>
            <a:off x="2514600" y="2209800"/>
            <a:ext cx="360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u="sng" dirty="0" smtClean="0"/>
              <a:t>F</a:t>
            </a:r>
            <a:endParaRPr lang="en-US" u="sng" dirty="0"/>
          </a:p>
        </p:txBody>
      </p:sp>
      <p:cxnSp>
        <p:nvCxnSpPr>
          <p:cNvPr id="30" name="Straight Arrow Connector 29"/>
          <p:cNvCxnSpPr/>
          <p:nvPr/>
        </p:nvCxnSpPr>
        <p:spPr>
          <a:xfrm rot="10800000">
            <a:off x="2209801" y="2667000"/>
            <a:ext cx="533400" cy="1588"/>
          </a:xfrm>
          <a:prstGeom prst="straightConnector1">
            <a:avLst/>
          </a:prstGeom>
          <a:ln w="28575">
            <a:headEnd type="arrow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Left Brace 30"/>
          <p:cNvSpPr/>
          <p:nvPr/>
        </p:nvSpPr>
        <p:spPr>
          <a:xfrm rot="16200000">
            <a:off x="2743200" y="2743200"/>
            <a:ext cx="457200" cy="1219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535259" y="3669268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Pair of forces according to Newton’s third law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16" grpId="0"/>
      <p:bldP spid="28" grpId="0"/>
      <p:bldP spid="29" grpId="0"/>
      <p:bldP spid="31" grpId="0" animBg="1"/>
      <p:bldP spid="3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390650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439691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381000" y="609600"/>
            <a:ext cx="82277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Two identical conducting spheres have charges of 2µC and 3µC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95600" y="1524000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2µC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19600" y="1600200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3µC</a:t>
            </a:r>
            <a:endParaRPr lang="en-US" dirty="0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381000" y="2297668"/>
            <a:ext cx="868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They are brought into contact without charge leaking out into the environment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70906" y="2667000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83865" y="2679829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81000" y="3352800"/>
            <a:ext cx="8686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If the spheres are then separated again, the distribution of charge on the spheres will be: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3798332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847373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ctangle 16"/>
          <p:cNvSpPr/>
          <p:nvPr/>
        </p:nvSpPr>
        <p:spPr>
          <a:xfrm>
            <a:off x="3124200" y="3999773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3µC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648200" y="4075973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2µC</a:t>
            </a:r>
            <a:endParaRPr lang="en-US" dirty="0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4560332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609373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3035171" y="4761773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2.5µC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584829" y="4810814"/>
            <a:ext cx="7841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2.5µC</a:t>
            </a:r>
            <a:endParaRPr lang="en-US" dirty="0"/>
          </a:p>
        </p:txBody>
      </p:sp>
      <p:pic>
        <p:nvPicPr>
          <p:cNvPr id="2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0829" y="5322332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84829" y="5371373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3048000" y="5523773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0µC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4597658" y="5572814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5µC</a:t>
            </a:r>
            <a:endParaRPr lang="en-US" dirty="0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69882" y="6111274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3882" y="6133156"/>
            <a:ext cx="76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Rectangle 28"/>
          <p:cNvSpPr/>
          <p:nvPr/>
        </p:nvSpPr>
        <p:spPr>
          <a:xfrm>
            <a:off x="3057053" y="6312715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5µC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606711" y="6361756"/>
            <a:ext cx="585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5µC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438400" y="3962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1)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2438400" y="4723239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442176" y="5486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487441" y="62484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41700&quot;&gt;&lt;object type=&quot;3&quot; unique_id=&quot;41701&quot;&gt;&lt;property id=&quot;20148&quot; value=&quot;5&quot;/&gt;&lt;property id=&quot;20300&quot; value=&quot;Slide 1&quot;/&gt;&lt;property id=&quot;20307&quot; value=&quot;256&quot;/&gt;&lt;/object&gt;&lt;object type=&quot;3&quot; unique_id=&quot;41702&quot;&gt;&lt;property id=&quot;20148&quot; value=&quot;5&quot;/&gt;&lt;property id=&quot;20300&quot; value=&quot;Slide 2&quot;/&gt;&lt;property id=&quot;20307&quot; value=&quot;258&quot;/&gt;&lt;/object&gt;&lt;object type=&quot;3&quot; unique_id=&quot;41703&quot;&gt;&lt;property id=&quot;20148&quot; value=&quot;5&quot;/&gt;&lt;property id=&quot;20300&quot; value=&quot;Slide 3&quot;/&gt;&lt;property id=&quot;20307&quot; value=&quot;257&quot;/&gt;&lt;/object&gt;&lt;object type=&quot;3&quot; unique_id=&quot;41704&quot;&gt;&lt;property id=&quot;20148&quot; value=&quot;5&quot;/&gt;&lt;property id=&quot;20300&quot; value=&quot;Slide 4&quot;/&gt;&lt;property id=&quot;20307&quot; value=&quot;259&quot;/&gt;&lt;/object&gt;&lt;object type=&quot;3&quot; unique_id=&quot;41705&quot;&gt;&lt;property id=&quot;20148&quot; value=&quot;5&quot;/&gt;&lt;property id=&quot;20300&quot; value=&quot;Slide 5&quot;/&gt;&lt;property id=&quot;20307&quot; value=&quot;260&quot;/&gt;&lt;/object&gt;&lt;/object&gt;&lt;object type=&quot;8&quot; unique_id=&quot;41712&quot;&gt;&lt;/object&gt;&lt;/object&gt;&lt;/database&gt;"/>
  <p:tag name="MMPROD_NEXTUNIQUEID" val="10011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599</TotalTime>
  <Words>232</Words>
  <Application>Microsoft Office PowerPoint</Application>
  <PresentationFormat>On-screen Show (4:3)</PresentationFormat>
  <Paragraphs>94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49</cp:revision>
  <dcterms:created xsi:type="dcterms:W3CDTF">2011-01-08T20:08:35Z</dcterms:created>
  <dcterms:modified xsi:type="dcterms:W3CDTF">2015-01-14T19:44:47Z</dcterms:modified>
</cp:coreProperties>
</file>