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86" r:id="rId3"/>
    <p:sldMasterId id="2147483710" r:id="rId4"/>
    <p:sldMasterId id="2147483748" r:id="rId5"/>
    <p:sldMasterId id="2147483760" r:id="rId6"/>
  </p:sldMasterIdLst>
  <p:notesMasterIdLst>
    <p:notesMasterId r:id="rId19"/>
  </p:notesMasterIdLst>
  <p:sldIdLst>
    <p:sldId id="256" r:id="rId7"/>
    <p:sldId id="277" r:id="rId8"/>
    <p:sldId id="264" r:id="rId9"/>
    <p:sldId id="261" r:id="rId10"/>
    <p:sldId id="280" r:id="rId11"/>
    <p:sldId id="281" r:id="rId12"/>
    <p:sldId id="283" r:id="rId13"/>
    <p:sldId id="291" r:id="rId14"/>
    <p:sldId id="288" r:id="rId15"/>
    <p:sldId id="287" r:id="rId16"/>
    <p:sldId id="289" r:id="rId17"/>
    <p:sldId id="290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10E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1" autoAdjust="0"/>
    <p:restoredTop sz="94203" autoAdjust="0"/>
  </p:normalViewPr>
  <p:slideViewPr>
    <p:cSldViewPr>
      <p:cViewPr varScale="1">
        <p:scale>
          <a:sx n="106" d="100"/>
          <a:sy n="106" d="100"/>
        </p:scale>
        <p:origin x="115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32F8F-2767-42E6-9775-48C67BB836F5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408C9-FED1-4E25-9635-FC524EB95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67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08C9-FED1-4E25-9635-FC524EB95CF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10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08C9-FED1-4E25-9635-FC524EB95CF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03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08C9-FED1-4E25-9635-FC524EB95CF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44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08C9-FED1-4E25-9635-FC524EB95CF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54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08C9-FED1-4E25-9635-FC524EB95CF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85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A8E-96A1-4A5F-B947-B8D9559EBBCC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EE21-68D1-4DA6-8009-E27AB18F0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A8E-96A1-4A5F-B947-B8D9559EBBCC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EE21-68D1-4DA6-8009-E27AB18F0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A8E-96A1-4A5F-B947-B8D9559EBBCC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EE21-68D1-4DA6-8009-E27AB18F0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0D513-958D-49A7-9ADE-3C08DEB11D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E2140-EDE9-4E45-AF07-9BA1E2A76E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257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820B4-9DEF-48E7-8348-3B07B41C0F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2323-33A3-4E53-AD6C-E772F1228F0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72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EF2A4-DF1B-43E5-A3FA-AD5584AC2D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A379B-CF54-4835-B54D-542948E115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218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24970-5FFD-419A-900B-A2976BE4CA7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01DA0-013A-4C0B-BE0F-4646316957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140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A8D74-C4F4-4D22-84B9-96D9BEEE47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4AF25-F4A3-4377-9CED-B0247C7209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073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F6487-3622-4B00-B794-B6C236F8E5E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5B3C4-0AA4-4960-9622-BD465000B93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57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282AE-AFBF-4954-8659-B701A9DC8F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C3A53-CE8D-43DA-B852-1C8475DB0F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518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D617E-820C-4832-89F9-8B4BDA12D7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F4655-D731-40C9-BCE1-5CEA1FFFEA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900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A8E-96A1-4A5F-B947-B8D9559EBBCC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EE21-68D1-4DA6-8009-E27AB18F0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2F069-395B-480F-A7E6-CAC4602F897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EB79E-8E44-4DEA-A17F-5CFE546A37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571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6DFC8-9E87-4716-9A9C-81AE305FB3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64C36-D68E-4863-8B25-059AD741AC6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80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BCC4D-9CF0-4520-871D-469C6FCEFE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91894-A619-4124-8FF0-0DFF7043D80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4434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0D513-958D-49A7-9ADE-3C08DEB11D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E2140-EDE9-4E45-AF07-9BA1E2A76E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4099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820B4-9DEF-48E7-8348-3B07B41C0F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2323-33A3-4E53-AD6C-E772F1228F0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6852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EF2A4-DF1B-43E5-A3FA-AD5584AC2D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A379B-CF54-4835-B54D-542948E115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163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24970-5FFD-419A-900B-A2976BE4CA7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01DA0-013A-4C0B-BE0F-4646316957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326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A8D74-C4F4-4D22-84B9-96D9BEEE47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4AF25-F4A3-4377-9CED-B0247C7209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7401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F6487-3622-4B00-B794-B6C236F8E5E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5B3C4-0AA4-4960-9622-BD465000B93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4615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282AE-AFBF-4954-8659-B701A9DC8F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C3A53-CE8D-43DA-B852-1C8475DB0F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118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A8E-96A1-4A5F-B947-B8D9559EBBCC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EE21-68D1-4DA6-8009-E27AB18F0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D617E-820C-4832-89F9-8B4BDA12D7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F4655-D731-40C9-BCE1-5CEA1FFFEA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5764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2F069-395B-480F-A7E6-CAC4602F897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EB79E-8E44-4DEA-A17F-5CFE546A37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0928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6DFC8-9E87-4716-9A9C-81AE305FB3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64C36-D68E-4863-8B25-059AD741AC6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0877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BCC4D-9CF0-4520-871D-469C6FCEFE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91894-A619-4124-8FF0-0DFF7043D80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8914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47554-227E-4218-AD9C-DD5A25C84F2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7549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9FAA58-81F9-4FAD-A07C-E458E48487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2882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B7755-6F70-4664-B9EE-AEC78E8815D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264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D758B-BAC1-4E46-9D71-704FB027373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3014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CD482-260B-4197-A4F2-FD10CEACE5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0349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2D2F5-6898-49AF-8E78-C4A66D60D3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101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A8E-96A1-4A5F-B947-B8D9559EBBCC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EE21-68D1-4DA6-8009-E27AB18F0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EEF5F-EC58-4C54-A165-5D225BBCBDB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2001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2C32D-27D8-49BE-8604-E1E77C5A08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5822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EC547-A849-43AF-B211-AFCCA2D000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5824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53B03-2E7D-4CF5-972B-0B0A54122F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9347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43353-6624-41D1-A2A7-498BCA77C25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7525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43A57B0-1546-4F96-8B34-B1BBA7EA32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6015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EE99007-5828-4514-B3AF-F6F47A5CAF8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581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0D513-958D-49A7-9ADE-3C08DEB11D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E2140-EDE9-4E45-AF07-9BA1E2A76E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5621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820B4-9DEF-48E7-8348-3B07B41C0F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2323-33A3-4E53-AD6C-E772F1228F0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4520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EF2A4-DF1B-43E5-A3FA-AD5584AC2D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A379B-CF54-4835-B54D-542948E115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24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A8E-96A1-4A5F-B947-B8D9559EBBCC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EE21-68D1-4DA6-8009-E27AB18F0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24970-5FFD-419A-900B-A2976BE4CA7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01DA0-013A-4C0B-BE0F-4646316957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5390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A8D74-C4F4-4D22-84B9-96D9BEEE47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4AF25-F4A3-4377-9CED-B0247C7209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3979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F6487-3622-4B00-B794-B6C236F8E5E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5B3C4-0AA4-4960-9622-BD465000B93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2321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282AE-AFBF-4954-8659-B701A9DC8F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C3A53-CE8D-43DA-B852-1C8475DB0F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0796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D617E-820C-4832-89F9-8B4BDA12D7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F4655-D731-40C9-BCE1-5CEA1FFFEA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7832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2F069-395B-480F-A7E6-CAC4602F897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EB79E-8E44-4DEA-A17F-5CFE546A37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9210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6DFC8-9E87-4716-9A9C-81AE305FB3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64C36-D68E-4863-8B25-059AD741AC6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0108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BCC4D-9CF0-4520-871D-469C6FCEFE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91894-A619-4124-8FF0-0DFF7043D80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2531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47554-227E-4218-AD9C-DD5A25C84F2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1229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9FAA58-81F9-4FAD-A07C-E458E48487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74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A8E-96A1-4A5F-B947-B8D9559EBBCC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EE21-68D1-4DA6-8009-E27AB18F0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B7755-6F70-4664-B9EE-AEC78E8815D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2910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D758B-BAC1-4E46-9D71-704FB027373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1569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CD482-260B-4197-A4F2-FD10CEACE5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0248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2D2F5-6898-49AF-8E78-C4A66D60D3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2204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EEF5F-EC58-4C54-A165-5D225BBCBDB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0627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2C32D-27D8-49BE-8604-E1E77C5A08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7772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EC547-A849-43AF-B211-AFCCA2D000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5621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53B03-2E7D-4CF5-972B-0B0A54122F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2287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43353-6624-41D1-A2A7-498BCA77C25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5295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43A57B0-1546-4F96-8B34-B1BBA7EA32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636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A8E-96A1-4A5F-B947-B8D9559EBBCC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EE21-68D1-4DA6-8009-E27AB18F0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EE99007-5828-4514-B3AF-F6F47A5CAF8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41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A8E-96A1-4A5F-B947-B8D9559EBBCC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EE21-68D1-4DA6-8009-E27AB18F0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A8E-96A1-4A5F-B947-B8D9559EBBCC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EE21-68D1-4DA6-8009-E27AB18F0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81A8E-96A1-4A5F-B947-B8D9559EBBCC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DEE21-68D1-4DA6-8009-E27AB18F0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A0F40F-F18D-4107-9A2A-7A6F5DA023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99CEAC-4F8D-4427-A5B4-B13D52F8076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280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A0F40F-F18D-4107-9A2A-7A6F5DA023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99CEAC-4F8D-4427-A5B4-B13D52F8076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22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DDDC77-E431-4B2D-92FD-194F6AAAE13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921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A0F40F-F18D-4107-9A2A-7A6F5DA023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99CEAC-4F8D-4427-A5B4-B13D52F8076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301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DDDC77-E431-4B2D-92FD-194F6AAAE13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720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pedia.org/wiki/File:Michael_Faraday_001.jpg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upload.wikimedia.org/wikipedia/commons/5/54/Michael_Faraday_001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5.w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hyperlink" Target="http://en.wikipedia.org/wiki/Heinrich_Lenz" TargetMode="Externa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5.wmf"/><Relationship Id="rId15" Type="http://schemas.openxmlformats.org/officeDocument/2006/relationships/image" Target="../media/image12.jpeg"/><Relationship Id="rId10" Type="http://schemas.openxmlformats.org/officeDocument/2006/relationships/image" Target="../media/image11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7.wmf"/><Relationship Id="rId14" Type="http://schemas.openxmlformats.org/officeDocument/2006/relationships/hyperlink" Target="http://upload.wikimedia.org/wikipedia/commons/c/c7/Emil_Lenz.jp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19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7.jpe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10.png"/><Relationship Id="rId7" Type="http://schemas.openxmlformats.org/officeDocument/2006/relationships/image" Target="../media/image2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en.wikipedia.org/wiki/Image:James_Clerk_Maxwell.jpg" TargetMode="External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76400" y="304800"/>
            <a:ext cx="5638800" cy="576263"/>
            <a:chOff x="1080655" y="304800"/>
            <a:chExt cx="4789055" cy="576263"/>
          </a:xfrm>
        </p:grpSpPr>
        <p:sp>
          <p:nvSpPr>
            <p:cNvPr id="5" name="Rectangle 26"/>
            <p:cNvSpPr>
              <a:spLocks noChangeArrowheads="1"/>
            </p:cNvSpPr>
            <p:nvPr/>
          </p:nvSpPr>
          <p:spPr bwMode="auto">
            <a:xfrm>
              <a:off x="1080655" y="304800"/>
              <a:ext cx="4789055" cy="576263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6" name="Text Box 33"/>
            <p:cNvSpPr txBox="1">
              <a:spLocks noChangeArrowheads="1"/>
            </p:cNvSpPr>
            <p:nvPr/>
          </p:nvSpPr>
          <p:spPr bwMode="auto">
            <a:xfrm>
              <a:off x="1607301" y="362716"/>
              <a:ext cx="355052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Comic Sans MS" pitchFamily="66" charset="0"/>
                </a:rPr>
                <a:t>Electromagnetic Induction</a:t>
              </a:r>
              <a:endParaRPr lang="en-US" sz="2000" b="1" baseline="-25000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33400" y="12954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We address now the question: what is the physics behind electric power </a:t>
            </a:r>
          </a:p>
          <a:p>
            <a:r>
              <a:rPr lang="en-US" dirty="0" smtClean="0">
                <a:latin typeface="Comic Sans MS" pitchFamily="66" charset="0"/>
              </a:rPr>
              <a:t>                                                generation?</a:t>
            </a:r>
          </a:p>
        </p:txBody>
      </p:sp>
      <p:sp>
        <p:nvSpPr>
          <p:cNvPr id="10" name="Oval 9"/>
          <p:cNvSpPr/>
          <p:nvPr/>
        </p:nvSpPr>
        <p:spPr>
          <a:xfrm>
            <a:off x="228600" y="1371600"/>
            <a:ext cx="228600" cy="228600"/>
          </a:xfrm>
          <a:prstGeom prst="ellips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20574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Let’s follow the experimental path to Faraday’s law</a:t>
            </a:r>
          </a:p>
        </p:txBody>
      </p:sp>
      <p:pic>
        <p:nvPicPr>
          <p:cNvPr id="111617" name="Picture 1" descr="5K10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14600"/>
            <a:ext cx="54864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1619" name="Picture 3" descr="File:Michael Faraday 00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1676400"/>
            <a:ext cx="1371600" cy="1767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5983224" y="3429000"/>
            <a:ext cx="3429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hlinkClick r:id="rId6"/>
              </a:rPr>
              <a:t>http://en.wikipedia.org/wiki/File:Michael_Faraday_001.jpg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11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7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9"/>
          <p:cNvSpPr>
            <a:spLocks noChangeArrowheads="1"/>
          </p:cNvSpPr>
          <p:nvPr/>
        </p:nvSpPr>
        <p:spPr bwMode="auto">
          <a:xfrm>
            <a:off x="123826" y="304800"/>
            <a:ext cx="8839200" cy="5257799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Maxwell’s Equations</a:t>
            </a:r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058299"/>
              </p:ext>
            </p:extLst>
          </p:nvPr>
        </p:nvGraphicFramePr>
        <p:xfrm>
          <a:off x="908050" y="1023938"/>
          <a:ext cx="7612063" cy="392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8" name="Equation" r:id="rId3" imgW="3200400" imgH="1650960" progId="Equation.DSMT4">
                  <p:embed/>
                </p:oleObj>
              </mc:Choice>
              <mc:Fallback>
                <p:oleObj name="Equation" r:id="rId3" imgW="3200400" imgH="1650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050" y="1023938"/>
                        <a:ext cx="7612063" cy="392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762000" y="5165725"/>
            <a:ext cx="82296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The two Gauss’s laws are symmetrical, apart from the absence of the term for magnetic monopoles in Gauss’s law for magnetism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Faraday’s law and the Ampere-Maxwell law are symmetrical in that the line integrals of </a:t>
            </a:r>
            <a:r>
              <a:rPr lang="en-US" sz="2000" b="1" dirty="0">
                <a:solidFill>
                  <a:srgbClr val="000000"/>
                </a:solidFill>
              </a:rPr>
              <a:t>E</a:t>
            </a:r>
            <a:r>
              <a:rPr lang="en-US" sz="2000" dirty="0">
                <a:solidFill>
                  <a:srgbClr val="000000"/>
                </a:solidFill>
              </a:rPr>
              <a:t> and </a:t>
            </a:r>
            <a:r>
              <a:rPr lang="en-US" sz="2000" b="1" dirty="0">
                <a:solidFill>
                  <a:srgbClr val="000000"/>
                </a:solidFill>
              </a:rPr>
              <a:t>B</a:t>
            </a:r>
            <a:r>
              <a:rPr lang="en-US" sz="2000" dirty="0">
                <a:solidFill>
                  <a:srgbClr val="000000"/>
                </a:solidFill>
              </a:rPr>
              <a:t> around a closed path are related to the rate of change of the respective fluxes</a:t>
            </a:r>
          </a:p>
        </p:txBody>
      </p:sp>
    </p:spTree>
    <p:extLst>
      <p:ext uri="{BB962C8B-B14F-4D97-AF65-F5344CB8AC3E}">
        <p14:creationId xmlns:p14="http://schemas.microsoft.com/office/powerpoint/2010/main" val="238941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49375"/>
            <a:ext cx="3810000" cy="47561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Gauss’s law (electrical):</a:t>
            </a:r>
          </a:p>
          <a:p>
            <a:pPr>
              <a:lnSpc>
                <a:spcPct val="80000"/>
              </a:lnSpc>
            </a:pPr>
            <a:r>
              <a:rPr lang="en-US" sz="1800"/>
              <a:t>The total electric flux through any closed surface equals the net charge inside that surface divided by </a:t>
            </a:r>
            <a:r>
              <a:rPr lang="en-US" sz="1800" i="1">
                <a:latin typeface="Symbol" pitchFamily="18" charset="2"/>
              </a:rPr>
              <a:t>e</a:t>
            </a:r>
            <a:r>
              <a:rPr lang="en-US" sz="1800" baseline="-25000"/>
              <a:t>o</a:t>
            </a:r>
          </a:p>
          <a:p>
            <a:pPr>
              <a:lnSpc>
                <a:spcPct val="80000"/>
              </a:lnSpc>
            </a:pPr>
            <a:r>
              <a:rPr lang="en-US" sz="1800"/>
              <a:t>This relates an electric field to the charge distribution that creates it</a:t>
            </a:r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r>
              <a:rPr lang="en-US" sz="1800"/>
              <a:t>Gauss’s law (magnetism): </a:t>
            </a:r>
          </a:p>
          <a:p>
            <a:pPr>
              <a:lnSpc>
                <a:spcPct val="80000"/>
              </a:lnSpc>
            </a:pPr>
            <a:r>
              <a:rPr lang="en-US" sz="1800"/>
              <a:t>The total magnetic flux through any closed surface is zero</a:t>
            </a:r>
          </a:p>
          <a:p>
            <a:pPr>
              <a:lnSpc>
                <a:spcPct val="80000"/>
              </a:lnSpc>
            </a:pPr>
            <a:r>
              <a:rPr lang="en-US" sz="1800"/>
              <a:t>This says the number of field lines that enter a closed volume must equal the number that leave that volume</a:t>
            </a:r>
          </a:p>
          <a:p>
            <a:pPr>
              <a:lnSpc>
                <a:spcPct val="80000"/>
              </a:lnSpc>
            </a:pPr>
            <a:r>
              <a:rPr lang="en-US" sz="1800"/>
              <a:t>This implies the magnetic field lines cannot begin or end at any point</a:t>
            </a:r>
          </a:p>
          <a:p>
            <a:pPr>
              <a:lnSpc>
                <a:spcPct val="80000"/>
              </a:lnSpc>
            </a:pPr>
            <a:r>
              <a:rPr lang="en-US" sz="1800"/>
              <a:t>Isolated magnetic monopoles have not been observed in nature</a:t>
            </a:r>
          </a:p>
          <a:p>
            <a:pPr>
              <a:lnSpc>
                <a:spcPct val="80000"/>
              </a:lnSpc>
            </a:pPr>
            <a:endParaRPr lang="en-US" sz="1600"/>
          </a:p>
        </p:txBody>
      </p:sp>
      <p:graphicFrame>
        <p:nvGraphicFramePr>
          <p:cNvPr id="522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860002"/>
              </p:ext>
            </p:extLst>
          </p:nvPr>
        </p:nvGraphicFramePr>
        <p:xfrm>
          <a:off x="5475288" y="1687513"/>
          <a:ext cx="198120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02" name="Equation" r:id="rId3" imgW="838080" imgH="444240" progId="Equation.DSMT4">
                  <p:embed/>
                </p:oleObj>
              </mc:Choice>
              <mc:Fallback>
                <p:oleObj name="Equation" r:id="rId3" imgW="8380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5288" y="1687513"/>
                        <a:ext cx="1981200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5638800" y="4083050"/>
          <a:ext cx="1870075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03" name="Equation" r:id="rId5" imgW="774360" imgH="393480" progId="Equation.DSMT4">
                  <p:embed/>
                </p:oleObj>
              </mc:Choice>
              <mc:Fallback>
                <p:oleObj name="Equation" r:id="rId5" imgW="774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083050"/>
                        <a:ext cx="1870075" cy="95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008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3038" y="1416050"/>
            <a:ext cx="4713287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 dirty="0"/>
              <a:t>Faraday’s law of Induction: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This describes the creation of an electric field by a changing magnetic flux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The law states that the </a:t>
            </a:r>
            <a:r>
              <a:rPr lang="en-US" sz="1600" dirty="0" err="1"/>
              <a:t>emf</a:t>
            </a:r>
            <a:r>
              <a:rPr lang="en-US" sz="1600" dirty="0"/>
              <a:t>, which is the line integral of the electric field around any closed path, equals the rate of change of the magnetic flux through any surface bounded by that path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One consequence is the current induced in a conducting loop placed in a time-varying </a:t>
            </a:r>
            <a:r>
              <a:rPr lang="en-US" sz="1600" b="1" dirty="0"/>
              <a:t>B</a:t>
            </a:r>
          </a:p>
          <a:p>
            <a:pPr>
              <a:lnSpc>
                <a:spcPct val="80000"/>
              </a:lnSpc>
            </a:pPr>
            <a:endParaRPr lang="en-US" sz="1600" b="1" dirty="0"/>
          </a:p>
          <a:p>
            <a:pPr>
              <a:lnSpc>
                <a:spcPct val="80000"/>
              </a:lnSpc>
            </a:pPr>
            <a:r>
              <a:rPr lang="en-US" sz="1600" dirty="0"/>
              <a:t>The Ampere-Maxwell law is a generalization of Ampere’s law</a:t>
            </a:r>
          </a:p>
          <a:p>
            <a:pPr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600" dirty="0"/>
              <a:t>It describes the creation of a magnetic field by </a:t>
            </a:r>
            <a:r>
              <a:rPr lang="en-US" sz="1600" dirty="0" smtClean="0"/>
              <a:t>a changing electric flux </a:t>
            </a:r>
            <a:r>
              <a:rPr lang="en-US" sz="1600" dirty="0"/>
              <a:t>and electric </a:t>
            </a:r>
            <a:r>
              <a:rPr lang="en-US" sz="1600" dirty="0" smtClean="0"/>
              <a:t>charge currents</a:t>
            </a:r>
            <a:endParaRPr lang="en-US" sz="1600" dirty="0"/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412215"/>
              </p:ext>
            </p:extLst>
          </p:nvPr>
        </p:nvGraphicFramePr>
        <p:xfrm>
          <a:off x="5573713" y="2159000"/>
          <a:ext cx="25146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28" name="Equation" r:id="rId3" imgW="1079280" imgH="393480" progId="Equation.DSMT4">
                  <p:embed/>
                </p:oleObj>
              </mc:Choice>
              <mc:Fallback>
                <p:oleObj name="Equation" r:id="rId3" imgW="1079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3713" y="2159000"/>
                        <a:ext cx="2514600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988779"/>
              </p:ext>
            </p:extLst>
          </p:nvPr>
        </p:nvGraphicFramePr>
        <p:xfrm>
          <a:off x="4800600" y="4338638"/>
          <a:ext cx="434340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29" name="Equation" r:id="rId5" imgW="1650960" imgH="393480" progId="Equation.DSMT4">
                  <p:embed/>
                </p:oleObj>
              </mc:Choice>
              <mc:Fallback>
                <p:oleObj name="Equation" r:id="rId5" imgW="1650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338638"/>
                        <a:ext cx="4343400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861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52400" y="152400"/>
            <a:ext cx="5943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Comic Sans MS" pitchFamily="66" charset="0"/>
              </a:rPr>
              <a:t>Faraday’s law</a:t>
            </a:r>
            <a:r>
              <a:rPr lang="en-US" dirty="0" smtClean="0">
                <a:latin typeface="Comic Sans MS" pitchFamily="66" charset="0"/>
              </a:rPr>
              <a:t>:</a:t>
            </a:r>
          </a:p>
        </p:txBody>
      </p:sp>
      <p:sp>
        <p:nvSpPr>
          <p:cNvPr id="12" name="Rectangle 26"/>
          <p:cNvSpPr>
            <a:spLocks noChangeArrowheads="1"/>
          </p:cNvSpPr>
          <p:nvPr/>
        </p:nvSpPr>
        <p:spPr bwMode="auto">
          <a:xfrm>
            <a:off x="685800" y="4191000"/>
            <a:ext cx="7772400" cy="21336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  <p:txBody>
          <a:bodyPr wrap="none" anchor="ctr"/>
          <a:lstStyle/>
          <a:p>
            <a:endParaRPr lang="en-US" sz="1600">
              <a:latin typeface="Comic Sans MS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2400" y="533400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Central element of Faraday’s law is the magnetic flux we introduced before</a:t>
            </a:r>
          </a:p>
        </p:txBody>
      </p:sp>
      <p:pic>
        <p:nvPicPr>
          <p:cNvPr id="32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49868"/>
            <a:ext cx="3276600" cy="273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Straight Arrow Connector 32"/>
          <p:cNvCxnSpPr/>
          <p:nvPr/>
        </p:nvCxnSpPr>
        <p:spPr>
          <a:xfrm rot="16200000" flipV="1">
            <a:off x="2514600" y="2907268"/>
            <a:ext cx="762000" cy="4572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667000" y="345233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surface</a:t>
            </a:r>
            <a:endParaRPr lang="en-US" baseline="-25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2190939" y="1845749"/>
            <a:ext cx="1131683" cy="698626"/>
          </a:xfrm>
          <a:custGeom>
            <a:avLst/>
            <a:gdLst>
              <a:gd name="connsiteX0" fmla="*/ 1131683 w 1131683"/>
              <a:gd name="connsiteY0" fmla="*/ 597529 h 698626"/>
              <a:gd name="connsiteX1" fmla="*/ 715223 w 1131683"/>
              <a:gd name="connsiteY1" fmla="*/ 497941 h 698626"/>
              <a:gd name="connsiteX2" fmla="*/ 371192 w 1131683"/>
              <a:gd name="connsiteY2" fmla="*/ 615636 h 698626"/>
              <a:gd name="connsiteX3" fmla="*/ 0 w 1131683"/>
              <a:gd name="connsiteY3" fmla="*/ 0 h 6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1683" h="698626">
                <a:moveTo>
                  <a:pt x="1131683" y="597529"/>
                </a:moveTo>
                <a:cubicBezTo>
                  <a:pt x="986827" y="546226"/>
                  <a:pt x="841971" y="494923"/>
                  <a:pt x="715223" y="497941"/>
                </a:cubicBezTo>
                <a:cubicBezTo>
                  <a:pt x="588475" y="500959"/>
                  <a:pt x="490396" y="698626"/>
                  <a:pt x="371192" y="615636"/>
                </a:cubicBezTo>
                <a:cubicBezTo>
                  <a:pt x="251988" y="532646"/>
                  <a:pt x="125994" y="266323"/>
                  <a:pt x="0" y="0"/>
                </a:cubicBezTo>
              </a:path>
            </a:pathLst>
          </a:custGeom>
          <a:ln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971800" y="2373868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vector field</a:t>
            </a:r>
            <a:endParaRPr lang="en-US" baseline="-25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graphicFrame>
        <p:nvGraphicFramePr>
          <p:cNvPr id="40" name="Object 1"/>
          <p:cNvGraphicFramePr>
            <a:graphicFrameLocks noChangeAspect="1"/>
          </p:cNvGraphicFramePr>
          <p:nvPr/>
        </p:nvGraphicFramePr>
        <p:xfrm>
          <a:off x="4267200" y="1434068"/>
          <a:ext cx="1524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01" name="Equation" r:id="rId5" imgW="761760" imgH="393480" progId="Equation.DSMT4">
                  <p:embed/>
                </p:oleObj>
              </mc:Choice>
              <mc:Fallback>
                <p:oleObj name="Equation" r:id="rId5" imgW="761760" imgH="39348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434068"/>
                        <a:ext cx="15240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6172200" y="1459468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magnetic flux </a:t>
            </a:r>
          </a:p>
          <a:p>
            <a:r>
              <a:rPr lang="en-US" dirty="0" smtClean="0">
                <a:latin typeface="Comic Sans MS" pitchFamily="66" charset="0"/>
              </a:rPr>
              <a:t>through surface</a:t>
            </a:r>
            <a:endParaRPr lang="en-US" baseline="-25000" dirty="0">
              <a:latin typeface="Comic Sans MS" pitchFamily="66" charset="0"/>
            </a:endParaRPr>
          </a:p>
        </p:txBody>
      </p:sp>
      <p:graphicFrame>
        <p:nvGraphicFramePr>
          <p:cNvPr id="43" name="Object 25"/>
          <p:cNvGraphicFramePr>
            <a:graphicFrameLocks noChangeAspect="1"/>
          </p:cNvGraphicFramePr>
          <p:nvPr/>
        </p:nvGraphicFramePr>
        <p:xfrm>
          <a:off x="4343400" y="2209800"/>
          <a:ext cx="3302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02" name="Equation" r:id="rId7" imgW="1650960" imgH="241200" progId="Equation.DSMT4">
                  <p:embed/>
                </p:oleObj>
              </mc:Choice>
              <mc:Fallback>
                <p:oleObj name="Equation" r:id="rId7" imgW="1650960" imgH="2412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209800"/>
                        <a:ext cx="33020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762000" y="4724400"/>
            <a:ext cx="7620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Faraday’s law of induction:</a:t>
            </a:r>
          </a:p>
          <a:p>
            <a:endParaRPr lang="en-US" sz="1400" b="1" dirty="0" smtClean="0">
              <a:latin typeface="Comic Sans MS" pitchFamily="66" charset="0"/>
            </a:endParaRPr>
          </a:p>
          <a:p>
            <a:endParaRPr lang="en-US" sz="2000" b="1" dirty="0" smtClean="0"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the induced </a:t>
            </a:r>
            <a:r>
              <a:rPr lang="en-US" dirty="0" err="1" smtClean="0">
                <a:solidFill>
                  <a:srgbClr val="00B050"/>
                </a:solidFill>
                <a:latin typeface="Comic Sans MS" pitchFamily="66" charset="0"/>
              </a:rPr>
              <a:t>emf</a:t>
            </a:r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 in a closed loop equals the negative time derivative of the magnetic flux through the loop</a:t>
            </a:r>
          </a:p>
        </p:txBody>
      </p:sp>
      <p:graphicFrame>
        <p:nvGraphicFramePr>
          <p:cNvPr id="109583" name="Object 15"/>
          <p:cNvGraphicFramePr>
            <a:graphicFrameLocks noChangeAspect="1"/>
          </p:cNvGraphicFramePr>
          <p:nvPr/>
        </p:nvGraphicFramePr>
        <p:xfrm>
          <a:off x="4953000" y="4306823"/>
          <a:ext cx="2438400" cy="127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03" name="Equation" r:id="rId9" imgW="634680" imgH="393480" progId="Equation.DSMT4">
                  <p:embed/>
                </p:oleObj>
              </mc:Choice>
              <mc:Fallback>
                <p:oleObj name="Equation" r:id="rId9" imgW="634680" imgH="39348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306823"/>
                        <a:ext cx="2438400" cy="1272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Straight Arrow Connector 46"/>
          <p:cNvCxnSpPr/>
          <p:nvPr/>
        </p:nvCxnSpPr>
        <p:spPr>
          <a:xfrm rot="5400000">
            <a:off x="5753894" y="4304506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096000" y="3962400"/>
            <a:ext cx="167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019800" y="35052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Why the minus sign?</a:t>
            </a:r>
            <a:endParaRPr lang="en-US" baseline="-25000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09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 animBg="1"/>
      <p:bldP spid="28" grpId="0"/>
      <p:bldP spid="36" grpId="0"/>
      <p:bldP spid="37" grpId="0" animBg="1"/>
      <p:bldP spid="38" grpId="0"/>
      <p:bldP spid="41" grpId="0"/>
      <p:bldP spid="45" grpId="0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011" name="Object 27"/>
          <p:cNvGraphicFramePr>
            <a:graphicFrameLocks noChangeAspect="1"/>
          </p:cNvGraphicFramePr>
          <p:nvPr/>
        </p:nvGraphicFramePr>
        <p:xfrm>
          <a:off x="457200" y="1066800"/>
          <a:ext cx="1676400" cy="875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42" name="Equation" r:id="rId4" imgW="634680" imgH="393480" progId="Equation.DSMT4">
                  <p:embed/>
                </p:oleObj>
              </mc:Choice>
              <mc:Fallback>
                <p:oleObj name="Equation" r:id="rId4" imgW="634680" imgH="393480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066800"/>
                        <a:ext cx="1676400" cy="8753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Arrow Connector 23"/>
          <p:cNvCxnSpPr/>
          <p:nvPr/>
        </p:nvCxnSpPr>
        <p:spPr>
          <a:xfrm rot="5400000">
            <a:off x="913670" y="103705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255776" y="685800"/>
            <a:ext cx="289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219200" y="344269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Lenz rule: </a:t>
            </a:r>
            <a:r>
              <a:rPr lang="en-US" dirty="0" smtClean="0"/>
              <a:t>An induced current is always in such a direction as to oppose the motion or change causing it </a:t>
            </a:r>
            <a:r>
              <a:rPr lang="en-US" sz="1600" dirty="0" smtClean="0">
                <a:solidFill>
                  <a:srgbClr val="00B050"/>
                </a:solidFill>
                <a:latin typeface="Comic Sans MS" pitchFamily="66" charset="0"/>
              </a:rPr>
              <a:t>(consequence of energy conservation)</a:t>
            </a:r>
            <a:endParaRPr lang="en-US" sz="1600" baseline="-25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42014" name="Picture 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1066800"/>
            <a:ext cx="26955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Straight Arrow Connector 31"/>
          <p:cNvCxnSpPr/>
          <p:nvPr/>
        </p:nvCxnSpPr>
        <p:spPr>
          <a:xfrm rot="5400000" flipH="1" flipV="1">
            <a:off x="2628900" y="28575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124200" y="3352800"/>
            <a:ext cx="304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200400" y="30480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A force is needed to move the permanent magnet</a:t>
            </a:r>
            <a:endParaRPr lang="en-US" sz="1600" baseline="-25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24200" y="3364468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This force does work allowing to induce the current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133626" y="3745468"/>
            <a:ext cx="6010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This current will be dissipated and transferred into heat</a:t>
            </a:r>
          </a:p>
        </p:txBody>
      </p:sp>
      <p:sp>
        <p:nvSpPr>
          <p:cNvPr id="41" name="AutoShape 7"/>
          <p:cNvSpPr>
            <a:spLocks noChangeArrowheads="1"/>
          </p:cNvSpPr>
          <p:nvPr/>
        </p:nvSpPr>
        <p:spPr bwMode="auto">
          <a:xfrm>
            <a:off x="533400" y="4230624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914400" y="4114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Energy conservation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04800" y="45720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Lenz rule is the physical reason for the right hand rule used in the text book</a:t>
            </a:r>
            <a:endParaRPr lang="en-US" sz="1600" baseline="-25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42015" name="Picture 3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4962525"/>
            <a:ext cx="26384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016" name="Object 32"/>
          <p:cNvGraphicFramePr>
            <a:graphicFrameLocks noChangeAspect="1"/>
          </p:cNvGraphicFramePr>
          <p:nvPr/>
        </p:nvGraphicFramePr>
        <p:xfrm>
          <a:off x="2895600" y="5410200"/>
          <a:ext cx="992187" cy="63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43" name="Equation" r:id="rId8" imgW="520560" imgH="393480" progId="Equation.DSMT4">
                  <p:embed/>
                </p:oleObj>
              </mc:Choice>
              <mc:Fallback>
                <p:oleObj name="Equation" r:id="rId8" imgW="520560" imgH="393480" progId="Equation.DSMT4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410200"/>
                        <a:ext cx="992187" cy="631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AutoShape 7"/>
          <p:cNvSpPr>
            <a:spLocks noChangeArrowheads="1"/>
          </p:cNvSpPr>
          <p:nvPr/>
        </p:nvSpPr>
        <p:spPr bwMode="auto">
          <a:xfrm>
            <a:off x="2895600" y="6096000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28600" y="6400800"/>
            <a:ext cx="3886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induced </a:t>
            </a:r>
            <a:r>
              <a:rPr lang="en-US" sz="1400" dirty="0" err="1" smtClean="0">
                <a:latin typeface="Comic Sans MS" pitchFamily="66" charset="0"/>
              </a:rPr>
              <a:t>emf</a:t>
            </a:r>
            <a:r>
              <a:rPr lang="en-US" sz="1400" dirty="0" smtClean="0">
                <a:latin typeface="Comic Sans MS" pitchFamily="66" charset="0"/>
              </a:rPr>
              <a:t> and resulting current negative</a:t>
            </a:r>
          </a:p>
        </p:txBody>
      </p:sp>
      <p:pic>
        <p:nvPicPr>
          <p:cNvPr id="42017" name="Picture 3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53000" y="4886325"/>
            <a:ext cx="26479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018" name="Object 34"/>
          <p:cNvGraphicFramePr>
            <a:graphicFrameLocks noChangeAspect="1"/>
          </p:cNvGraphicFramePr>
          <p:nvPr/>
        </p:nvGraphicFramePr>
        <p:xfrm>
          <a:off x="7772400" y="5181600"/>
          <a:ext cx="992188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44" name="Equation" r:id="rId11" imgW="520560" imgH="393480" progId="Equation.DSMT4">
                  <p:embed/>
                </p:oleObj>
              </mc:Choice>
              <mc:Fallback>
                <p:oleObj name="Equation" r:id="rId11" imgW="520560" imgH="393480" progId="Equation.DSMT4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5181600"/>
                        <a:ext cx="992188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AutoShape 7"/>
          <p:cNvSpPr>
            <a:spLocks noChangeArrowheads="1"/>
          </p:cNvSpPr>
          <p:nvPr/>
        </p:nvSpPr>
        <p:spPr bwMode="auto">
          <a:xfrm>
            <a:off x="7924800" y="6019800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953000" y="6400800"/>
            <a:ext cx="3886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induced </a:t>
            </a:r>
            <a:r>
              <a:rPr lang="en-US" sz="1400" dirty="0" err="1" smtClean="0">
                <a:latin typeface="Comic Sans MS" pitchFamily="66" charset="0"/>
              </a:rPr>
              <a:t>emf</a:t>
            </a:r>
            <a:r>
              <a:rPr lang="en-US" sz="1400" dirty="0" smtClean="0">
                <a:latin typeface="Comic Sans MS" pitchFamily="66" charset="0"/>
              </a:rPr>
              <a:t> and resulting current positive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rot="10800000" flipV="1">
            <a:off x="2209800" y="5105400"/>
            <a:ext cx="533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286000" y="4876800"/>
            <a:ext cx="2133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Curl fingers around </a:t>
            </a:r>
            <a:r>
              <a:rPr lang="en-US" sz="1400" u="sng" dirty="0" smtClean="0">
                <a:latin typeface="Comic Sans MS" pitchFamily="66" charset="0"/>
              </a:rPr>
              <a:t>A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096000" y="2286000"/>
            <a:ext cx="28904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13"/>
              </a:rPr>
              <a:t>http://en.wikipedia.org/wiki/Heinrich_Lenz</a:t>
            </a:r>
            <a:endParaRPr lang="en-US" sz="1200" dirty="0"/>
          </a:p>
        </p:txBody>
      </p:sp>
      <p:pic>
        <p:nvPicPr>
          <p:cNvPr id="42020" name="Picture 36" descr="File:Emil Lenz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96200" y="838200"/>
            <a:ext cx="1143000" cy="1562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2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42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42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4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4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8" grpId="0"/>
      <p:bldP spid="39" grpId="0"/>
      <p:bldP spid="40" grpId="0"/>
      <p:bldP spid="41" grpId="0" animBg="1"/>
      <p:bldP spid="43" grpId="0"/>
      <p:bldP spid="46" grpId="0"/>
      <p:bldP spid="47" grpId="0" animBg="1"/>
      <p:bldP spid="51" grpId="0"/>
      <p:bldP spid="52" grpId="0" animBg="1"/>
      <p:bldP spid="53" grpId="0"/>
      <p:bldP spid="57" grpId="0"/>
      <p:bldP spid="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33400" y="304800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As an example of Faraday’s law lets consider a </a:t>
            </a:r>
            <a:r>
              <a:rPr lang="en-US" sz="2000" b="1" dirty="0" smtClean="0">
                <a:solidFill>
                  <a:srgbClr val="0070C0"/>
                </a:solidFill>
                <a:latin typeface="Comic Sans MS" pitchFamily="66" charset="0"/>
              </a:rPr>
              <a:t>simple alternator</a:t>
            </a:r>
            <a:endParaRPr lang="en-US" sz="2000" b="1" baseline="-25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28600" y="381000"/>
            <a:ext cx="228600" cy="228600"/>
          </a:xfrm>
          <a:prstGeom prst="ellips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93" name="Picture 41" descr="Figure 1-13. The simple alternator in four positions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066800"/>
            <a:ext cx="2362200" cy="4724401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3200400" y="13716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Flux                        is at maximum</a:t>
            </a:r>
            <a:endParaRPr lang="en-US" baseline="-25000" dirty="0">
              <a:latin typeface="Comic Sans MS" pitchFamily="66" charset="0"/>
            </a:endParaRPr>
          </a:p>
        </p:txBody>
      </p:sp>
      <p:graphicFrame>
        <p:nvGraphicFramePr>
          <p:cNvPr id="23594" name="Object 42"/>
          <p:cNvGraphicFramePr>
            <a:graphicFrameLocks noChangeAspect="1"/>
          </p:cNvGraphicFramePr>
          <p:nvPr/>
        </p:nvGraphicFramePr>
        <p:xfrm>
          <a:off x="3886548" y="1276611"/>
          <a:ext cx="1371600" cy="708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4" name="Equation" r:id="rId5" imgW="761760" imgH="393480" progId="Equation.DSMT4">
                  <p:embed/>
                </p:oleObj>
              </mc:Choice>
              <mc:Fallback>
                <p:oleObj name="Equation" r:id="rId5" imgW="761760" imgH="393480" progId="Equation.DSMT4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548" y="1276611"/>
                        <a:ext cx="1371600" cy="7086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895600" y="24384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Flux is zero</a:t>
            </a:r>
            <a:endParaRPr lang="en-US" baseline="-25000" dirty="0"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67000" y="45720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Flux changed sign to negative</a:t>
            </a:r>
            <a:endParaRPr lang="en-US" baseline="-25000" dirty="0"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43200" y="57912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Flux is zero again </a:t>
            </a:r>
            <a:endParaRPr lang="en-US" baseline="-25000" dirty="0">
              <a:latin typeface="Comic Sans MS" pitchFamily="66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4756404" y="1524000"/>
            <a:ext cx="3092196" cy="2197608"/>
          </a:xfrm>
          <a:custGeom>
            <a:avLst/>
            <a:gdLst>
              <a:gd name="connsiteX0" fmla="*/ 2156460 w 3116580"/>
              <a:gd name="connsiteY0" fmla="*/ 16764 h 2193036"/>
              <a:gd name="connsiteX1" fmla="*/ 2595372 w 3116580"/>
              <a:gd name="connsiteY1" fmla="*/ 25908 h 2193036"/>
              <a:gd name="connsiteX2" fmla="*/ 2787396 w 3116580"/>
              <a:gd name="connsiteY2" fmla="*/ 172212 h 2193036"/>
              <a:gd name="connsiteX3" fmla="*/ 2714244 w 3116580"/>
              <a:gd name="connsiteY3" fmla="*/ 583692 h 2193036"/>
              <a:gd name="connsiteX4" fmla="*/ 373380 w 3116580"/>
              <a:gd name="connsiteY4" fmla="*/ 1598676 h 2193036"/>
              <a:gd name="connsiteX5" fmla="*/ 473964 w 3116580"/>
              <a:gd name="connsiteY5" fmla="*/ 2193036 h 219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6580" h="2193036">
                <a:moveTo>
                  <a:pt x="2156460" y="16764"/>
                </a:moveTo>
                <a:cubicBezTo>
                  <a:pt x="2323338" y="8382"/>
                  <a:pt x="2490216" y="0"/>
                  <a:pt x="2595372" y="25908"/>
                </a:cubicBezTo>
                <a:cubicBezTo>
                  <a:pt x="2700528" y="51816"/>
                  <a:pt x="2767584" y="79248"/>
                  <a:pt x="2787396" y="172212"/>
                </a:cubicBezTo>
                <a:cubicBezTo>
                  <a:pt x="2807208" y="265176"/>
                  <a:pt x="3116580" y="345948"/>
                  <a:pt x="2714244" y="583692"/>
                </a:cubicBezTo>
                <a:cubicBezTo>
                  <a:pt x="2311908" y="821436"/>
                  <a:pt x="746760" y="1330452"/>
                  <a:pt x="373380" y="1598676"/>
                </a:cubicBezTo>
                <a:cubicBezTo>
                  <a:pt x="0" y="1866900"/>
                  <a:pt x="236982" y="2029968"/>
                  <a:pt x="473964" y="2193036"/>
                </a:cubicBezTo>
              </a:path>
            </a:pathLst>
          </a:cu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95" name="Picture 4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10"/>
          <a:stretch>
            <a:fillRect/>
          </a:stretch>
        </p:blipFill>
        <p:spPr bwMode="auto">
          <a:xfrm>
            <a:off x="4267200" y="2209800"/>
            <a:ext cx="4876800" cy="243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Freeform 28"/>
          <p:cNvSpPr/>
          <p:nvPr/>
        </p:nvSpPr>
        <p:spPr>
          <a:xfrm>
            <a:off x="4184904" y="2679192"/>
            <a:ext cx="1868424" cy="1371600"/>
          </a:xfrm>
          <a:custGeom>
            <a:avLst/>
            <a:gdLst>
              <a:gd name="connsiteX0" fmla="*/ 57912 w 1868424"/>
              <a:gd name="connsiteY0" fmla="*/ 0 h 1371600"/>
              <a:gd name="connsiteX1" fmla="*/ 48768 w 1868424"/>
              <a:gd name="connsiteY1" fmla="*/ 649224 h 1371600"/>
              <a:gd name="connsiteX2" fmla="*/ 350520 w 1868424"/>
              <a:gd name="connsiteY2" fmla="*/ 1014984 h 1371600"/>
              <a:gd name="connsiteX3" fmla="*/ 1868424 w 1868424"/>
              <a:gd name="connsiteY3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8424" h="1371600">
                <a:moveTo>
                  <a:pt x="57912" y="0"/>
                </a:moveTo>
                <a:cubicBezTo>
                  <a:pt x="28956" y="240030"/>
                  <a:pt x="0" y="480060"/>
                  <a:pt x="48768" y="649224"/>
                </a:cubicBezTo>
                <a:cubicBezTo>
                  <a:pt x="97536" y="818388"/>
                  <a:pt x="47244" y="894588"/>
                  <a:pt x="350520" y="1014984"/>
                </a:cubicBezTo>
                <a:cubicBezTo>
                  <a:pt x="653796" y="1135380"/>
                  <a:pt x="1261110" y="1253490"/>
                  <a:pt x="1868424" y="1371600"/>
                </a:cubicBezTo>
              </a:path>
            </a:pathLst>
          </a:cu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5907024" y="4419600"/>
            <a:ext cx="874776" cy="449580"/>
          </a:xfrm>
          <a:custGeom>
            <a:avLst/>
            <a:gdLst>
              <a:gd name="connsiteX0" fmla="*/ 0 w 804672"/>
              <a:gd name="connsiteY0" fmla="*/ 301752 h 379476"/>
              <a:gd name="connsiteX1" fmla="*/ 448056 w 804672"/>
              <a:gd name="connsiteY1" fmla="*/ 329184 h 379476"/>
              <a:gd name="connsiteX2" fmla="*/ 804672 w 804672"/>
              <a:gd name="connsiteY2" fmla="*/ 0 h 379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4672" h="379476">
                <a:moveTo>
                  <a:pt x="0" y="301752"/>
                </a:moveTo>
                <a:cubicBezTo>
                  <a:pt x="156972" y="340614"/>
                  <a:pt x="313944" y="379476"/>
                  <a:pt x="448056" y="329184"/>
                </a:cubicBezTo>
                <a:cubicBezTo>
                  <a:pt x="582168" y="278892"/>
                  <a:pt x="693420" y="139446"/>
                  <a:pt x="804672" y="0"/>
                </a:cubicBezTo>
              </a:path>
            </a:pathLst>
          </a:cu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4724400" y="4103132"/>
            <a:ext cx="2895600" cy="2278559"/>
          </a:xfrm>
          <a:custGeom>
            <a:avLst/>
            <a:gdLst>
              <a:gd name="connsiteX0" fmla="*/ 0 w 804672"/>
              <a:gd name="connsiteY0" fmla="*/ 301752 h 379476"/>
              <a:gd name="connsiteX1" fmla="*/ 448056 w 804672"/>
              <a:gd name="connsiteY1" fmla="*/ 329184 h 379476"/>
              <a:gd name="connsiteX2" fmla="*/ 804672 w 804672"/>
              <a:gd name="connsiteY2" fmla="*/ 0 h 379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4672" h="379476">
                <a:moveTo>
                  <a:pt x="0" y="301752"/>
                </a:moveTo>
                <a:cubicBezTo>
                  <a:pt x="156972" y="340614"/>
                  <a:pt x="313944" y="379476"/>
                  <a:pt x="448056" y="329184"/>
                </a:cubicBezTo>
                <a:cubicBezTo>
                  <a:pt x="582168" y="278892"/>
                  <a:pt x="693420" y="139446"/>
                  <a:pt x="804672" y="0"/>
                </a:cubicBezTo>
              </a:path>
            </a:pathLst>
          </a:cu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3616" y="4419076"/>
            <a:ext cx="2025584" cy="2226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3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3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3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0" grpId="0"/>
      <p:bldP spid="23" grpId="0"/>
      <p:bldP spid="24" grpId="0"/>
      <p:bldP spid="25" grpId="0"/>
      <p:bldP spid="26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Callout 27"/>
          <p:cNvSpPr/>
          <p:nvPr/>
        </p:nvSpPr>
        <p:spPr>
          <a:xfrm>
            <a:off x="4876800" y="6012472"/>
            <a:ext cx="1351719" cy="388327"/>
          </a:xfrm>
          <a:prstGeom prst="wedgeEllipseCallout">
            <a:avLst>
              <a:gd name="adj1" fmla="val 60976"/>
              <a:gd name="adj2" fmla="val -32322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Callout 24"/>
          <p:cNvSpPr/>
          <p:nvPr/>
        </p:nvSpPr>
        <p:spPr>
          <a:xfrm>
            <a:off x="1905000" y="6012473"/>
            <a:ext cx="2209800" cy="388327"/>
          </a:xfrm>
          <a:prstGeom prst="wedgeEllipseCallout">
            <a:avLst>
              <a:gd name="adj1" fmla="val -40173"/>
              <a:gd name="adj2" fmla="val -31201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676400" y="304800"/>
            <a:ext cx="5638800" cy="576263"/>
            <a:chOff x="1080655" y="304800"/>
            <a:chExt cx="4789055" cy="576263"/>
          </a:xfrm>
        </p:grpSpPr>
        <p:sp>
          <p:nvSpPr>
            <p:cNvPr id="7" name="Rectangle 26"/>
            <p:cNvSpPr>
              <a:spLocks noChangeArrowheads="1"/>
            </p:cNvSpPr>
            <p:nvPr/>
          </p:nvSpPr>
          <p:spPr bwMode="auto">
            <a:xfrm>
              <a:off x="1080655" y="304800"/>
              <a:ext cx="4789055" cy="576263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8" name="Text Box 33"/>
            <p:cNvSpPr txBox="1">
              <a:spLocks noChangeArrowheads="1"/>
            </p:cNvSpPr>
            <p:nvPr/>
          </p:nvSpPr>
          <p:spPr bwMode="auto">
            <a:xfrm>
              <a:off x="1866169" y="362716"/>
              <a:ext cx="355052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Comic Sans MS" pitchFamily="66" charset="0"/>
                </a:rPr>
                <a:t>Displacement Current</a:t>
              </a:r>
              <a:endParaRPr lang="en-US" sz="2000" b="1" baseline="-25000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33400" y="12954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We are getting closer to be able to write down the set of Maxwell’s equations</a:t>
            </a:r>
          </a:p>
        </p:txBody>
      </p:sp>
      <p:sp>
        <p:nvSpPr>
          <p:cNvPr id="12" name="Oval 11"/>
          <p:cNvSpPr/>
          <p:nvPr/>
        </p:nvSpPr>
        <p:spPr>
          <a:xfrm>
            <a:off x="228600" y="1371600"/>
            <a:ext cx="228600" cy="228600"/>
          </a:xfrm>
          <a:prstGeom prst="ellips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55171" y="1894403"/>
            <a:ext cx="5673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However: we are missing one more conceptual step </a:t>
            </a:r>
            <a:endParaRPr lang="en-US" dirty="0"/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685800" y="2623066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524000" y="2514600"/>
            <a:ext cx="6048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Completion of Ampere’s law by displacement current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8786" name="Picture 2" descr="http://upload.wikimedia.org/wikipedia/commons/a/a5/Current_continuity_in_capacito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762103"/>
            <a:ext cx="4495800" cy="210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64528" y="3244334"/>
            <a:ext cx="4270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Consider charging of a plate capacitor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85800" y="6012473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can the same current flow out the wire that flows in when there is no charge current flowing in the vacuum  between the capacitor plates?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63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10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5" grpId="0" animBg="1"/>
      <p:bldP spid="11" grpId="0"/>
      <p:bldP spid="12" grpId="0" animBg="1"/>
      <p:bldP spid="10" grpId="0"/>
      <p:bldP spid="16" grpId="0" animBg="1"/>
      <p:bldP spid="18" grpId="0"/>
      <p:bldP spid="20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IMAGE0054.JPG"/>
          <p:cNvPicPr>
            <a:picLocks noChangeAspect="1"/>
          </p:cNvPicPr>
          <p:nvPr/>
        </p:nvPicPr>
        <p:blipFill>
          <a:blip r:embed="rId4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2895600" cy="219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" y="152400"/>
            <a:ext cx="929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Let’s apply Ampere’s law (</a:t>
            </a:r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as we introduced it previously</a:t>
            </a:r>
            <a:r>
              <a:rPr lang="en-US" dirty="0" smtClean="0">
                <a:latin typeface="Comic Sans MS" pitchFamily="66" charset="0"/>
              </a:rPr>
              <a:t>)</a:t>
            </a:r>
            <a:endParaRPr lang="en-US" baseline="-25000" dirty="0">
              <a:latin typeface="Comic Sans MS" pitchFamily="66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4800" y="228600"/>
            <a:ext cx="228600" cy="228600"/>
          </a:xfrm>
          <a:prstGeom prst="ellips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utoShape 19"/>
          <p:cNvSpPr>
            <a:spLocks noChangeArrowheads="1"/>
          </p:cNvSpPr>
          <p:nvPr/>
        </p:nvSpPr>
        <p:spPr bwMode="auto">
          <a:xfrm>
            <a:off x="3962400" y="990600"/>
            <a:ext cx="3581400" cy="14478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770120" y="1748135"/>
            <a:ext cx="251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Comic Sans MS" pitchFamily="66" charset="0"/>
              </a:rPr>
              <a:t>Ampere’s law</a:t>
            </a:r>
            <a:endParaRPr lang="en-US" sz="2400" baseline="-25000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723311" y="1199045"/>
                <a:ext cx="2059577" cy="7265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bar>
                            <m:ba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ba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bar>
                        <m:bar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ba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𝑒𝑛𝑐𝑙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311" y="1199045"/>
                <a:ext cx="2059577" cy="72654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886200" y="2574224"/>
            <a:ext cx="4549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In this form Ampere’s law is incomplete</a:t>
            </a:r>
            <a:endParaRPr lang="en-US" baseline="-25000" dirty="0">
              <a:latin typeface="Comic Sans MS" pitchFamily="66" charset="0"/>
            </a:endParaRPr>
          </a:p>
        </p:txBody>
      </p:sp>
      <p:pic>
        <p:nvPicPr>
          <p:cNvPr id="13" name="Picture 3" descr="FG32_0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35052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886200" y="3580308"/>
            <a:ext cx="4549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Let’s apply Ampere’s law for the path enclosing surface 1</a:t>
            </a:r>
            <a:endParaRPr lang="en-US" baseline="-250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124200" y="4127619"/>
                <a:ext cx="4038600" cy="7265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bar>
                            <m:ba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ba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bar>
                        <m:bar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ba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𝑒𝑛𝑐𝑙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4127619"/>
                <a:ext cx="4038600" cy="72654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6186181" y="4591050"/>
            <a:ext cx="1391175" cy="263115"/>
            <a:chOff x="6186181" y="4591050"/>
            <a:chExt cx="1391175" cy="263115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6186181" y="4591050"/>
              <a:ext cx="0" cy="2631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194570" y="4854165"/>
              <a:ext cx="138278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6214494" y="4537941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</a:rPr>
              <a:t>c</a:t>
            </a:r>
            <a:r>
              <a:rPr lang="en-US" dirty="0" smtClean="0">
                <a:latin typeface="Comic Sans MS" pitchFamily="66" charset="0"/>
              </a:rPr>
              <a:t>harge current</a:t>
            </a:r>
            <a:endParaRPr lang="en-US" baseline="-25000" dirty="0"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600" y="5757598"/>
            <a:ext cx="667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However, </a:t>
            </a:r>
            <a:r>
              <a:rPr lang="en-US" dirty="0">
                <a:latin typeface="Comic Sans MS" pitchFamily="66" charset="0"/>
              </a:rPr>
              <a:t>the </a:t>
            </a:r>
            <a:r>
              <a:rPr lang="en-US" dirty="0" smtClean="0">
                <a:latin typeface="Comic Sans MS" pitchFamily="66" charset="0"/>
              </a:rPr>
              <a:t>same path encloses  surface 2 that bulges out. </a:t>
            </a:r>
          </a:p>
          <a:p>
            <a:r>
              <a:rPr lang="en-US" dirty="0" smtClean="0">
                <a:latin typeface="Comic Sans MS" pitchFamily="66" charset="0"/>
              </a:rPr>
              <a:t>The charge current through surface 2 is zero</a:t>
            </a:r>
            <a:endParaRPr lang="en-US" baseline="-25000" dirty="0">
              <a:latin typeface="Comic Sans MS" pitchFamily="66" charset="0"/>
            </a:endParaRPr>
          </a:p>
        </p:txBody>
      </p:sp>
      <p:pic>
        <p:nvPicPr>
          <p:cNvPr id="110621" name="Picture 29" descr="http://pastortimfowler.files.wordpress.com/2012/07/check-mark-h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146" y="4000088"/>
            <a:ext cx="651363" cy="60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8110146" y="5661302"/>
            <a:ext cx="232794" cy="742627"/>
            <a:chOff x="8001000" y="5661302"/>
            <a:chExt cx="232794" cy="742627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8005194" y="5661302"/>
              <a:ext cx="228600" cy="266700"/>
            </a:xfrm>
            <a:prstGeom prst="line">
              <a:avLst/>
            </a:prstGeom>
            <a:ln w="5715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001000" y="5905500"/>
              <a:ext cx="228600" cy="175263"/>
            </a:xfrm>
            <a:prstGeom prst="line">
              <a:avLst/>
            </a:prstGeom>
            <a:ln w="5715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8005194" y="6080763"/>
              <a:ext cx="228600" cy="323166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MS910220552[1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34400" y="57928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97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110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3107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6" grpId="0"/>
      <p:bldP spid="7" grpId="0" animBg="1"/>
      <p:bldP spid="8" grpId="0" animBg="1"/>
      <p:bldP spid="9" grpId="0"/>
      <p:bldP spid="3" grpId="0"/>
      <p:bldP spid="12" grpId="0"/>
      <p:bldP spid="14" grpId="0"/>
      <p:bldP spid="15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19"/>
          <p:cNvSpPr>
            <a:spLocks noChangeArrowheads="1"/>
          </p:cNvSpPr>
          <p:nvPr/>
        </p:nvSpPr>
        <p:spPr bwMode="auto">
          <a:xfrm>
            <a:off x="5257800" y="3406634"/>
            <a:ext cx="1567458" cy="1113634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2291" name="Picture 3" descr="FG32_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9" y="705644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09600" y="1524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omic Sans MS" pitchFamily="66" charset="0"/>
              </a:rPr>
              <a:t>Maxwell’s generalization of Ampere’s law</a:t>
            </a:r>
            <a:endParaRPr lang="en-US" baseline="-25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04800" y="228600"/>
            <a:ext cx="228600" cy="228600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>
            <a:glow rad="101600">
              <a:srgbClr val="4BACC6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60069" y="1066800"/>
            <a:ext cx="448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omic Sans MS" pitchFamily="66" charset="0"/>
              </a:rPr>
              <a:t>Consider the plate capacitor on charging</a:t>
            </a:r>
            <a:endParaRPr lang="en-US" baseline="-25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97375" y="1577995"/>
            <a:ext cx="4718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omic Sans MS" pitchFamily="66" charset="0"/>
              </a:rPr>
              <a:t>Charge of plate at a given moment in time:</a:t>
            </a:r>
            <a:endParaRPr lang="en-US" baseline="-25000" dirty="0">
              <a:solidFill>
                <a:prstClr val="black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397375" y="2090778"/>
                <a:ext cx="84375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375" y="2090778"/>
                <a:ext cx="843756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2878" r="-2158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231606" y="1981200"/>
                <a:ext cx="843756" cy="5259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606" y="1981200"/>
                <a:ext cx="843756" cy="52597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182916" y="1970764"/>
                <a:ext cx="843756" cy="5203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/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916" y="1970764"/>
                <a:ext cx="843756" cy="520399"/>
              </a:xfrm>
              <a:prstGeom prst="rect">
                <a:avLst/>
              </a:prstGeom>
              <a:blipFill rotWithShape="0">
                <a:blip r:embed="rId5"/>
                <a:stretch>
                  <a:fillRect r="-13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143751" y="2079784"/>
                <a:ext cx="84375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/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751" y="2079784"/>
                <a:ext cx="843756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6522" r="-1666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/>
          <p:cNvSpPr/>
          <p:nvPr/>
        </p:nvSpPr>
        <p:spPr>
          <a:xfrm rot="5400000">
            <a:off x="7715051" y="2320890"/>
            <a:ext cx="290116" cy="43065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920510" y="2800617"/>
            <a:ext cx="1890909" cy="369332"/>
            <a:chOff x="5250259" y="2810915"/>
            <a:chExt cx="1890909" cy="369332"/>
          </a:xfrm>
        </p:grpSpPr>
        <p:sp>
          <p:nvSpPr>
            <p:cNvPr id="24" name="TextBox 23"/>
            <p:cNvSpPr txBox="1"/>
            <p:nvPr/>
          </p:nvSpPr>
          <p:spPr>
            <a:xfrm>
              <a:off x="5250259" y="2810915"/>
              <a:ext cx="1683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omic Sans MS" pitchFamily="66" charset="0"/>
                </a:rPr>
                <a:t>Electric flux </a:t>
              </a:r>
              <a:endParaRPr lang="en-US" baseline="-25000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6778825" y="2857081"/>
                  <a:ext cx="36234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825" y="2857081"/>
                  <a:ext cx="362343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3559" r="-6780" b="-1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TextBox 26"/>
          <p:cNvSpPr txBox="1"/>
          <p:nvPr/>
        </p:nvSpPr>
        <p:spPr>
          <a:xfrm>
            <a:off x="286544" y="3843595"/>
            <a:ext cx="4437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omic Sans MS" pitchFamily="66" charset="0"/>
              </a:rPr>
              <a:t>With q=q(t) we can introduce a current</a:t>
            </a:r>
            <a:endParaRPr lang="en-US" baseline="-25000" dirty="0">
              <a:solidFill>
                <a:prstClr val="black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468714" y="3759298"/>
                <a:ext cx="2362200" cy="5259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𝑑𝑞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dt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714" y="3759298"/>
                <a:ext cx="2362200" cy="52591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344389" y="4459287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omic Sans MS" pitchFamily="66" charset="0"/>
              </a:rPr>
              <a:t>w</a:t>
            </a:r>
            <a:r>
              <a:rPr lang="en-US" dirty="0" smtClean="0">
                <a:solidFill>
                  <a:prstClr val="black"/>
                </a:solidFill>
                <a:latin typeface="Comic Sans MS" pitchFamily="66" charset="0"/>
              </a:rPr>
              <a:t>here </a:t>
            </a:r>
            <a:r>
              <a:rPr lang="en-US" dirty="0" err="1" smtClean="0">
                <a:solidFill>
                  <a:prstClr val="black"/>
                </a:solidFill>
                <a:latin typeface="Comic Sans MS" pitchFamily="66" charset="0"/>
              </a:rPr>
              <a:t>i</a:t>
            </a:r>
            <a:r>
              <a:rPr lang="en-US" baseline="-25000" dirty="0" err="1" smtClean="0">
                <a:solidFill>
                  <a:prstClr val="black"/>
                </a:solidFill>
                <a:latin typeface="Comic Sans MS" pitchFamily="66" charset="0"/>
              </a:rPr>
              <a:t>D</a:t>
            </a:r>
            <a:r>
              <a:rPr lang="en-US" dirty="0" smtClean="0">
                <a:solidFill>
                  <a:prstClr val="black"/>
                </a:solidFill>
                <a:latin typeface="Comic Sans MS" pitchFamily="66" charset="0"/>
              </a:rPr>
              <a:t> is called the displacement current</a:t>
            </a:r>
            <a:endParaRPr lang="en-US" baseline="-25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3" name="AutoShape 19"/>
          <p:cNvSpPr>
            <a:spLocks noChangeArrowheads="1"/>
          </p:cNvSpPr>
          <p:nvPr/>
        </p:nvSpPr>
        <p:spPr bwMode="auto">
          <a:xfrm>
            <a:off x="3186708" y="5158164"/>
            <a:ext cx="4128491" cy="14478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3428999" y="5915699"/>
            <a:ext cx="38861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Comic Sans MS" pitchFamily="66" charset="0"/>
              </a:rPr>
              <a:t>Generalized Ampere’s law</a:t>
            </a:r>
            <a:endParaRPr lang="en-US" sz="2400" baseline="-25000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581400" y="5366609"/>
                <a:ext cx="3442691" cy="7265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bar>
                            <m:ba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ba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bar>
                        <m:bar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ba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𝑒𝑛𝑐𝑙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5366609"/>
                <a:ext cx="3442691" cy="72654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638174" y="5890285"/>
            <a:ext cx="428625" cy="21891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0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4" grpId="0"/>
      <p:bldP spid="15" grpId="0" animBg="1"/>
      <p:bldP spid="17" grpId="0"/>
      <p:bldP spid="18" grpId="0"/>
      <p:bldP spid="3" grpId="0"/>
      <p:bldP spid="20" grpId="0"/>
      <p:bldP spid="21" grpId="0"/>
      <p:bldP spid="22" grpId="0"/>
      <p:bldP spid="4" grpId="0" animBg="1"/>
      <p:bldP spid="27" grpId="0"/>
      <p:bldP spid="30" grpId="0"/>
      <p:bldP spid="32" grpId="0"/>
      <p:bldP spid="33" grpId="0" animBg="1"/>
      <p:bldP spid="34" grpId="0"/>
      <p:bldP spid="35" grpId="0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306659" y="685800"/>
            <a:ext cx="822774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Does the displacement current have physical relevance in the sense that  the displacement current between the plates of a capacitor on charging creates a magnetic field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8600" y="152400"/>
            <a:ext cx="250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Clicker question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228600" y="2249269"/>
            <a:ext cx="82277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A) No, there are no electric charges flowing between the plates therefore there is no current and therefore there is no magnetic field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28600" y="3544669"/>
            <a:ext cx="82277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mic Sans MS" pitchFamily="66" charset="0"/>
              </a:rPr>
              <a:t>B</a:t>
            </a:r>
            <a:r>
              <a:rPr lang="en-US" dirty="0" smtClean="0">
                <a:latin typeface="Comic Sans MS" pitchFamily="66" charset="0"/>
              </a:rPr>
              <a:t>) The generalized Ampere law says that the displacement current will generate a magnetic field in the same way a charge current does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83464" y="4916269"/>
            <a:ext cx="82277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mic Sans MS" pitchFamily="66" charset="0"/>
              </a:rPr>
              <a:t>C</a:t>
            </a:r>
            <a:r>
              <a:rPr lang="en-US" dirty="0" smtClean="0">
                <a:latin typeface="Comic Sans MS" pitchFamily="66" charset="0"/>
              </a:rPr>
              <a:t>) There will be a B-field, but it will be smaller in magnitude than the B-field creates by a comparable charge current</a:t>
            </a:r>
            <a:endParaRPr lang="en-US" u="sng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11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James Clerk Maxwell (1831-1879)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5200" y="1143000"/>
            <a:ext cx="54102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Born in Edinburgh, Scotland</a:t>
            </a:r>
          </a:p>
          <a:p>
            <a:pPr>
              <a:lnSpc>
                <a:spcPct val="90000"/>
              </a:lnSpc>
            </a:pPr>
            <a:r>
              <a:rPr lang="en-US"/>
              <a:t>Physicist well-known for his work in electromagnetism and field theory</a:t>
            </a:r>
          </a:p>
          <a:p>
            <a:pPr>
              <a:lnSpc>
                <a:spcPct val="90000"/>
              </a:lnSpc>
            </a:pPr>
            <a:r>
              <a:rPr lang="en-US"/>
              <a:t>Also known for his work in thermodynamics and kinetic theory of gases</a:t>
            </a:r>
          </a:p>
        </p:txBody>
      </p:sp>
      <p:pic>
        <p:nvPicPr>
          <p:cNvPr id="109573" name="Picture 5" descr="James Clerk Maxwell">
            <a:hlinkClick r:id="rId2" tooltip="James Clerk Maxwell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2667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609600" y="52578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http://en.wikipedia.org/wiki/James_Clerk_Maxwell</a:t>
            </a:r>
          </a:p>
        </p:txBody>
      </p:sp>
    </p:spTree>
    <p:extLst>
      <p:ext uri="{BB962C8B-B14F-4D97-AF65-F5344CB8AC3E}">
        <p14:creationId xmlns:p14="http://schemas.microsoft.com/office/powerpoint/2010/main" val="65489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8.0&quot;&gt;&lt;object type=&quot;1&quot; unique_id=&quot;10001&quot;&gt;&lt;object type=&quot;2&quot; unique_id=&quot;10961&quot;&gt;&lt;object type=&quot;3&quot; unique_id=&quot;10962&quot;&gt;&lt;property id=&quot;20148&quot; value=&quot;5&quot;/&gt;&lt;property id=&quot;20300&quot; value=&quot;Slide 1&quot;/&gt;&lt;property id=&quot;20307&quot; value=&quot;256&quot;/&gt;&lt;/object&gt;&lt;object type=&quot;3&quot; unique_id=&quot;10963&quot;&gt;&lt;property id=&quot;20148&quot; value=&quot;5&quot;/&gt;&lt;property id=&quot;20300&quot; value=&quot;Slide 2&quot;/&gt;&lt;property id=&quot;20307&quot; value=&quot;277&quot;/&gt;&lt;/object&gt;&lt;object type=&quot;3&quot; unique_id=&quot;10964&quot;&gt;&lt;property id=&quot;20148&quot; value=&quot;5&quot;/&gt;&lt;property id=&quot;20300&quot; value=&quot;Slide 3&quot;/&gt;&lt;property id=&quot;20307&quot; value=&quot;264&quot;/&gt;&lt;/object&gt;&lt;object type=&quot;3&quot; unique_id=&quot;10965&quot;&gt;&lt;property id=&quot;20148&quot; value=&quot;5&quot;/&gt;&lt;property id=&quot;20300&quot; value=&quot;Slide 4&quot;/&gt;&lt;property id=&quot;20307&quot; value=&quot;261&quot;/&gt;&lt;/object&gt;&lt;object type=&quot;3&quot; unique_id=&quot;10966&quot;&gt;&lt;property id=&quot;20148&quot; value=&quot;5&quot;/&gt;&lt;property id=&quot;20300&quot; value=&quot;Slide 5&quot;/&gt;&lt;property id=&quot;20307&quot; value=&quot;280&quot;/&gt;&lt;/object&gt;&lt;object type=&quot;3&quot; unique_id=&quot;10967&quot;&gt;&lt;property id=&quot;20148&quot; value=&quot;5&quot;/&gt;&lt;property id=&quot;20300&quot; value=&quot;Slide 6&quot;/&gt;&lt;property id=&quot;20307&quot; value=&quot;281&quot;/&gt;&lt;/object&gt;&lt;object type=&quot;3&quot; unique_id=&quot;10970&quot;&gt;&lt;property id=&quot;20148&quot; value=&quot;5&quot;/&gt;&lt;property id=&quot;20300&quot; value=&quot;Slide 7&quot;/&gt;&lt;property id=&quot;20307&quot; value=&quot;283&quot;/&gt;&lt;/object&gt;&lt;object type=&quot;3&quot; unique_id=&quot;10974&quot;&gt;&lt;property id=&quot;20148&quot; value=&quot;5&quot;/&gt;&lt;property id=&quot;20300&quot; value=&quot;Slide 9 - &amp;quot;James Clerk Maxwell (1831-1879)&amp;quot;&quot;/&gt;&lt;property id=&quot;20307&quot; value=&quot;288&quot;/&gt;&lt;/object&gt;&lt;object type=&quot;3&quot; unique_id=&quot;10975&quot;&gt;&lt;property id=&quot;20148&quot; value=&quot;5&quot;/&gt;&lt;property id=&quot;20300&quot; value=&quot;Slide 10 - &amp;quot;Maxwell’s Equations&amp;quot;&quot;/&gt;&lt;property id=&quot;20307&quot; value=&quot;287&quot;/&gt;&lt;/object&gt;&lt;object type=&quot;3&quot; unique_id=&quot;10976&quot;&gt;&lt;property id=&quot;20148&quot; value=&quot;5&quot;/&gt;&lt;property id=&quot;20300&quot; value=&quot;Slide 11&quot;/&gt;&lt;property id=&quot;20307&quot; value=&quot;289&quot;/&gt;&lt;/object&gt;&lt;object type=&quot;3&quot; unique_id=&quot;10977&quot;&gt;&lt;property id=&quot;20148&quot; value=&quot;5&quot;/&gt;&lt;property id=&quot;20300&quot; value=&quot;Slide 12&quot;/&gt;&lt;property id=&quot;20307&quot; value=&quot;290&quot;/&gt;&lt;/object&gt;&lt;object type=&quot;3&quot; unique_id=&quot;11373&quot;&gt;&lt;property id=&quot;20148&quot; value=&quot;5&quot;/&gt;&lt;property id=&quot;20300&quot; value=&quot;Slide 8&quot;/&gt;&lt;property id=&quot;20307&quot; value=&quot;291&quot;/&gt;&lt;/object&gt;&lt;/object&gt;&lt;object type=&quot;8&quot; unique_id=&quot;10995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18696</TotalTime>
  <Words>754</Words>
  <Application>Microsoft Office PowerPoint</Application>
  <PresentationFormat>On-screen Show (4:3)</PresentationFormat>
  <Paragraphs>96</Paragraphs>
  <Slides>12</Slides>
  <Notes>5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</vt:lpstr>
      <vt:lpstr>Calibri</vt:lpstr>
      <vt:lpstr>Cambria Math</vt:lpstr>
      <vt:lpstr>Comic Sans MS</vt:lpstr>
      <vt:lpstr>Symbol</vt:lpstr>
      <vt:lpstr>Times New Roman</vt:lpstr>
      <vt:lpstr>Office Theme</vt:lpstr>
      <vt:lpstr>1_Office Theme</vt:lpstr>
      <vt:lpstr>2_Office Theme</vt:lpstr>
      <vt:lpstr>1_Default Design</vt:lpstr>
      <vt:lpstr>6_Office Theme</vt:lpstr>
      <vt:lpstr>2_Default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James Clerk Maxwell (1831-1879)</vt:lpstr>
      <vt:lpstr>Maxwell’s Equations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Christian Binek</dc:creator>
  <cp:lastModifiedBy>Binek</cp:lastModifiedBy>
  <cp:revision>738</cp:revision>
  <dcterms:created xsi:type="dcterms:W3CDTF">2011-03-14T16:43:15Z</dcterms:created>
  <dcterms:modified xsi:type="dcterms:W3CDTF">2015-04-23T17:16:36Z</dcterms:modified>
</cp:coreProperties>
</file>