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2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2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9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7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58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5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hysics.aps.org/synopsis-for/10.1103/PhysRevX.5.011002" TargetMode="External"/><Relationship Id="rId4" Type="http://schemas.openxmlformats.org/officeDocument/2006/relationships/hyperlink" Target="http://journals.aps.org/prx/pdf/10.1103/PhysRevX.5.01100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jpeg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youtube.com/watch?v=FYSTGX-F1GM" TargetMode="External"/><Relationship Id="rId11" Type="http://schemas.openxmlformats.org/officeDocument/2006/relationships/image" Target="../media/image4.wmf"/><Relationship Id="rId5" Type="http://schemas.openxmlformats.org/officeDocument/2006/relationships/image" Target="../media/image7.jpe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6.jpeg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800" y="36214"/>
            <a:ext cx="7772400" cy="724765"/>
            <a:chOff x="609600" y="304800"/>
            <a:chExt cx="7772400" cy="724765"/>
          </a:xfrm>
        </p:grpSpPr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609600" y="304800"/>
              <a:ext cx="7772400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6" name="Text Box 33"/>
            <p:cNvSpPr txBox="1">
              <a:spLocks noChangeArrowheads="1"/>
            </p:cNvSpPr>
            <p:nvPr/>
          </p:nvSpPr>
          <p:spPr bwMode="auto">
            <a:xfrm>
              <a:off x="914400" y="362716"/>
              <a:ext cx="6934200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Modern research on Contact Electrification</a:t>
              </a:r>
              <a:endParaRPr lang="en-US" sz="2400" b="1" dirty="0" smtClean="0">
                <a:solidFill>
                  <a:schemeClr val="bg1"/>
                </a:solidFill>
                <a:latin typeface="Comic Sans MS" pitchFamily="66" charset="0"/>
              </a:endParaRPr>
            </a:p>
            <a:p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730854"/>
            <a:ext cx="6400801" cy="31719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410" y="4021209"/>
            <a:ext cx="5513984" cy="276556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586006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Get PRX here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11702" y="4031017"/>
            <a:ext cx="1396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Get spotlight</a:t>
            </a:r>
          </a:p>
          <a:p>
            <a:r>
              <a:rPr lang="en-US" dirty="0" smtClean="0">
                <a:hlinkClick r:id="rId5"/>
              </a:rPr>
              <a:t>article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9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ffden-2.phys.uaf.edu/212_fall2003.web.dir/don_bahls/images/force_im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295400"/>
            <a:ext cx="3429000" cy="2638426"/>
          </a:xfrm>
          <a:prstGeom prst="rect">
            <a:avLst/>
          </a:prstGeom>
          <a:noFill/>
        </p:spPr>
      </p:pic>
      <p:pic>
        <p:nvPicPr>
          <p:cNvPr id="20" name="Picture 2" descr="Coulomb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143000"/>
            <a:ext cx="2227262" cy="5264665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09600" y="304800"/>
            <a:ext cx="7772400" cy="724765"/>
            <a:chOff x="609600" y="304800"/>
            <a:chExt cx="7772400" cy="724765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609600" y="304800"/>
              <a:ext cx="7772400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3352800" y="362716"/>
              <a:ext cx="2590800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Coulomb’s law</a:t>
              </a:r>
            </a:p>
            <a:p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152400" y="1143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59059" y="10668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Experiments by Charles Coulomb with a torsion balance reveal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609600" y="1676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962400" y="6412468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http://www.youtube.com/watch?v=FYSTGX-F1GM</a:t>
            </a:r>
            <a:endParaRPr lang="en-US" dirty="0"/>
          </a:p>
        </p:txBody>
      </p:sp>
      <p:pic>
        <p:nvPicPr>
          <p:cNvPr id="22" name="Picture 3" descr="Coulomb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87434" y="1371600"/>
            <a:ext cx="2260966" cy="3367199"/>
          </a:xfrm>
          <a:prstGeom prst="rect">
            <a:avLst/>
          </a:prstGeom>
          <a:noFill/>
        </p:spPr>
      </p:pic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810000" y="4724400"/>
            <a:ext cx="25907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solidFill>
                  <a:srgbClr val="0000FF"/>
                </a:solidFill>
                <a:latin typeface="Arial" charset="0"/>
              </a:rPr>
              <a:t>Charles Coulomb (1738-1806)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838200" y="3708400"/>
          <a:ext cx="160528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8" imgW="1002960" imgH="253800" progId="Equation.3">
                  <p:embed/>
                </p:oleObj>
              </mc:Choice>
              <mc:Fallback>
                <p:oleObj name="Equation" r:id="rId8" imgW="10029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08400"/>
                        <a:ext cx="160528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808038" y="4476750"/>
          <a:ext cx="16843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10" imgW="1054080" imgH="393480" progId="Equation.3">
                  <p:embed/>
                </p:oleObj>
              </mc:Choice>
              <mc:Fallback>
                <p:oleObj name="Equation" r:id="rId10" imgW="10540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4476750"/>
                        <a:ext cx="16843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828675" y="4128037"/>
          <a:ext cx="16240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12" imgW="1015920" imgH="253800" progId="Equation.3">
                  <p:embed/>
                </p:oleObj>
              </mc:Choice>
              <mc:Fallback>
                <p:oleObj name="Equation" r:id="rId12" imgW="101592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4128037"/>
                        <a:ext cx="162401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200" y="5105400"/>
            <a:ext cx="822774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In words: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The magnitude of the electric force between two point charges is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directly proportional to the product of the charges and inversely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proportional to the square of the distance between them.</a:t>
            </a:r>
          </a:p>
          <a:p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21" grpId="0"/>
      <p:bldP spid="23" grpId="0"/>
      <p:bldP spid="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381000" y="5715000"/>
            <a:ext cx="8153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2514601" y="381000"/>
            <a:ext cx="6019800" cy="2514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304800" y="889000"/>
            <a:ext cx="1684337" cy="1397000"/>
            <a:chOff x="533400" y="889000"/>
            <a:chExt cx="1684337" cy="1397000"/>
          </a:xfrm>
        </p:grpSpPr>
        <p:graphicFrame>
          <p:nvGraphicFramePr>
            <p:cNvPr id="6145" name="Object 1"/>
            <p:cNvGraphicFramePr>
              <a:graphicFrameLocks noChangeAspect="1"/>
            </p:cNvGraphicFramePr>
            <p:nvPr/>
          </p:nvGraphicFramePr>
          <p:xfrm>
            <a:off x="563562" y="889000"/>
            <a:ext cx="1604963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1" name="Equation" r:id="rId4" imgW="1002960" imgH="253800" progId="Equation.3">
                    <p:embed/>
                  </p:oleObj>
                </mc:Choice>
                <mc:Fallback>
                  <p:oleObj name="Equation" r:id="rId4" imgW="1002960" imgH="25380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562" y="889000"/>
                          <a:ext cx="1604963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6" name="Object 2"/>
            <p:cNvGraphicFramePr>
              <a:graphicFrameLocks noChangeAspect="1"/>
            </p:cNvGraphicFramePr>
            <p:nvPr/>
          </p:nvGraphicFramePr>
          <p:xfrm>
            <a:off x="533400" y="1657350"/>
            <a:ext cx="1684337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2" name="Equation" r:id="rId6" imgW="1054080" imgH="393480" progId="Equation.3">
                    <p:embed/>
                  </p:oleObj>
                </mc:Choice>
                <mc:Fallback>
                  <p:oleObj name="Equation" r:id="rId6" imgW="1054080" imgH="393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400" y="1657350"/>
                          <a:ext cx="1684337" cy="628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7" name="Object 3"/>
            <p:cNvGraphicFramePr>
              <a:graphicFrameLocks noChangeAspect="1"/>
            </p:cNvGraphicFramePr>
            <p:nvPr/>
          </p:nvGraphicFramePr>
          <p:xfrm>
            <a:off x="554037" y="1308100"/>
            <a:ext cx="1624013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3" name="Equation" r:id="rId8" imgW="1015920" imgH="253800" progId="Equation.3">
                    <p:embed/>
                  </p:oleObj>
                </mc:Choice>
                <mc:Fallback>
                  <p:oleObj name="Equation" r:id="rId8" imgW="1015920" imgH="2538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037" y="1308100"/>
                          <a:ext cx="1624013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28600" y="762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The experimentally established proportionalities summarized in one compact expression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1981200" y="838200"/>
            <a:ext cx="457200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897459" y="773668"/>
            <a:ext cx="57131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Magnitude of the forces that each of the two</a:t>
            </a:r>
          </a:p>
          <a:p>
            <a:r>
              <a:rPr lang="en-US" dirty="0" smtClean="0">
                <a:latin typeface="Comic Sans MS" pitchFamily="66" charset="0"/>
              </a:rPr>
              <a:t>point charge distance r apart exerts on the other 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962400" y="1447800"/>
          <a:ext cx="187322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10" imgW="736560" imgH="419040" progId="Equation.3">
                  <p:embed/>
                </p:oleObj>
              </mc:Choice>
              <mc:Fallback>
                <p:oleObj name="Equation" r:id="rId10" imgW="73656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447800"/>
                        <a:ext cx="1873221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5400000" flipH="1" flipV="1">
            <a:off x="4369695" y="2742663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800600" y="3124200"/>
            <a:ext cx="3810000" cy="25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876800" y="2743200"/>
            <a:ext cx="392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SI units the constant k is expressed as</a:t>
            </a:r>
            <a:endParaRPr lang="en-US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4953000" y="3142294"/>
          <a:ext cx="1238250" cy="89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12" imgW="596880" imgH="431640" progId="Equation.3">
                  <p:embed/>
                </p:oleObj>
              </mc:Choice>
              <mc:Fallback>
                <p:oleObj name="Equation" r:id="rId12" imgW="5968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142294"/>
                        <a:ext cx="1238250" cy="89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953000" y="4038600"/>
            <a:ext cx="294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dirty="0" smtClean="0">
                <a:sym typeface="Symbol"/>
              </a:rPr>
              <a:t>the vacuum permittivity</a:t>
            </a:r>
            <a:endParaRPr lang="en-US" dirty="0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029200" y="4343400"/>
          <a:ext cx="33718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4" imgW="1625400" imgH="241200" progId="Equation.3">
                  <p:embed/>
                </p:oleObj>
              </mc:Choice>
              <mc:Fallback>
                <p:oleObj name="Equation" r:id="rId14" imgW="16254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343400"/>
                        <a:ext cx="33718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457200" y="4812268"/>
            <a:ext cx="8361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1C=1Coulomb is the unit of charge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Since the modern definition of the unit of charge originates from current measurement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we use today As instead of 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459059" y="5802868"/>
            <a:ext cx="27413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Charge of an electron: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089275" y="5753637"/>
          <a:ext cx="45307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6" imgW="2184120" imgH="203040" progId="Equation.3">
                  <p:embed/>
                </p:oleObj>
              </mc:Choice>
              <mc:Fallback>
                <p:oleObj name="Equation" r:id="rId16" imgW="218412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5753637"/>
                        <a:ext cx="45307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124200" y="6248400"/>
            <a:ext cx="496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This is a value of a constant  you want to memorize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4" grpId="0" animBg="1"/>
      <p:bldP spid="19" grpId="0"/>
      <p:bldP spid="20" grpId="0" animBg="1"/>
      <p:bldP spid="21" grpId="0"/>
      <p:bldP spid="29" grpId="0"/>
      <p:bldP spid="31" grpId="0"/>
      <p:bldP spid="33" grpId="0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524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59059" y="3810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 few remarks about the Coulomb force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457200" y="9144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1C=1As is a huge amount of charge we typically do not encounter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57200" y="1230868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Typical values are in the range µC to </a:t>
            </a:r>
            <a:r>
              <a:rPr lang="en-US" dirty="0" err="1" smtClean="0">
                <a:latin typeface="Comic Sans MS" pitchFamily="66" charset="0"/>
              </a:rPr>
              <a:t>nC</a:t>
            </a:r>
            <a:r>
              <a:rPr lang="en-US" dirty="0" smtClean="0">
                <a:latin typeface="Comic Sans MS" pitchFamily="66" charset="0"/>
              </a:rPr>
              <a:t>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457200" y="2347079"/>
            <a:ext cx="8227741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 see why let’s spend some time on this clicker question:</a:t>
            </a:r>
          </a:p>
          <a:p>
            <a:r>
              <a:rPr lang="en-US" dirty="0" smtClean="0">
                <a:latin typeface="Comic Sans MS" pitchFamily="66" charset="0"/>
              </a:rPr>
              <a:t>Suppose there are two point charges of 1C each separated by 1m</a:t>
            </a:r>
          </a:p>
          <a:p>
            <a:r>
              <a:rPr lang="en-US" dirty="0" smtClean="0">
                <a:latin typeface="Comic Sans MS" pitchFamily="66" charset="0"/>
              </a:rPr>
              <a:t>What is the magnitude of the forces between them?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A) 2 X 10</a:t>
            </a:r>
            <a:r>
              <a:rPr lang="en-US" baseline="30000" dirty="0" smtClean="0">
                <a:latin typeface="Comic Sans MS" pitchFamily="66" charset="0"/>
              </a:rPr>
              <a:t>12</a:t>
            </a:r>
            <a:r>
              <a:rPr lang="en-US" dirty="0" smtClean="0">
                <a:latin typeface="Comic Sans MS" pitchFamily="66" charset="0"/>
              </a:rPr>
              <a:t> N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B) 9 X 10</a:t>
            </a:r>
            <a:r>
              <a:rPr lang="en-US" baseline="30000" dirty="0" smtClean="0">
                <a:latin typeface="Comic Sans MS" pitchFamily="66" charset="0"/>
              </a:rPr>
              <a:t>9</a:t>
            </a:r>
            <a:r>
              <a:rPr lang="en-US" dirty="0" smtClean="0">
                <a:latin typeface="Comic Sans MS" pitchFamily="66" charset="0"/>
              </a:rPr>
              <a:t> N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C) 30 N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D) 5000 N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8288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54" grpId="0"/>
      <p:bldP spid="56" grpId="0"/>
      <p:bldP spid="58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459059" y="3048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Obvious similarity between Coulomb force and gravitational force   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10800000" flipV="1">
            <a:off x="2286000" y="6858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6477000" y="685800"/>
            <a:ext cx="838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906463" y="1860550"/>
          <a:ext cx="2649537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4" imgW="1041120" imgH="393480" progId="Equation.3">
                  <p:embed/>
                </p:oleObj>
              </mc:Choice>
              <mc:Fallback>
                <p:oleObj name="Equation" r:id="rId4" imgW="104112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1860550"/>
                        <a:ext cx="2649537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064250" y="1741488"/>
          <a:ext cx="2713038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6" imgW="1066680" imgH="393480" progId="Equation.3">
                  <p:embed/>
                </p:oleObj>
              </mc:Choice>
              <mc:Fallback>
                <p:oleObj name="Equation" r:id="rId6" imgW="1066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0" y="1741488"/>
                        <a:ext cx="2713038" cy="100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76200" y="2983468"/>
            <a:ext cx="8915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We see later more clearly: Similar structure not by chance</a:t>
            </a:r>
          </a:p>
          <a:p>
            <a:r>
              <a:rPr lang="en-US" dirty="0" smtClean="0">
                <a:latin typeface="Comic Sans MS" pitchFamily="66" charset="0"/>
              </a:rPr>
              <a:t>Charge: source of electric field                         Mass: source of gravitational field</a:t>
            </a: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76200" y="387727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Significant differences: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Charges can be positive and negative                              there is no negative mass</a:t>
            </a:r>
          </a:p>
          <a:p>
            <a:pPr algn="ctr"/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4495800" y="4648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152400" y="4819471"/>
            <a:ext cx="8915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Coulomb forces can be attractive and repulsive                   Gravity only attractive</a:t>
            </a:r>
          </a:p>
          <a:p>
            <a:pPr algn="ctr"/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52400" y="562987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Gravity is extremely weak (typically </a:t>
            </a:r>
            <a:r>
              <a:rPr lang="en-US" u="sng" dirty="0" smtClean="0">
                <a:solidFill>
                  <a:srgbClr val="00B050"/>
                </a:solidFill>
                <a:latin typeface="Comic Sans MS" pitchFamily="66" charset="0"/>
              </a:rPr>
              <a:t>35 orders of magnitude weaker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) in comparison  with Coulomb force</a:t>
            </a:r>
          </a:p>
          <a:p>
            <a:pPr algn="ctr"/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8" grpId="0"/>
      <p:bldP spid="39" grpId="0"/>
      <p:bldP spid="40" grpId="0" animBg="1"/>
      <p:bldP spid="41" grpId="0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&quot;/&gt;&lt;property id=&quot;20307&quot; value=&quot;256&quot;/&gt;&lt;/object&gt;&lt;object type=&quot;3&quot; unique_id=&quot;10004&quot;&gt;&lt;property id=&quot;20148&quot; value=&quot;5&quot;/&gt;&lt;property id=&quot;20300&quot; value=&quot;Slide 3&quot;/&gt;&lt;property id=&quot;20307&quot; value=&quot;258&quot;/&gt;&lt;/object&gt;&lt;object type=&quot;3&quot; unique_id=&quot;10005&quot;&gt;&lt;property id=&quot;20148&quot; value=&quot;5&quot;/&gt;&lt;property id=&quot;20300&quot; value=&quot;Slide 4&quot;/&gt;&lt;property id=&quot;20307&quot; value=&quot;257&quot;/&gt;&lt;/object&gt;&lt;object type=&quot;3&quot; unique_id=&quot;10006&quot;&gt;&lt;property id=&quot;20148&quot; value=&quot;5&quot;/&gt;&lt;property id=&quot;20300&quot; value=&quot;Slide 5&quot;/&gt;&lt;property id=&quot;20307&quot; value=&quot;259&quot;/&gt;&lt;/object&gt;&lt;object type=&quot;3&quot; unique_id=&quot;10031&quot;&gt;&lt;property id=&quot;20148&quot; value=&quot;5&quot;/&gt;&lt;property id=&quot;20300&quot; value=&quot;Slide 1&quot;/&gt;&lt;property id=&quot;20307&quot; value=&quot;260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308</Words>
  <Application>Microsoft Office PowerPoint</Application>
  <PresentationFormat>On-screen Show (4:3)</PresentationFormat>
  <Paragraphs>49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80</cp:revision>
  <dcterms:created xsi:type="dcterms:W3CDTF">2011-01-08T20:08:35Z</dcterms:created>
  <dcterms:modified xsi:type="dcterms:W3CDTF">2015-01-20T17:29:05Z</dcterms:modified>
</cp:coreProperties>
</file>