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6DC"/>
    <a:srgbClr val="FD7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8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56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61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01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24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54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79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5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5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2.wmf"/><Relationship Id="rId5" Type="http://schemas.openxmlformats.org/officeDocument/2006/relationships/image" Target="../media/image4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9.png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3.wmf"/><Relationship Id="rId18" Type="http://schemas.openxmlformats.org/officeDocument/2006/relationships/image" Target="../media/image15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2.wmf"/><Relationship Id="rId5" Type="http://schemas.openxmlformats.org/officeDocument/2006/relationships/image" Target="../media/image6.png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23.png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304800" y="1905000"/>
            <a:ext cx="7143228" cy="29967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7435" tIns="43717" rIns="87435" bIns="43717">
            <a:spAutoFit/>
          </a:bodyPr>
          <a:lstStyle/>
          <a:p>
            <a:pPr defTabSz="874713"/>
            <a:r>
              <a:rPr lang="en-US" sz="2700" b="1" dirty="0" smtClean="0">
                <a:latin typeface="Tahoma" pitchFamily="1" charset="0"/>
              </a:rPr>
              <a:t>Do you have access to </a:t>
            </a:r>
            <a:r>
              <a:rPr lang="en-US" sz="2700" b="1" dirty="0" err="1" smtClean="0">
                <a:latin typeface="Tahoma" pitchFamily="1" charset="0"/>
              </a:rPr>
              <a:t>MasteringPhysics</a:t>
            </a:r>
            <a:endParaRPr lang="en-US" sz="2700" b="1" dirty="0">
              <a:latin typeface="Tahoma" pitchFamily="1" charset="0"/>
            </a:endParaRPr>
          </a:p>
          <a:p>
            <a:pPr defTabSz="874713"/>
            <a:endParaRPr lang="en-US" sz="2700" b="1" dirty="0">
              <a:latin typeface="Tahoma" pitchFamily="1" charset="0"/>
            </a:endParaRPr>
          </a:p>
          <a:p>
            <a:pPr defTabSz="874713"/>
            <a:r>
              <a:rPr lang="en-US" sz="2700" dirty="0">
                <a:latin typeface="Tahoma" pitchFamily="1" charset="0"/>
              </a:rPr>
              <a:t>	    </a:t>
            </a:r>
            <a:r>
              <a:rPr lang="en-US" sz="2700" b="1" dirty="0">
                <a:solidFill>
                  <a:srgbClr val="FF0000"/>
                </a:solidFill>
                <a:latin typeface="Tahoma" pitchFamily="1" charset="0"/>
              </a:rPr>
              <a:t>A</a:t>
            </a:r>
            <a:r>
              <a:rPr lang="en-US" sz="2700" b="1" dirty="0" smtClean="0">
                <a:solidFill>
                  <a:srgbClr val="FF0000"/>
                </a:solidFill>
                <a:latin typeface="Tahoma" pitchFamily="1" charset="0"/>
              </a:rPr>
              <a:t>)  Yes</a:t>
            </a:r>
            <a:endParaRPr lang="en-US" sz="2700" b="1" dirty="0">
              <a:latin typeface="Tahoma" pitchFamily="1" charset="0"/>
            </a:endParaRPr>
          </a:p>
          <a:p>
            <a:pPr defTabSz="874713"/>
            <a:r>
              <a:rPr lang="en-US" sz="2700" b="1" dirty="0">
                <a:latin typeface="Tahoma" pitchFamily="1" charset="0"/>
              </a:rPr>
              <a:t>	    </a:t>
            </a:r>
            <a:r>
              <a:rPr lang="en-US" sz="2700" b="1" dirty="0">
                <a:solidFill>
                  <a:srgbClr val="0000FF"/>
                </a:solidFill>
                <a:latin typeface="Tahoma" pitchFamily="1" charset="0"/>
              </a:rPr>
              <a:t>B</a:t>
            </a:r>
            <a:r>
              <a:rPr lang="en-US" sz="2700" b="1" dirty="0" smtClean="0">
                <a:solidFill>
                  <a:srgbClr val="0000FF"/>
                </a:solidFill>
                <a:latin typeface="Tahoma" pitchFamily="1" charset="0"/>
              </a:rPr>
              <a:t>)  No</a:t>
            </a:r>
            <a:endParaRPr lang="en-US" sz="2700" b="1" dirty="0">
              <a:latin typeface="Tahoma" pitchFamily="1" charset="0"/>
            </a:endParaRPr>
          </a:p>
          <a:p>
            <a:pPr defTabSz="874713"/>
            <a:r>
              <a:rPr lang="en-US" sz="2700" b="1" dirty="0">
                <a:latin typeface="Tahoma" pitchFamily="1" charset="0"/>
              </a:rPr>
              <a:t>	    </a:t>
            </a:r>
            <a:r>
              <a:rPr lang="en-US" sz="2700" b="1" dirty="0">
                <a:solidFill>
                  <a:srgbClr val="FF9900"/>
                </a:solidFill>
                <a:latin typeface="Tahoma" pitchFamily="1" charset="0"/>
              </a:rPr>
              <a:t>C</a:t>
            </a:r>
            <a:r>
              <a:rPr lang="en-US" sz="2700" b="1" dirty="0" smtClean="0">
                <a:solidFill>
                  <a:srgbClr val="FF9900"/>
                </a:solidFill>
                <a:latin typeface="Tahoma" pitchFamily="1" charset="0"/>
              </a:rPr>
              <a:t>)  No, but I am confident </a:t>
            </a:r>
          </a:p>
          <a:p>
            <a:pPr defTabSz="874713"/>
            <a:r>
              <a:rPr lang="en-US" sz="2700" b="1" dirty="0">
                <a:solidFill>
                  <a:srgbClr val="FF9900"/>
                </a:solidFill>
                <a:latin typeface="Tahoma" pitchFamily="1" charset="0"/>
              </a:rPr>
              <a:t> </a:t>
            </a:r>
            <a:r>
              <a:rPr lang="en-US" sz="2700" b="1" dirty="0" smtClean="0">
                <a:solidFill>
                  <a:srgbClr val="FF9900"/>
                </a:solidFill>
                <a:latin typeface="Tahoma" pitchFamily="1" charset="0"/>
              </a:rPr>
              <a:t>                 to get it from the bookstore </a:t>
            </a:r>
          </a:p>
          <a:p>
            <a:pPr defTabSz="874713"/>
            <a:r>
              <a:rPr lang="en-US" sz="2700" b="1" dirty="0">
                <a:solidFill>
                  <a:srgbClr val="FF9900"/>
                </a:solidFill>
                <a:latin typeface="Tahoma" pitchFamily="1" charset="0"/>
              </a:rPr>
              <a:t> </a:t>
            </a:r>
            <a:r>
              <a:rPr lang="en-US" sz="2700" b="1" dirty="0" smtClean="0">
                <a:solidFill>
                  <a:srgbClr val="FF9900"/>
                </a:solidFill>
                <a:latin typeface="Tahoma" pitchFamily="1" charset="0"/>
              </a:rPr>
              <a:t>                 </a:t>
            </a:r>
            <a:r>
              <a:rPr lang="en-US" sz="2700" b="1" u="sng" dirty="0" smtClean="0">
                <a:solidFill>
                  <a:srgbClr val="FF9900"/>
                </a:solidFill>
                <a:latin typeface="Tahoma" pitchFamily="1" charset="0"/>
              </a:rPr>
              <a:t>before</a:t>
            </a:r>
            <a:r>
              <a:rPr lang="en-US" sz="2700" b="1" dirty="0" smtClean="0">
                <a:solidFill>
                  <a:srgbClr val="FF9900"/>
                </a:solidFill>
                <a:latin typeface="Tahoma" pitchFamily="1" charset="0"/>
              </a:rPr>
              <a:t> Thursday January 23</a:t>
            </a:r>
            <a:endParaRPr lang="en-US" sz="2700" b="1" dirty="0">
              <a:latin typeface="Tahoma" pitchFamily="1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48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09600" y="304800"/>
            <a:ext cx="7772400" cy="724765"/>
            <a:chOff x="609600" y="304800"/>
            <a:chExt cx="7772400" cy="724765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609600" y="304800"/>
              <a:ext cx="7772400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2667000" y="362716"/>
              <a:ext cx="4038600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Electric field and forces</a:t>
              </a:r>
            </a:p>
            <a:p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152400" y="1143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59059" y="1066800"/>
            <a:ext cx="441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reconsider Coulomb interaction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524000"/>
            <a:ext cx="2152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1600200"/>
            <a:ext cx="1457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029201" y="1676400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know already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5060950" y="2117725"/>
          <a:ext cx="2284413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6" imgW="990360" imgH="431640" progId="Equation.3">
                  <p:embed/>
                </p:oleObj>
              </mc:Choice>
              <mc:Fallback>
                <p:oleObj name="Equation" r:id="rId6" imgW="99036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2117725"/>
                        <a:ext cx="2284413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57200" y="3048000"/>
            <a:ext cx="84582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ask: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How does particle B know that A is there to exert a force </a:t>
            </a:r>
            <a:endParaRPr lang="en-US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8" name="Picture 4" descr="http://whateverebay.com/question-mark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47227" y="3048000"/>
            <a:ext cx="715773" cy="609600"/>
          </a:xfrm>
          <a:prstGeom prst="rect">
            <a:avLst/>
          </a:prstGeom>
          <a:noFill/>
        </p:spPr>
      </p:pic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57200" y="4120515"/>
            <a:ext cx="84582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Answer: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The presence of charge A alters the empty space and charge 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B experiences this alteration we call electric field  </a:t>
            </a:r>
            <a:endParaRPr lang="en-US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90600" y="5391150"/>
            <a:ext cx="11715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val 30"/>
          <p:cNvSpPr/>
          <p:nvPr/>
        </p:nvSpPr>
        <p:spPr>
          <a:xfrm>
            <a:off x="3886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733801" y="60960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Point P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4332241" y="5499280"/>
            <a:ext cx="11159" cy="773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3851275" y="5029200"/>
          <a:ext cx="9175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10" imgW="507960" imgH="431640" progId="Equation.3">
                  <p:embed/>
                </p:oleObj>
              </mc:Choice>
              <mc:Fallback>
                <p:oleObj name="Equation" r:id="rId10" imgW="50796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029200"/>
                        <a:ext cx="91757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57200" y="3581400"/>
            <a:ext cx="44177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and vice versa 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6" grpId="0"/>
      <p:bldP spid="27" grpId="0"/>
      <p:bldP spid="29" grpId="0"/>
      <p:bldP spid="31" grpId="0" animBg="1"/>
      <p:bldP spid="32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76200" y="3429000"/>
            <a:ext cx="8915400" cy="2514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1079679"/>
            <a:ext cx="110013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895350"/>
            <a:ext cx="11715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Oval 39"/>
          <p:cNvSpPr/>
          <p:nvPr/>
        </p:nvSpPr>
        <p:spPr>
          <a:xfrm>
            <a:off x="3886200" y="1371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33801" y="1688068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Point P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4332241" y="1003480"/>
            <a:ext cx="11159" cy="773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Object 11"/>
          <p:cNvGraphicFramePr>
            <a:graphicFrameLocks noChangeAspect="1"/>
          </p:cNvGraphicFramePr>
          <p:nvPr/>
        </p:nvGraphicFramePr>
        <p:xfrm>
          <a:off x="3851275" y="533400"/>
          <a:ext cx="9175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6" imgW="507960" imgH="431640" progId="Equation.3">
                  <p:embed/>
                </p:oleObj>
              </mc:Choice>
              <mc:Fallback>
                <p:oleObj name="Equation" r:id="rId6" imgW="50796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33400"/>
                        <a:ext cx="91757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6629400" y="2260242"/>
          <a:ext cx="11239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8" imgW="622080" imgH="228600" progId="Equation.3">
                  <p:embed/>
                </p:oleObj>
              </mc:Choice>
              <mc:Fallback>
                <p:oleObj name="Equation" r:id="rId8" imgW="6220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260242"/>
                        <a:ext cx="11239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57200" y="2831068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concept of probing the electric field by the force experienced by a test charge gives rise to the definition: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762000" y="41148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electric field </a:t>
            </a:r>
            <a:r>
              <a:rPr lang="en-US" i="1" u="sng" dirty="0" smtClean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 at a given point is given by the force </a:t>
            </a:r>
            <a:r>
              <a:rPr lang="en-US" i="1" u="sng" dirty="0" smtClean="0">
                <a:latin typeface="Comic Sans MS" pitchFamily="66" charset="0"/>
              </a:rPr>
              <a:t>F</a:t>
            </a:r>
            <a:r>
              <a:rPr lang="en-US" baseline="-25000" dirty="0" smtClean="0">
                <a:latin typeface="Comic Sans MS" pitchFamily="66" charset="0"/>
              </a:rPr>
              <a:t>0 </a:t>
            </a:r>
            <a:r>
              <a:rPr lang="en-US" dirty="0" smtClean="0">
                <a:latin typeface="Comic Sans MS" pitchFamily="66" charset="0"/>
              </a:rPr>
              <a:t>experienced by the test charge </a:t>
            </a:r>
            <a:r>
              <a:rPr lang="en-US" i="1" dirty="0" smtClean="0">
                <a:latin typeface="Comic Sans MS" pitchFamily="66" charset="0"/>
              </a:rPr>
              <a:t>q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 divided by </a:t>
            </a:r>
            <a:r>
              <a:rPr lang="en-US" i="1" dirty="0" smtClean="0">
                <a:latin typeface="Comic Sans MS" pitchFamily="66" charset="0"/>
              </a:rPr>
              <a:t>q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endParaRPr lang="en-US" i="1" u="sng" baseline="-25000" dirty="0">
              <a:latin typeface="Comic Sans MS" pitchFamily="66" charset="0"/>
            </a:endParaRP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4557713" y="4705350"/>
          <a:ext cx="13985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10" imgW="774360" imgH="431640" progId="Equation.3">
                  <p:embed/>
                </p:oleObj>
              </mc:Choice>
              <mc:Fallback>
                <p:oleObj name="Equation" r:id="rId10" imgW="77436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4705350"/>
                        <a:ext cx="13985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Group 52"/>
          <p:cNvGrpSpPr/>
          <p:nvPr/>
        </p:nvGrpSpPr>
        <p:grpSpPr>
          <a:xfrm>
            <a:off x="457200" y="2286000"/>
            <a:ext cx="6477000" cy="371475"/>
            <a:chOff x="457200" y="2286000"/>
            <a:chExt cx="6477000" cy="371475"/>
          </a:xfrm>
        </p:grpSpPr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457200" y="228600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A test charge q</a:t>
              </a:r>
              <a:r>
                <a:rPr lang="en-US" baseline="-25000" dirty="0" smtClean="0">
                  <a:latin typeface="Comic Sans MS" pitchFamily="66" charset="0"/>
                </a:rPr>
                <a:t>0</a:t>
              </a:r>
              <a:r>
                <a:rPr lang="en-US" dirty="0" smtClean="0">
                  <a:latin typeface="Comic Sans MS" pitchFamily="66" charset="0"/>
                </a:rPr>
                <a:t>         at point P experiences the force</a:t>
              </a:r>
              <a:endParaRPr lang="en-US" dirty="0">
                <a:latin typeface="Comic Sans MS" pitchFamily="66" charset="0"/>
              </a:endParaRPr>
            </a:p>
          </p:txBody>
        </p:sp>
        <p:pic>
          <p:nvPicPr>
            <p:cNvPr id="6157" name="Picture 13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375079" y="2286000"/>
              <a:ext cx="381000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55" name="Straight Arrow Connector 54"/>
          <p:cNvCxnSpPr/>
          <p:nvPr/>
        </p:nvCxnSpPr>
        <p:spPr>
          <a:xfrm rot="5400000" flipH="1" flipV="1">
            <a:off x="4953000" y="5791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1000" y="6096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228600" y="6163270"/>
            <a:ext cx="8915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The limit makes sure that the test charge does not affect the surrounding charge distribution</a:t>
            </a:r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0" grpId="0" animBg="1"/>
      <p:bldP spid="41" grpId="0"/>
      <p:bldP spid="47" grpId="0"/>
      <p:bldP spid="49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5562600" y="3396564"/>
            <a:ext cx="412771" cy="369332"/>
            <a:chOff x="5562600" y="3396564"/>
            <a:chExt cx="412771" cy="369332"/>
          </a:xfrm>
        </p:grpSpPr>
        <p:pic>
          <p:nvPicPr>
            <p:cNvPr id="23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3429000"/>
              <a:ext cx="3126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Rectangle 40"/>
            <p:cNvSpPr/>
            <p:nvPr/>
          </p:nvSpPr>
          <p:spPr>
            <a:xfrm>
              <a:off x="5593535" y="3396564"/>
              <a:ext cx="381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/>
                <a:t>q</a:t>
              </a:r>
              <a:r>
                <a:rPr lang="en-US" i="1" baseline="-25000" dirty="0" smtClean="0"/>
                <a:t>0</a:t>
              </a:r>
              <a:endParaRPr lang="en-US" i="1" baseline="-25000" dirty="0"/>
            </a:p>
          </p:txBody>
        </p:sp>
      </p:grp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5257800" y="4419600"/>
            <a:ext cx="23622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706988" y="3742853"/>
            <a:ext cx="1171575" cy="1085850"/>
            <a:chOff x="2706988" y="3742853"/>
            <a:chExt cx="1171575" cy="1085850"/>
          </a:xfrm>
        </p:grpSpPr>
        <p:pic>
          <p:nvPicPr>
            <p:cNvPr id="8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06988" y="3742853"/>
              <a:ext cx="1171575" cy="1085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TextBox 37"/>
            <p:cNvSpPr txBox="1"/>
            <p:nvPr/>
          </p:nvSpPr>
          <p:spPr>
            <a:xfrm>
              <a:off x="3276600" y="419100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q</a:t>
              </a:r>
              <a:endParaRPr lang="en-US" i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26741" y="20690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83335" y="1219200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Vector properties of </a:t>
            </a:r>
            <a:r>
              <a:rPr lang="en-US" i="1" u="sng" dirty="0" smtClean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 originate from vector properties of </a:t>
            </a:r>
            <a:r>
              <a:rPr lang="en-US" i="1" u="sng" dirty="0" smtClean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052470" y="362894"/>
          <a:ext cx="13985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Equation" r:id="rId6" imgW="774360" imgH="431640" progId="Equation.3">
                  <p:embed/>
                </p:oleObj>
              </mc:Choice>
              <mc:Fallback>
                <p:oleObj name="Equation" r:id="rId6" imgW="7743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470" y="362894"/>
                        <a:ext cx="13985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514600" y="533400"/>
            <a:ext cx="647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realize that the electric field is a vector quantity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9600" y="1992868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first have a closer look to the vector properties of the Coulomb force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15094" y="5523706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914400" y="58674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90600" y="64008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0" y="648866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57266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47244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90600" y="4267200"/>
            <a:ext cx="23622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209800" y="4648200"/>
          <a:ext cx="228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7" name="Equation" r:id="rId8" imgW="152280" imgH="215640" progId="Equation.DSMT4">
                  <p:embed/>
                </p:oleObj>
              </mc:Choice>
              <mc:Fallback>
                <p:oleObj name="Equation" r:id="rId8" imgW="15228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48200"/>
                        <a:ext cx="2286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flipV="1">
            <a:off x="990600" y="3581400"/>
            <a:ext cx="4724400" cy="2819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419600" y="4419600"/>
          <a:ext cx="2476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8" name="Equation" r:id="rId10" imgW="164880" imgH="215640" progId="Equation.DSMT4">
                  <p:embed/>
                </p:oleObj>
              </mc:Choice>
              <mc:Fallback>
                <p:oleObj name="Equation" r:id="rId10" imgW="16488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419600"/>
                        <a:ext cx="2476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3352800" y="3581400"/>
            <a:ext cx="2362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829050" y="3505200"/>
          <a:ext cx="11239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9" name="Equation" r:id="rId12" imgW="749160" imgH="215640" progId="Equation.DSMT4">
                  <p:embed/>
                </p:oleObj>
              </mc:Choice>
              <mc:Fallback>
                <p:oleObj name="Equation" r:id="rId12" imgW="749160" imgH="215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3505200"/>
                        <a:ext cx="11239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flipV="1">
            <a:off x="5715000" y="3276600"/>
            <a:ext cx="1066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096000" y="3429000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>
                <a:solidFill>
                  <a:srgbClr val="00B050"/>
                </a:solidFill>
                <a:latin typeface="Comic Sans MS" pitchFamily="66" charset="0"/>
              </a:rPr>
              <a:t>F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baseline="-25000" dirty="0" smtClean="0">
                <a:solidFill>
                  <a:srgbClr val="00B050"/>
                </a:solidFill>
                <a:latin typeface="Comic Sans MS" pitchFamily="66" charset="0"/>
              </a:rPr>
              <a:t>0</a:t>
            </a:r>
            <a:endParaRPr lang="en-US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553200" y="3447106"/>
            <a:ext cx="2590800" cy="646331"/>
            <a:chOff x="6553200" y="3447106"/>
            <a:chExt cx="2590800" cy="646331"/>
          </a:xfrm>
        </p:grpSpPr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6553200" y="3447106"/>
              <a:ext cx="2590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points in the direction </a:t>
              </a:r>
            </a:p>
            <a:p>
              <a:r>
                <a:rPr lang="en-US" dirty="0" smtClean="0">
                  <a:latin typeface="Comic Sans MS" pitchFamily="66" charset="0"/>
                </a:rPr>
                <a:t>of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23558" name="Object 6"/>
            <p:cNvGraphicFramePr>
              <a:graphicFrameLocks noChangeAspect="1"/>
            </p:cNvGraphicFramePr>
            <p:nvPr/>
          </p:nvGraphicFramePr>
          <p:xfrm>
            <a:off x="7010400" y="3733800"/>
            <a:ext cx="112395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0" name="Equation" r:id="rId14" imgW="749160" imgH="215640" progId="Equation.DSMT4">
                    <p:embed/>
                  </p:oleObj>
                </mc:Choice>
                <mc:Fallback>
                  <p:oleObj name="Equation" r:id="rId14" imgW="749160" imgH="2156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0400" y="3733800"/>
                          <a:ext cx="112395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5257801" y="4419600"/>
          <a:ext cx="2209800" cy="895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1" name="Equation" r:id="rId15" imgW="1066680" imgH="431640" progId="Equation.DSMT4">
                  <p:embed/>
                </p:oleObj>
              </mc:Choice>
              <mc:Fallback>
                <p:oleObj name="Equation" r:id="rId15" imgW="106668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4419600"/>
                        <a:ext cx="2209800" cy="895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81600" y="4075586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When writing: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5334000" y="5562600"/>
          <a:ext cx="912751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Equation" r:id="rId17" imgW="533160" imgH="444240" progId="Equation.DSMT4">
                  <p:embed/>
                </p:oleObj>
              </mc:Choice>
              <mc:Fallback>
                <p:oleObj name="Equation" r:id="rId17" imgW="53316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562600"/>
                        <a:ext cx="912751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9"/>
              <p:cNvSpPr txBox="1">
                <a:spLocks noChangeArrowheads="1"/>
              </p:cNvSpPr>
              <p:nvPr/>
            </p:nvSpPr>
            <p:spPr bwMode="auto">
              <a:xfrm>
                <a:off x="5257800" y="5315278"/>
                <a:ext cx="3352800" cy="404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bar>
                          <m:ba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ba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and</a:t>
                </a:r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7800" y="5315278"/>
                <a:ext cx="3352800" cy="404983"/>
              </a:xfrm>
              <a:prstGeom prst="rect">
                <a:avLst/>
              </a:prstGeom>
              <a:blipFill rotWithShape="0">
                <a:blip r:embed="rId19"/>
                <a:stretch>
                  <a:fillRect l="-1636" t="-3030" b="-2121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6324600" y="5754469"/>
            <a:ext cx="2819400" cy="646331"/>
            <a:chOff x="6324600" y="5650468"/>
            <a:chExt cx="2819400" cy="646331"/>
          </a:xfrm>
        </p:grpSpPr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6324600" y="5650468"/>
              <a:ext cx="2819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is a unit vector pointing</a:t>
              </a:r>
            </a:p>
            <a:p>
              <a:r>
                <a:rPr lang="en-US" dirty="0" smtClean="0">
                  <a:latin typeface="Comic Sans MS" pitchFamily="66" charset="0"/>
                </a:rPr>
                <a:t>in direction of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47" name="Object 6"/>
            <p:cNvGraphicFramePr>
              <a:graphicFrameLocks noChangeAspect="1"/>
            </p:cNvGraphicFramePr>
            <p:nvPr/>
          </p:nvGraphicFramePr>
          <p:xfrm>
            <a:off x="7995723" y="5943600"/>
            <a:ext cx="32385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3" name="Equation" r:id="rId20" imgW="215640" imgH="215640" progId="Equation.DSMT4">
                    <p:embed/>
                  </p:oleObj>
                </mc:Choice>
                <mc:Fallback>
                  <p:oleObj name="Equation" r:id="rId20" imgW="215640" imgH="21564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5723" y="5943600"/>
                          <a:ext cx="32385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4419600" y="6324600"/>
            <a:ext cx="487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Everything is taken care of, including the various signs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of both charges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" grpId="0" animBg="1"/>
      <p:bldP spid="3" grpId="0"/>
      <p:bldP spid="5" grpId="0"/>
      <p:bldP spid="6" grpId="0"/>
      <p:bldP spid="7" grpId="0"/>
      <p:bldP spid="15" grpId="0"/>
      <p:bldP spid="16" grpId="0"/>
      <p:bldP spid="17" grpId="0"/>
      <p:bldP spid="32" grpId="0"/>
      <p:bldP spid="37" grpId="0"/>
      <p:bldP spid="45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2398412"/>
            <a:ext cx="4572000" cy="41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4953000" y="1219200"/>
            <a:ext cx="2362200" cy="914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0" y="3048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Comic Sans MS" pitchFamily="66" charset="0"/>
              </a:rPr>
              <a:t>With the full vector information about the force </a:t>
            </a:r>
            <a:r>
              <a:rPr lang="en-US" sz="1600" i="1" u="sng" dirty="0" smtClean="0">
                <a:solidFill>
                  <a:srgbClr val="0070C0"/>
                </a:solidFill>
                <a:latin typeface="Comic Sans MS" pitchFamily="66" charset="0"/>
              </a:rPr>
              <a:t>F</a:t>
            </a:r>
            <a:r>
              <a:rPr lang="en-US" sz="1600" baseline="-25000" dirty="0" smtClean="0">
                <a:solidFill>
                  <a:srgbClr val="0070C0"/>
                </a:solidFill>
                <a:latin typeface="Comic Sans MS" pitchFamily="66" charset="0"/>
              </a:rPr>
              <a:t>0 </a:t>
            </a:r>
            <a:r>
              <a:rPr lang="en-US" sz="1600" dirty="0" smtClean="0">
                <a:solidFill>
                  <a:srgbClr val="0070C0"/>
                </a:solidFill>
                <a:latin typeface="Comic Sans MS" pitchFamily="66" charset="0"/>
              </a:rPr>
              <a:t>the test charge experiences in an electric field of a point charge q we can visualize the vector character of the E-field of a point charge</a:t>
            </a:r>
            <a:endParaRPr lang="en-US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447800" y="1143000"/>
          <a:ext cx="22098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5" imgW="1066680" imgH="431640" progId="Equation.DSMT4">
                  <p:embed/>
                </p:oleObj>
              </mc:Choice>
              <mc:Fallback>
                <p:oleObj name="Equation" r:id="rId5" imgW="10666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143000"/>
                        <a:ext cx="22098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114800" y="4114800"/>
            <a:ext cx="457200" cy="457200"/>
            <a:chOff x="4114800" y="4114800"/>
            <a:chExt cx="457200" cy="457200"/>
          </a:xfrm>
        </p:grpSpPr>
        <p:sp>
          <p:nvSpPr>
            <p:cNvPr id="8" name="Oval 7"/>
            <p:cNvSpPr/>
            <p:nvPr/>
          </p:nvSpPr>
          <p:spPr>
            <a:xfrm>
              <a:off x="4114800" y="4114800"/>
              <a:ext cx="457200" cy="4572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41959" y="414573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+q</a:t>
              </a:r>
              <a:endParaRPr lang="en-US" i="1" dirty="0"/>
            </a:p>
          </p:txBody>
        </p:sp>
      </p:grp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114800" y="1524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5181600" y="1219200"/>
          <a:ext cx="18145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7" imgW="876240" imgH="431640" progId="Equation.DSMT4">
                  <p:embed/>
                </p:oleObj>
              </mc:Choice>
              <mc:Fallback>
                <p:oleObj name="Equation" r:id="rId7" imgW="87624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19200"/>
                        <a:ext cx="1814513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33400" y="2209800"/>
            <a:ext cx="403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E-field of a positive point charge: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52400" y="2286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33400" y="4648200"/>
            <a:ext cx="1600200" cy="2209800"/>
            <a:chOff x="533400" y="4648200"/>
            <a:chExt cx="1600200" cy="2209800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-342106" y="5523706"/>
              <a:ext cx="1752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457200" y="5867400"/>
              <a:ext cx="6096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533400" y="6400800"/>
              <a:ext cx="1600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828800" y="6488668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90600" y="5726668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9600" y="4724400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477000" y="4191000"/>
            <a:ext cx="304800" cy="304800"/>
            <a:chOff x="5562600" y="3396564"/>
            <a:chExt cx="369489" cy="337236"/>
          </a:xfrm>
        </p:grpSpPr>
        <p:pic>
          <p:nvPicPr>
            <p:cNvPr id="27" name="Picture 1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562600" y="3429000"/>
              <a:ext cx="3126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Rectangle 27"/>
            <p:cNvSpPr/>
            <p:nvPr/>
          </p:nvSpPr>
          <p:spPr>
            <a:xfrm>
              <a:off x="5593535" y="3396564"/>
              <a:ext cx="33855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/>
                <a:t>q</a:t>
              </a:r>
              <a:r>
                <a:rPr lang="en-US" sz="1400" i="1" baseline="-25000" dirty="0" smtClean="0"/>
                <a:t>0</a:t>
              </a:r>
              <a:endParaRPr lang="en-US" sz="1400" i="1" baseline="-25000" dirty="0"/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4303412" y="4343400"/>
            <a:ext cx="2286000" cy="146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33400" y="4343400"/>
            <a:ext cx="37338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33400" y="4419600"/>
            <a:ext cx="60960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629400" y="4343400"/>
            <a:ext cx="457200" cy="1588"/>
          </a:xfrm>
          <a:prstGeom prst="straightConnector1">
            <a:avLst/>
          </a:prstGeom>
          <a:ln w="38100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334000" y="4356229"/>
            <a:ext cx="1295400" cy="1588"/>
          </a:xfrm>
          <a:prstGeom prst="straightConnector1">
            <a:avLst/>
          </a:prstGeom>
          <a:ln w="38100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648200" y="3276600"/>
            <a:ext cx="304800" cy="304800"/>
            <a:chOff x="5562600" y="3396564"/>
            <a:chExt cx="369489" cy="337236"/>
          </a:xfrm>
        </p:grpSpPr>
        <p:pic>
          <p:nvPicPr>
            <p:cNvPr id="49" name="Picture 1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562600" y="3429000"/>
              <a:ext cx="3126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Rectangle 49"/>
            <p:cNvSpPr/>
            <p:nvPr/>
          </p:nvSpPr>
          <p:spPr>
            <a:xfrm>
              <a:off x="5593535" y="3396564"/>
              <a:ext cx="33855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/>
                <a:t>q</a:t>
              </a:r>
              <a:r>
                <a:rPr lang="en-US" sz="1400" i="1" baseline="-25000" dirty="0" smtClean="0"/>
                <a:t>0</a:t>
              </a:r>
              <a:endParaRPr lang="en-US" sz="1400" i="1" baseline="-25000" dirty="0"/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rot="5400000" flipH="1" flipV="1">
            <a:off x="4572000" y="2895600"/>
            <a:ext cx="762000" cy="304800"/>
          </a:xfrm>
          <a:prstGeom prst="straightConnector1">
            <a:avLst/>
          </a:prstGeom>
          <a:ln w="38100">
            <a:solidFill>
              <a:srgbClr val="F876D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L -0.15 -3.33333E-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10" grpId="0" animBg="1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5082" y="76200"/>
            <a:ext cx="466551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6151106" y="2030241"/>
            <a:ext cx="457200" cy="457200"/>
            <a:chOff x="4114800" y="2819400"/>
            <a:chExt cx="457200" cy="457200"/>
          </a:xfrm>
        </p:grpSpPr>
        <p:sp>
          <p:nvSpPr>
            <p:cNvPr id="3" name="Oval 2"/>
            <p:cNvSpPr/>
            <p:nvPr/>
          </p:nvSpPr>
          <p:spPr>
            <a:xfrm>
              <a:off x="4114800" y="2819400"/>
              <a:ext cx="457200" cy="457200"/>
            </a:xfrm>
            <a:prstGeom prst="ellipse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163841" y="2837506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-q</a:t>
              </a:r>
              <a:endParaRPr lang="en-US" i="1" dirty="0"/>
            </a:p>
          </p:txBody>
        </p:sp>
      </p:grp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33400" y="381000"/>
            <a:ext cx="403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E-field of a negative point charge: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90600" y="3855265"/>
            <a:ext cx="769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is mathematically speaking a vector field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28600" y="3810000"/>
          <a:ext cx="6842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0" name="Equation" r:id="rId5" imgW="330120" imgH="215640" progId="Equation.DSMT4">
                  <p:embed/>
                </p:oleObj>
              </mc:Choice>
              <mc:Fallback>
                <p:oleObj name="Equation" r:id="rId5" imgW="33012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0"/>
                        <a:ext cx="68421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2400" y="44196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-Remember: for a 1-dimensional function we assign to every x a value f(x)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8600" y="4800600"/>
            <a:ext cx="8077200" cy="691807"/>
            <a:chOff x="228600" y="5251793"/>
            <a:chExt cx="8077200" cy="691807"/>
          </a:xfrm>
        </p:grpSpPr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28600" y="5263461"/>
              <a:ext cx="8077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-for a vector field in 3d we assign to every point                    in 3d space</a:t>
              </a:r>
            </a:p>
            <a:p>
              <a:r>
                <a:rPr lang="en-US" dirty="0" smtClean="0">
                  <a:latin typeface="Comic Sans MS" pitchFamily="66" charset="0"/>
                </a:rPr>
                <a:t>  a vector </a:t>
              </a:r>
            </a:p>
          </p:txBody>
        </p:sp>
        <p:graphicFrame>
          <p:nvGraphicFramePr>
            <p:cNvPr id="25605" name="Object 5"/>
            <p:cNvGraphicFramePr>
              <a:graphicFrameLocks noChangeAspect="1"/>
            </p:cNvGraphicFramePr>
            <p:nvPr/>
          </p:nvGraphicFramePr>
          <p:xfrm>
            <a:off x="5486400" y="5251793"/>
            <a:ext cx="1322387" cy="395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1" name="Equation" r:id="rId7" imgW="723600" imgH="215640" progId="Equation.DSMT4">
                    <p:embed/>
                  </p:oleObj>
                </mc:Choice>
                <mc:Fallback>
                  <p:oleObj name="Equation" r:id="rId7" imgW="723600" imgH="215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6400" y="5251793"/>
                          <a:ext cx="1322387" cy="395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6" name="Object 6"/>
            <p:cNvGraphicFramePr>
              <a:graphicFrameLocks noChangeAspect="1"/>
            </p:cNvGraphicFramePr>
            <p:nvPr/>
          </p:nvGraphicFramePr>
          <p:xfrm>
            <a:off x="1371600" y="5502275"/>
            <a:ext cx="4384675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2" name="Equation" r:id="rId9" imgW="2400120" imgH="241200" progId="Equation.DSMT4">
                    <p:embed/>
                  </p:oleObj>
                </mc:Choice>
                <mc:Fallback>
                  <p:oleObj name="Equation" r:id="rId9" imgW="2400120" imgH="2412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1600" y="5502275"/>
                          <a:ext cx="4384675" cy="441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-76200" y="5638800"/>
            <a:ext cx="53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If </a:t>
            </a: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381000" y="5638800"/>
          <a:ext cx="11826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Equation" r:id="rId11" imgW="647640" imgH="215640" progId="Equation.DSMT4">
                  <p:embed/>
                </p:oleObj>
              </mc:Choice>
              <mc:Fallback>
                <p:oleObj name="Equation" r:id="rId11" imgW="64764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1182688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447800" y="56388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independent of (</a:t>
            </a:r>
            <a:r>
              <a:rPr lang="en-US" dirty="0" err="1" smtClean="0">
                <a:latin typeface="Comic Sans MS" pitchFamily="66" charset="0"/>
              </a:rPr>
              <a:t>x,y,z</a:t>
            </a:r>
            <a:r>
              <a:rPr lang="en-US" dirty="0" smtClean="0">
                <a:latin typeface="Comic Sans MS" pitchFamily="66" charset="0"/>
              </a:rPr>
              <a:t>) we say the field is homogeneous  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-76200" y="6031468"/>
            <a:ext cx="670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A special case is the zero electric field inside a conductor  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0" y="6336268"/>
            <a:ext cx="937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Electrostatic fields must be zero here because otherwise they would drive a current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2" grpId="0"/>
      <p:bldP spid="17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0"/>
            <a:ext cx="440787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81000" y="2895600"/>
            <a:ext cx="822774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the charge distribution shown in the figure indicate a region where a point exists at which the net electric field is zero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A) Region A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B) Region B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C) Point C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D) Region D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E) Region 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&quot;/&gt;&lt;property id=&quot;20307&quot; value=&quot;256&quot;/&gt;&lt;/object&gt;&lt;object type=&quot;3&quot; unique_id=&quot;10004&quot;&gt;&lt;property id=&quot;20148&quot; value=&quot;5&quot;/&gt;&lt;property id=&quot;20300&quot; value=&quot;Slide 3&quot;/&gt;&lt;property id=&quot;20307&quot; value=&quot;258&quot;/&gt;&lt;/object&gt;&lt;object type=&quot;3&quot; unique_id=&quot;10005&quot;&gt;&lt;property id=&quot;20148&quot; value=&quot;5&quot;/&gt;&lt;property id=&quot;20300&quot; value=&quot;Slide 4&quot;/&gt;&lt;property id=&quot;20307&quot; value=&quot;259&quot;/&gt;&lt;/object&gt;&lt;object type=&quot;3&quot; unique_id=&quot;10006&quot;&gt;&lt;property id=&quot;20148&quot; value=&quot;5&quot;/&gt;&lt;property id=&quot;20300&quot; value=&quot;Slide 5&quot;/&gt;&lt;property id=&quot;20307&quot; value=&quot;260&quot;/&gt;&lt;/object&gt;&lt;object type=&quot;3&quot; unique_id=&quot;10007&quot;&gt;&lt;property id=&quot;20148&quot; value=&quot;5&quot;/&gt;&lt;property id=&quot;20300&quot; value=&quot;Slide 6&quot;/&gt;&lt;property id=&quot;20307&quot; value=&quot;261&quot;/&gt;&lt;/object&gt;&lt;object type=&quot;3&quot; unique_id=&quot;10008&quot;&gt;&lt;property id=&quot;20148&quot; value=&quot;5&quot;/&gt;&lt;property id=&quot;20300&quot; value=&quot;Slide 7&quot;/&gt;&lt;property id=&quot;20307&quot; value=&quot;262&quot;/&gt;&lt;/object&gt;&lt;object type=&quot;3&quot; unique_id=&quot;10135&quot;&gt;&lt;property id=&quot;20148&quot; value=&quot;5&quot;/&gt;&lt;property id=&quot;20300&quot; value=&quot;Slide 1&quot;/&gt;&lt;property id=&quot;20307&quot; value=&quot;263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</TotalTime>
  <Words>400</Words>
  <Application>Microsoft Office PowerPoint</Application>
  <PresentationFormat>On-screen Show (4:3)</PresentationFormat>
  <Paragraphs>78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Tahoma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126</cp:revision>
  <dcterms:created xsi:type="dcterms:W3CDTF">2011-01-08T20:08:35Z</dcterms:created>
  <dcterms:modified xsi:type="dcterms:W3CDTF">2015-01-20T17:06:04Z</dcterms:modified>
</cp:coreProperties>
</file>