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66" r:id="rId4"/>
    <p:sldId id="267" r:id="rId5"/>
    <p:sldId id="259" r:id="rId6"/>
    <p:sldId id="260" r:id="rId7"/>
    <p:sldId id="261" r:id="rId8"/>
    <p:sldId id="262" r:id="rId9"/>
    <p:sldId id="265" r:id="rId10"/>
    <p:sldId id="263" r:id="rId11"/>
    <p:sldId id="264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76DC"/>
    <a:srgbClr val="FD71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65" autoAdjust="0"/>
  </p:normalViewPr>
  <p:slideViewPr>
    <p:cSldViewPr>
      <p:cViewPr varScale="1">
        <p:scale>
          <a:sx n="115" d="100"/>
          <a:sy n="115" d="100"/>
        </p:scale>
        <p:origin x="93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Relationship Id="rId9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image" Target="../media/image23.wmf"/><Relationship Id="rId1" Type="http://schemas.openxmlformats.org/officeDocument/2006/relationships/image" Target="../media/image13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image" Target="../media/image23.wmf"/><Relationship Id="rId7" Type="http://schemas.openxmlformats.org/officeDocument/2006/relationships/image" Target="../media/image36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10" Type="http://schemas.openxmlformats.org/officeDocument/2006/relationships/image" Target="../media/image39.wmf"/><Relationship Id="rId4" Type="http://schemas.openxmlformats.org/officeDocument/2006/relationships/image" Target="../media/image24.wmf"/><Relationship Id="rId9" Type="http://schemas.openxmlformats.org/officeDocument/2006/relationships/image" Target="../media/image3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EFE15-E7D6-4409-B98A-A1B6FBB53E38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93293B-498C-4DE9-895F-457CC7F1F5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718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3740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417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8989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450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2838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9277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9808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3286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684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7F3AC-0962-41D6-8FF1-4E3D0F49F3E1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oleObject" Target="../embeddings/oleObject15.bin"/><Relationship Id="rId18" Type="http://schemas.openxmlformats.org/officeDocument/2006/relationships/image" Target="../media/image27.wmf"/><Relationship Id="rId3" Type="http://schemas.openxmlformats.org/officeDocument/2006/relationships/notesSlide" Target="../notesSlides/notesSlide8.xml"/><Relationship Id="rId21" Type="http://schemas.openxmlformats.org/officeDocument/2006/relationships/image" Target="../media/image31.jpeg"/><Relationship Id="rId7" Type="http://schemas.openxmlformats.org/officeDocument/2006/relationships/image" Target="../media/image13.wmf"/><Relationship Id="rId12" Type="http://schemas.openxmlformats.org/officeDocument/2006/relationships/image" Target="../media/image24.wmf"/><Relationship Id="rId1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6.wmf"/><Relationship Id="rId20" Type="http://schemas.openxmlformats.org/officeDocument/2006/relationships/image" Target="../media/image28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11" Type="http://schemas.openxmlformats.org/officeDocument/2006/relationships/oleObject" Target="../embeddings/oleObject14.bin"/><Relationship Id="rId5" Type="http://schemas.openxmlformats.org/officeDocument/2006/relationships/image" Target="../media/image29.jpeg"/><Relationship Id="rId15" Type="http://schemas.openxmlformats.org/officeDocument/2006/relationships/oleObject" Target="../embeddings/oleObject16.bin"/><Relationship Id="rId10" Type="http://schemas.openxmlformats.org/officeDocument/2006/relationships/image" Target="../media/image23.wmf"/><Relationship Id="rId19" Type="http://schemas.openxmlformats.org/officeDocument/2006/relationships/oleObject" Target="../embeddings/oleObject18.bin"/><Relationship Id="rId4" Type="http://schemas.openxmlformats.org/officeDocument/2006/relationships/image" Target="../media/image18.png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2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oleObject" Target="../embeddings/oleObject23.bin"/><Relationship Id="rId18" Type="http://schemas.openxmlformats.org/officeDocument/2006/relationships/image" Target="../media/image36.wmf"/><Relationship Id="rId3" Type="http://schemas.openxmlformats.org/officeDocument/2006/relationships/notesSlide" Target="../notesSlides/notesSlide9.xml"/><Relationship Id="rId21" Type="http://schemas.openxmlformats.org/officeDocument/2006/relationships/oleObject" Target="../embeddings/oleObject27.bin"/><Relationship Id="rId7" Type="http://schemas.openxmlformats.org/officeDocument/2006/relationships/image" Target="../media/image33.wmf"/><Relationship Id="rId12" Type="http://schemas.openxmlformats.org/officeDocument/2006/relationships/image" Target="../media/image24.wmf"/><Relationship Id="rId1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5.wmf"/><Relationship Id="rId20" Type="http://schemas.openxmlformats.org/officeDocument/2006/relationships/image" Target="../media/image37.wmf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0.bin"/><Relationship Id="rId11" Type="http://schemas.openxmlformats.org/officeDocument/2006/relationships/oleObject" Target="../embeddings/oleObject22.bin"/><Relationship Id="rId24" Type="http://schemas.openxmlformats.org/officeDocument/2006/relationships/image" Target="../media/image39.wmf"/><Relationship Id="rId5" Type="http://schemas.openxmlformats.org/officeDocument/2006/relationships/image" Target="../media/image32.wmf"/><Relationship Id="rId15" Type="http://schemas.openxmlformats.org/officeDocument/2006/relationships/oleObject" Target="../embeddings/oleObject24.bin"/><Relationship Id="rId23" Type="http://schemas.openxmlformats.org/officeDocument/2006/relationships/oleObject" Target="../embeddings/oleObject28.bin"/><Relationship Id="rId10" Type="http://schemas.openxmlformats.org/officeDocument/2006/relationships/image" Target="../media/image23.wmf"/><Relationship Id="rId19" Type="http://schemas.openxmlformats.org/officeDocument/2006/relationships/oleObject" Target="../embeddings/oleObject26.bin"/><Relationship Id="rId4" Type="http://schemas.openxmlformats.org/officeDocument/2006/relationships/oleObject" Target="../embeddings/oleObject19.bin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34.wmf"/><Relationship Id="rId22" Type="http://schemas.openxmlformats.org/officeDocument/2006/relationships/image" Target="../media/image38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10.wmf"/><Relationship Id="rId18" Type="http://schemas.openxmlformats.org/officeDocument/2006/relationships/image" Target="../media/image16.png"/><Relationship Id="rId3" Type="http://schemas.openxmlformats.org/officeDocument/2006/relationships/notesSlide" Target="../notesSlides/notesSlide3.xml"/><Relationship Id="rId21" Type="http://schemas.openxmlformats.org/officeDocument/2006/relationships/oleObject" Target="../embeddings/oleObject10.bin"/><Relationship Id="rId7" Type="http://schemas.openxmlformats.org/officeDocument/2006/relationships/image" Target="../media/image7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8.bin"/><Relationship Id="rId20" Type="http://schemas.openxmlformats.org/officeDocument/2006/relationships/image" Target="../media/image13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9.wmf"/><Relationship Id="rId24" Type="http://schemas.openxmlformats.org/officeDocument/2006/relationships/image" Target="../media/image15.wmf"/><Relationship Id="rId5" Type="http://schemas.openxmlformats.org/officeDocument/2006/relationships/image" Target="../media/image4.png"/><Relationship Id="rId15" Type="http://schemas.openxmlformats.org/officeDocument/2006/relationships/image" Target="../media/image11.wmf"/><Relationship Id="rId23" Type="http://schemas.openxmlformats.org/officeDocument/2006/relationships/oleObject" Target="../embeddings/oleObject11.bin"/><Relationship Id="rId10" Type="http://schemas.openxmlformats.org/officeDocument/2006/relationships/oleObject" Target="../embeddings/oleObject5.bin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png"/><Relationship Id="rId9" Type="http://schemas.openxmlformats.org/officeDocument/2006/relationships/image" Target="../media/image8.wmf"/><Relationship Id="rId14" Type="http://schemas.openxmlformats.org/officeDocument/2006/relationships/oleObject" Target="../embeddings/oleObject7.bin"/><Relationship Id="rId22" Type="http://schemas.openxmlformats.org/officeDocument/2006/relationships/image" Target="../media/image14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file:///F:\5B1040_gif_files\CAJQGR35.gif" TargetMode="External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2160494" y="304800"/>
            <a:ext cx="5002306" cy="724765"/>
            <a:chOff x="1551709" y="304800"/>
            <a:chExt cx="5153891" cy="724765"/>
          </a:xfrm>
        </p:grpSpPr>
        <p:sp>
          <p:nvSpPr>
            <p:cNvPr id="7" name="Rectangle 26"/>
            <p:cNvSpPr>
              <a:spLocks noChangeArrowheads="1"/>
            </p:cNvSpPr>
            <p:nvPr/>
          </p:nvSpPr>
          <p:spPr bwMode="auto">
            <a:xfrm>
              <a:off x="1551709" y="304800"/>
              <a:ext cx="4789055" cy="576263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8" name="Text Box 33"/>
            <p:cNvSpPr txBox="1">
              <a:spLocks noChangeArrowheads="1"/>
            </p:cNvSpPr>
            <p:nvPr/>
          </p:nvSpPr>
          <p:spPr bwMode="auto">
            <a:xfrm>
              <a:off x="2667000" y="362716"/>
              <a:ext cx="4038600" cy="6668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Comic Sans MS" pitchFamily="66" charset="0"/>
                </a:rPr>
                <a:t>Electric dipoles</a:t>
              </a:r>
            </a:p>
            <a:p>
              <a:endParaRPr lang="en-US" sz="2000" b="1" baseline="-25000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  <p:sp>
        <p:nvSpPr>
          <p:cNvPr id="11" name="Oval 10"/>
          <p:cNvSpPr/>
          <p:nvPr/>
        </p:nvSpPr>
        <p:spPr>
          <a:xfrm>
            <a:off x="304800" y="3322320"/>
            <a:ext cx="152400" cy="1524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0" y="1066800"/>
            <a:ext cx="9601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An electric dipole is a pair of point charges with equal magnitude &amp; opposite sign</a:t>
            </a:r>
            <a:endParaRPr lang="en-US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21" name="Picture 1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38400" y="1828800"/>
            <a:ext cx="1171575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8" name="Group 37"/>
          <p:cNvGrpSpPr/>
          <p:nvPr/>
        </p:nvGrpSpPr>
        <p:grpSpPr>
          <a:xfrm>
            <a:off x="5020147" y="1578114"/>
            <a:ext cx="1081878" cy="1500821"/>
            <a:chOff x="4974882" y="1623379"/>
            <a:chExt cx="1081878" cy="1500821"/>
          </a:xfrm>
        </p:grpSpPr>
        <p:pic>
          <p:nvPicPr>
            <p:cNvPr id="20" name="Picture 4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003800" y="1905000"/>
              <a:ext cx="1016000" cy="99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" name="TextBox 21"/>
            <p:cNvSpPr txBox="1"/>
            <p:nvPr/>
          </p:nvSpPr>
          <p:spPr>
            <a:xfrm>
              <a:off x="5337028" y="1623379"/>
              <a:ext cx="34176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 smtClean="0">
                  <a:solidFill>
                    <a:srgbClr val="0070C0"/>
                  </a:solidFill>
                </a:rPr>
                <a:t>-</a:t>
              </a:r>
              <a:endParaRPr lang="en-US" sz="4000" b="1" dirty="0">
                <a:solidFill>
                  <a:srgbClr val="0070C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069188" y="1716388"/>
              <a:ext cx="34176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 smtClean="0">
                  <a:solidFill>
                    <a:srgbClr val="0070C0"/>
                  </a:solidFill>
                </a:rPr>
                <a:t>-</a:t>
              </a:r>
              <a:endParaRPr lang="en-US" sz="4000" b="1" dirty="0">
                <a:solidFill>
                  <a:srgbClr val="0070C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589011" y="1725441"/>
              <a:ext cx="34176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 smtClean="0">
                  <a:solidFill>
                    <a:srgbClr val="0070C0"/>
                  </a:solidFill>
                </a:rPr>
                <a:t>-</a:t>
              </a:r>
              <a:endParaRPr lang="en-US" sz="4000" b="1" dirty="0">
                <a:solidFill>
                  <a:srgbClr val="0070C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974882" y="2012135"/>
              <a:ext cx="34176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 smtClean="0">
                  <a:solidFill>
                    <a:srgbClr val="0070C0"/>
                  </a:solidFill>
                </a:rPr>
                <a:t>-</a:t>
              </a:r>
              <a:endParaRPr lang="en-US" sz="4000" b="1" dirty="0">
                <a:solidFill>
                  <a:srgbClr val="0070C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715000" y="2008359"/>
              <a:ext cx="34176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 smtClean="0">
                  <a:solidFill>
                    <a:srgbClr val="0070C0"/>
                  </a:solidFill>
                </a:rPr>
                <a:t>-</a:t>
              </a:r>
              <a:endParaRPr lang="en-US" sz="4000" b="1" dirty="0">
                <a:solidFill>
                  <a:srgbClr val="0070C0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105400" y="2286000"/>
              <a:ext cx="34176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 smtClean="0">
                  <a:solidFill>
                    <a:srgbClr val="0070C0"/>
                  </a:solidFill>
                </a:rPr>
                <a:t>-</a:t>
              </a:r>
              <a:endParaRPr lang="en-US" sz="4000" b="1" dirty="0">
                <a:solidFill>
                  <a:srgbClr val="0070C0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318922" y="2416314"/>
              <a:ext cx="34176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 smtClean="0">
                  <a:solidFill>
                    <a:srgbClr val="0070C0"/>
                  </a:solidFill>
                </a:rPr>
                <a:t>-</a:t>
              </a:r>
              <a:endParaRPr lang="en-US" sz="4000" b="1" dirty="0">
                <a:solidFill>
                  <a:srgbClr val="0070C0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610893" y="2282020"/>
              <a:ext cx="34176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 smtClean="0">
                  <a:solidFill>
                    <a:srgbClr val="0070C0"/>
                  </a:solidFill>
                </a:rPr>
                <a:t>-</a:t>
              </a:r>
              <a:endParaRPr lang="en-US" sz="4000" b="1" dirty="0">
                <a:solidFill>
                  <a:srgbClr val="0070C0"/>
                </a:solidFill>
              </a:endParaRPr>
            </a:p>
          </p:txBody>
        </p:sp>
      </p:grpSp>
      <p:cxnSp>
        <p:nvCxnSpPr>
          <p:cNvPr id="43" name="Straight Connector 42"/>
          <p:cNvCxnSpPr/>
          <p:nvPr/>
        </p:nvCxnSpPr>
        <p:spPr>
          <a:xfrm>
            <a:off x="3048000" y="2362200"/>
            <a:ext cx="25146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343400" y="22860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2819400" y="2209800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+q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5369290" y="2218853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-q</a:t>
            </a:r>
            <a:endParaRPr lang="en-US" dirty="0"/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609600" y="3212068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We investigate the dipole properties for various reasons:</a:t>
            </a:r>
          </a:p>
        </p:txBody>
      </p:sp>
      <p:sp>
        <p:nvSpPr>
          <p:cNvPr id="48" name="Text Box 9"/>
          <p:cNvSpPr txBox="1">
            <a:spLocks noChangeArrowheads="1"/>
          </p:cNvSpPr>
          <p:nvPr/>
        </p:nvSpPr>
        <p:spPr bwMode="auto">
          <a:xfrm>
            <a:off x="618653" y="3833336"/>
            <a:ext cx="8991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-as an important example for the concept of superposition of electric fields</a:t>
            </a:r>
          </a:p>
          <a:p>
            <a:r>
              <a:rPr lang="en-US" dirty="0" smtClean="0">
                <a:latin typeface="Comic Sans MS" pitchFamily="66" charset="0"/>
              </a:rPr>
              <a:t> and the concept of field lines</a:t>
            </a:r>
          </a:p>
        </p:txBody>
      </p:sp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627706" y="4747736"/>
            <a:ext cx="8991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-as a preparation for the discussion of antenna, polar molecules,  dielectrics, …</a:t>
            </a:r>
          </a:p>
        </p:txBody>
      </p:sp>
      <p:sp>
        <p:nvSpPr>
          <p:cNvPr id="50" name="Text Box 9"/>
          <p:cNvSpPr txBox="1">
            <a:spLocks noChangeArrowheads="1"/>
          </p:cNvSpPr>
          <p:nvPr/>
        </p:nvSpPr>
        <p:spPr bwMode="auto">
          <a:xfrm>
            <a:off x="627706" y="5345668"/>
            <a:ext cx="8991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-to apply the concepts of force, torque and potential energy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44" grpId="0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3523933" y="667069"/>
            <a:ext cx="3467737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30" descr="9_7"/>
          <p:cNvPicPr>
            <a:picLocks noChangeAspect="1" noChangeArrowheads="1"/>
          </p:cNvPicPr>
          <p:nvPr/>
        </p:nvPicPr>
        <p:blipFill>
          <a:blip r:embed="rId5" cstate="print"/>
          <a:srcRect r="6973"/>
          <a:stretch>
            <a:fillRect/>
          </a:stretch>
        </p:blipFill>
        <p:spPr bwMode="auto">
          <a:xfrm rot="5400000">
            <a:off x="1771650" y="1200150"/>
            <a:ext cx="1601787" cy="17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457200" y="381000"/>
            <a:ext cx="868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Water is a polar molecule that in good approximation is described as a dipole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76200" y="457200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5113020" y="3299460"/>
            <a:ext cx="914400" cy="533400"/>
            <a:chOff x="304800" y="3886200"/>
            <a:chExt cx="914400" cy="533400"/>
          </a:xfrm>
        </p:grpSpPr>
        <p:sp>
          <p:nvSpPr>
            <p:cNvPr id="8" name="Rectangle 26"/>
            <p:cNvSpPr>
              <a:spLocks noChangeArrowheads="1"/>
            </p:cNvSpPr>
            <p:nvPr/>
          </p:nvSpPr>
          <p:spPr bwMode="auto">
            <a:xfrm>
              <a:off x="304800" y="3886200"/>
              <a:ext cx="914400" cy="5334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glow rad="63500">
                <a:schemeClr val="accent5">
                  <a:satMod val="175000"/>
                  <a:alpha val="40000"/>
                </a:schemeClr>
              </a:glow>
              <a:reflection blurRad="6350" stA="50000" endA="300" endPos="55000" dir="5400000" sy="-100000" algn="bl" rotWithShape="0"/>
            </a:effectLst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graphicFrame>
          <p:nvGraphicFramePr>
            <p:cNvPr id="9" name="Object 16"/>
            <p:cNvGraphicFramePr>
              <a:graphicFrameLocks noChangeAspect="1"/>
            </p:cNvGraphicFramePr>
            <p:nvPr/>
          </p:nvGraphicFramePr>
          <p:xfrm>
            <a:off x="381000" y="3962400"/>
            <a:ext cx="769938" cy="3730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44" name="Equation" r:id="rId6" imgW="711000" imgH="342720" progId="Equation.DSMT4">
                    <p:embed/>
                  </p:oleObj>
                </mc:Choice>
                <mc:Fallback>
                  <p:oleObj name="Equation" r:id="rId6" imgW="711000" imgH="342720" progId="Equation.DSMT4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1000" y="3962400"/>
                          <a:ext cx="769938" cy="3730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228600" y="3364468"/>
            <a:ext cx="5181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Our definition of the electric dipole moment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6096000" y="3398520"/>
            <a:ext cx="304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ensures that </a:t>
            </a:r>
            <a:r>
              <a:rPr lang="en-US" i="1" u="sng" dirty="0" smtClean="0">
                <a:solidFill>
                  <a:srgbClr val="00B050"/>
                </a:solidFill>
                <a:latin typeface="Comic Sans MS" pitchFamily="66" charset="0"/>
              </a:rPr>
              <a:t>p</a:t>
            </a:r>
            <a:r>
              <a:rPr lang="en-US" dirty="0" smtClean="0">
                <a:latin typeface="Comic Sans MS" pitchFamily="66" charset="0"/>
              </a:rPr>
              <a:t> is directed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74320" y="3810000"/>
            <a:ext cx="42114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from the negative end to the positive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rot="5400000" flipH="1" flipV="1">
            <a:off x="6096000" y="2133600"/>
            <a:ext cx="609600" cy="158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6705600" y="1981200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u="sng" dirty="0" smtClean="0">
                <a:solidFill>
                  <a:srgbClr val="00B050"/>
                </a:solidFill>
                <a:latin typeface="Comic Sans MS" pitchFamily="66" charset="0"/>
              </a:rPr>
              <a:t>p</a:t>
            </a:r>
            <a:r>
              <a:rPr lang="en-US" dirty="0" smtClean="0">
                <a:latin typeface="Comic Sans MS" pitchFamily="66" charset="0"/>
              </a:rPr>
              <a:t> 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1143000" y="4381538"/>
            <a:ext cx="7086600" cy="876262"/>
            <a:chOff x="2667000" y="1143000"/>
            <a:chExt cx="2590800" cy="876262"/>
          </a:xfrm>
          <a:effectLst>
            <a:glow rad="101600">
              <a:schemeClr val="accent3">
                <a:satMod val="175000"/>
                <a:alpha val="40000"/>
              </a:schemeClr>
            </a:glow>
          </a:effectLst>
        </p:grpSpPr>
        <p:sp>
          <p:nvSpPr>
            <p:cNvPr id="17" name="Rectangle 26"/>
            <p:cNvSpPr>
              <a:spLocks noChangeArrowheads="1"/>
            </p:cNvSpPr>
            <p:nvPr/>
          </p:nvSpPr>
          <p:spPr bwMode="auto">
            <a:xfrm>
              <a:off x="2667000" y="1143000"/>
              <a:ext cx="2590800" cy="57626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18" name="Text Box 33"/>
            <p:cNvSpPr txBox="1">
              <a:spLocks noChangeArrowheads="1"/>
            </p:cNvSpPr>
            <p:nvPr/>
          </p:nvSpPr>
          <p:spPr bwMode="auto">
            <a:xfrm>
              <a:off x="2834590" y="1188265"/>
              <a:ext cx="2385677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Comic Sans MS" pitchFamily="66" charset="0"/>
                </a:rPr>
                <a:t>Force and Torque on an Electric Dipole</a:t>
              </a:r>
              <a:endParaRPr lang="en-US" sz="2400" b="1" baseline="-25000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676400" y="5115784"/>
            <a:ext cx="3352799" cy="1742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Freeform 19"/>
          <p:cNvSpPr/>
          <p:nvPr/>
        </p:nvSpPr>
        <p:spPr>
          <a:xfrm>
            <a:off x="1600200" y="6400800"/>
            <a:ext cx="556260" cy="427990"/>
          </a:xfrm>
          <a:custGeom>
            <a:avLst/>
            <a:gdLst>
              <a:gd name="connsiteX0" fmla="*/ 1135380 w 1135380"/>
              <a:gd name="connsiteY0" fmla="*/ 186690 h 302260"/>
              <a:gd name="connsiteX1" fmla="*/ 952500 w 1135380"/>
              <a:gd name="connsiteY1" fmla="*/ 278130 h 302260"/>
              <a:gd name="connsiteX2" fmla="*/ 487680 w 1135380"/>
              <a:gd name="connsiteY2" fmla="*/ 41910 h 302260"/>
              <a:gd name="connsiteX3" fmla="*/ 0 w 1135380"/>
              <a:gd name="connsiteY3" fmla="*/ 26670 h 302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5380" h="302260">
                <a:moveTo>
                  <a:pt x="1135380" y="186690"/>
                </a:moveTo>
                <a:cubicBezTo>
                  <a:pt x="1097915" y="244475"/>
                  <a:pt x="1060450" y="302260"/>
                  <a:pt x="952500" y="278130"/>
                </a:cubicBezTo>
                <a:cubicBezTo>
                  <a:pt x="844550" y="254000"/>
                  <a:pt x="646430" y="83820"/>
                  <a:pt x="487680" y="41910"/>
                </a:cubicBezTo>
                <a:cubicBezTo>
                  <a:pt x="328930" y="0"/>
                  <a:pt x="164465" y="13335"/>
                  <a:pt x="0" y="26670"/>
                </a:cubicBezTo>
              </a:path>
            </a:pathLst>
          </a:custGeom>
          <a:ln>
            <a:solidFill>
              <a:srgbClr val="00B05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76200" y="6248400"/>
            <a:ext cx="3352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Field lines of a </a:t>
            </a:r>
          </a:p>
          <a:p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homogeneous E-field </a:t>
            </a:r>
            <a:endParaRPr lang="en-US" sz="14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3299460" y="5920740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 rot="5400000" flipH="1" flipV="1">
            <a:off x="3280410" y="5688330"/>
            <a:ext cx="320040" cy="1905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3200400" y="5547360"/>
          <a:ext cx="251012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5" name="Equation" r:id="rId9" imgW="177480" imgH="215640" progId="Equation.DSMT4">
                  <p:embed/>
                </p:oleObj>
              </mc:Choice>
              <mc:Fallback>
                <p:oleObj name="Equation" r:id="rId9" imgW="177480" imgH="2156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5547360"/>
                        <a:ext cx="251012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Straight Arrow Connector 25"/>
          <p:cNvCxnSpPr/>
          <p:nvPr/>
        </p:nvCxnSpPr>
        <p:spPr>
          <a:xfrm rot="5400000" flipH="1" flipV="1">
            <a:off x="3055620" y="6027420"/>
            <a:ext cx="327660" cy="22098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725" name="Object 5"/>
          <p:cNvGraphicFramePr>
            <a:graphicFrameLocks noChangeAspect="1"/>
          </p:cNvGraphicFramePr>
          <p:nvPr/>
        </p:nvGraphicFramePr>
        <p:xfrm>
          <a:off x="2994660" y="5882640"/>
          <a:ext cx="23177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6" name="Equation" r:id="rId11" imgW="164880" imgH="215640" progId="Equation.DSMT4">
                  <p:embed/>
                </p:oleObj>
              </mc:Choice>
              <mc:Fallback>
                <p:oleObj name="Equation" r:id="rId11" imgW="164880" imgH="2156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4660" y="5882640"/>
                        <a:ext cx="231775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4876800" y="5562600"/>
            <a:ext cx="1295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Torque: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/>
        </p:nvGraphicFramePr>
        <p:xfrm>
          <a:off x="5867400" y="5547360"/>
          <a:ext cx="2308411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7" name="Equation" r:id="rId13" imgW="1307880" imgH="215640" progId="Equation.DSMT4">
                  <p:embed/>
                </p:oleObj>
              </mc:Choice>
              <mc:Fallback>
                <p:oleObj name="Equation" r:id="rId13" imgW="1307880" imgH="2156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5547360"/>
                        <a:ext cx="2308411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AutoShape 7"/>
          <p:cNvSpPr>
            <a:spLocks noChangeArrowheads="1"/>
          </p:cNvSpPr>
          <p:nvPr/>
        </p:nvSpPr>
        <p:spPr bwMode="auto">
          <a:xfrm>
            <a:off x="5105400" y="6156960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4876800" y="5120640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Total force: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6248400" y="5105400"/>
          <a:ext cx="18605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8" name="Equation" r:id="rId15" imgW="1054080" imgH="215640" progId="Equation.DSMT4">
                  <p:embed/>
                </p:oleObj>
              </mc:Choice>
              <mc:Fallback>
                <p:oleObj name="Equation" r:id="rId15" imgW="1054080" imgH="2156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5105400"/>
                        <a:ext cx="186055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8" name="Object 8"/>
          <p:cNvGraphicFramePr>
            <a:graphicFrameLocks noChangeAspect="1"/>
          </p:cNvGraphicFramePr>
          <p:nvPr/>
        </p:nvGraphicFramePr>
        <p:xfrm>
          <a:off x="5486400" y="5857875"/>
          <a:ext cx="3429000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9" name="Equation" r:id="rId17" imgW="1942920" imgH="393480" progId="Equation.DSMT4">
                  <p:embed/>
                </p:oleObj>
              </mc:Choice>
              <mc:Fallback>
                <p:oleObj name="Equation" r:id="rId17" imgW="1942920" imgH="393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5857875"/>
                        <a:ext cx="3429000" cy="695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9" name="Object 9"/>
          <p:cNvGraphicFramePr>
            <a:graphicFrameLocks noChangeAspect="1"/>
          </p:cNvGraphicFramePr>
          <p:nvPr/>
        </p:nvGraphicFramePr>
        <p:xfrm>
          <a:off x="7696200" y="6400800"/>
          <a:ext cx="1165225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0" name="Equation" r:id="rId19" imgW="660240" imgH="203040" progId="Equation.DSMT4">
                  <p:embed/>
                </p:oleObj>
              </mc:Choice>
              <mc:Fallback>
                <p:oleObj name="Equation" r:id="rId19" imgW="660240" imgH="2030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6400800"/>
                        <a:ext cx="1165225" cy="35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808" name="Picture 88" descr="Mickey Mouse Head"/>
          <p:cNvPicPr>
            <a:picLocks noChangeAspect="1" noChangeArrowheads="1"/>
          </p:cNvPicPr>
          <p:nvPr/>
        </p:nvPicPr>
        <p:blipFill>
          <a:blip r:embed="rId2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756" y="1173034"/>
            <a:ext cx="2378870" cy="1858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500"/>
                                        <p:tgtEl>
                                          <p:spTgt spid="30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" dur="2000"/>
                                        <p:tgtEl>
                                          <p:spTgt spid="308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500"/>
                            </p:stCondLst>
                            <p:childTnLst>
                              <p:par>
                                <p:cTn id="9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500"/>
                            </p:stCondLst>
                            <p:childTnLst>
                              <p:par>
                                <p:cTn id="10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1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10" grpId="0"/>
      <p:bldP spid="12" grpId="0"/>
      <p:bldP spid="13" grpId="0"/>
      <p:bldP spid="16" grpId="0"/>
      <p:bldP spid="20" grpId="0" animBg="1"/>
      <p:bldP spid="21" grpId="0"/>
      <p:bldP spid="22" grpId="0" animBg="1"/>
      <p:bldP spid="30" grpId="0"/>
      <p:bldP spid="32" grpId="0" animBg="1"/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26"/>
          <p:cNvSpPr>
            <a:spLocks noChangeArrowheads="1"/>
          </p:cNvSpPr>
          <p:nvPr/>
        </p:nvSpPr>
        <p:spPr bwMode="auto">
          <a:xfrm>
            <a:off x="5867400" y="6096000"/>
            <a:ext cx="3124200" cy="6096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  <a:reflection blurRad="6350" stA="50000" endA="300" endPos="55000" dir="5400000" sy="-100000" algn="bl" rotWithShape="0"/>
          </a:effectLst>
        </p:spPr>
        <p:txBody>
          <a:bodyPr wrap="none" anchor="ctr"/>
          <a:lstStyle/>
          <a:p>
            <a:endParaRPr lang="en-US" sz="1600">
              <a:latin typeface="Comic Sans MS" pitchFamily="66" charset="0"/>
            </a:endParaRPr>
          </a:p>
        </p:txBody>
      </p:sp>
      <p:sp>
        <p:nvSpPr>
          <p:cNvPr id="11" name="Rectangle 26"/>
          <p:cNvSpPr>
            <a:spLocks noChangeArrowheads="1"/>
          </p:cNvSpPr>
          <p:nvPr/>
        </p:nvSpPr>
        <p:spPr bwMode="auto">
          <a:xfrm>
            <a:off x="609600" y="914400"/>
            <a:ext cx="3733800" cy="5334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  <a:reflection blurRad="6350" stA="50000" endA="300" endPos="55000" dir="5400000" sy="-100000" algn="bl" rotWithShape="0"/>
          </a:effectLst>
        </p:spPr>
        <p:txBody>
          <a:bodyPr wrap="none" anchor="ctr"/>
          <a:lstStyle/>
          <a:p>
            <a:endParaRPr lang="en-US" sz="1600">
              <a:latin typeface="Comic Sans MS" pitchFamily="66" charset="0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457200" y="381000"/>
            <a:ext cx="4343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Torque on an electric dipole in a field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76200" y="457200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762000" y="990600"/>
          <a:ext cx="1074738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84" name="Equation" r:id="rId4" imgW="609480" imgH="241200" progId="Equation.DSMT4">
                  <p:embed/>
                </p:oleObj>
              </mc:Choice>
              <mc:Fallback>
                <p:oleObj name="Equation" r:id="rId4" imgW="609480" imgH="241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990600"/>
                        <a:ext cx="1074738" cy="42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950720" y="101346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with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2743200" y="1021080"/>
          <a:ext cx="1366837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85" name="Equation" r:id="rId6" imgW="774360" imgH="203040" progId="Equation.DSMT4">
                  <p:embed/>
                </p:oleObj>
              </mc:Choice>
              <mc:Fallback>
                <p:oleObj name="Equation" r:id="rId6" imgW="77436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021080"/>
                        <a:ext cx="1366837" cy="35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381000" y="2819400"/>
            <a:ext cx="8610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Let’s calculate the work done by the electric field on the dipole on rotation</a:t>
            </a:r>
            <a:endParaRPr lang="en-US" dirty="0">
              <a:latin typeface="Comic Sans MS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76200" y="2057400"/>
            <a:ext cx="8991600" cy="576263"/>
            <a:chOff x="2667000" y="1143000"/>
            <a:chExt cx="2590800" cy="576263"/>
          </a:xfrm>
          <a:effectLst>
            <a:glow rad="101600">
              <a:schemeClr val="accent3">
                <a:satMod val="175000"/>
                <a:alpha val="40000"/>
              </a:schemeClr>
            </a:glow>
          </a:effectLst>
        </p:grpSpPr>
        <p:sp>
          <p:nvSpPr>
            <p:cNvPr id="15" name="Rectangle 26"/>
            <p:cNvSpPr>
              <a:spLocks noChangeArrowheads="1"/>
            </p:cNvSpPr>
            <p:nvPr/>
          </p:nvSpPr>
          <p:spPr bwMode="auto">
            <a:xfrm>
              <a:off x="2667000" y="1143000"/>
              <a:ext cx="2590800" cy="57626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16" name="Text Box 33"/>
            <p:cNvSpPr txBox="1">
              <a:spLocks noChangeArrowheads="1"/>
            </p:cNvSpPr>
            <p:nvPr/>
          </p:nvSpPr>
          <p:spPr bwMode="auto">
            <a:xfrm>
              <a:off x="2710912" y="1188265"/>
              <a:ext cx="250935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Comic Sans MS" pitchFamily="66" charset="0"/>
                </a:rPr>
                <a:t>Potential energy of an electric dipole in an electric field </a:t>
              </a:r>
              <a:endParaRPr lang="en-US" sz="2400" b="1" baseline="-25000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228600" y="3352800"/>
            <a:ext cx="5410200" cy="3124200"/>
            <a:chOff x="1676400" y="3810000"/>
            <a:chExt cx="3352799" cy="1742216"/>
          </a:xfrm>
        </p:grpSpPr>
        <p:pic>
          <p:nvPicPr>
            <p:cNvPr id="12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1676400" y="3810000"/>
              <a:ext cx="3352799" cy="1742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" name="Oval 18"/>
            <p:cNvSpPr/>
            <p:nvPr/>
          </p:nvSpPr>
          <p:spPr>
            <a:xfrm>
              <a:off x="3299460" y="4614956"/>
              <a:ext cx="76200" cy="762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rot="5400000" flipH="1" flipV="1">
              <a:off x="3280410" y="4382546"/>
              <a:ext cx="320040" cy="1905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1" name="Object 20"/>
            <p:cNvGraphicFramePr>
              <a:graphicFrameLocks noChangeAspect="1"/>
            </p:cNvGraphicFramePr>
            <p:nvPr/>
          </p:nvGraphicFramePr>
          <p:xfrm>
            <a:off x="3200400" y="4241576"/>
            <a:ext cx="251012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086" name="Equation" r:id="rId9" imgW="177480" imgH="215640" progId="Equation.DSMT4">
                    <p:embed/>
                  </p:oleObj>
                </mc:Choice>
                <mc:Fallback>
                  <p:oleObj name="Equation" r:id="rId9" imgW="177480" imgH="215640" progId="Equation.DSMT4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0400" y="4241576"/>
                          <a:ext cx="251012" cy="304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2" name="Straight Arrow Connector 21"/>
            <p:cNvCxnSpPr/>
            <p:nvPr/>
          </p:nvCxnSpPr>
          <p:spPr>
            <a:xfrm rot="5400000" flipH="1" flipV="1">
              <a:off x="3055620" y="4721636"/>
              <a:ext cx="327660" cy="22098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3" name="Object 5"/>
            <p:cNvGraphicFramePr>
              <a:graphicFrameLocks noChangeAspect="1"/>
            </p:cNvGraphicFramePr>
            <p:nvPr/>
          </p:nvGraphicFramePr>
          <p:xfrm>
            <a:off x="2994660" y="4576856"/>
            <a:ext cx="231775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087" name="Equation" r:id="rId11" imgW="164880" imgH="215640" progId="Equation.DSMT4">
                    <p:embed/>
                  </p:oleObj>
                </mc:Choice>
                <mc:Fallback>
                  <p:oleObj name="Equation" r:id="rId11" imgW="164880" imgH="215640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94660" y="4576856"/>
                          <a:ext cx="231775" cy="304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28" name="Straight Arrow Connector 27"/>
          <p:cNvCxnSpPr/>
          <p:nvPr/>
        </p:nvCxnSpPr>
        <p:spPr>
          <a:xfrm>
            <a:off x="3219450" y="4257675"/>
            <a:ext cx="742950" cy="46672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 flipH="1" flipV="1">
            <a:off x="3814764" y="4329114"/>
            <a:ext cx="466724" cy="32384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reeform 33"/>
          <p:cNvSpPr/>
          <p:nvPr/>
        </p:nvSpPr>
        <p:spPr>
          <a:xfrm>
            <a:off x="3810000" y="3810000"/>
            <a:ext cx="1524000" cy="752475"/>
          </a:xfrm>
          <a:custGeom>
            <a:avLst/>
            <a:gdLst>
              <a:gd name="connsiteX0" fmla="*/ 942975 w 942975"/>
              <a:gd name="connsiteY0" fmla="*/ 0 h 447675"/>
              <a:gd name="connsiteX1" fmla="*/ 742950 w 942975"/>
              <a:gd name="connsiteY1" fmla="*/ 295275 h 447675"/>
              <a:gd name="connsiteX2" fmla="*/ 400050 w 942975"/>
              <a:gd name="connsiteY2" fmla="*/ 304800 h 447675"/>
              <a:gd name="connsiteX3" fmla="*/ 0 w 942975"/>
              <a:gd name="connsiteY3" fmla="*/ 447675 h 447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2975" h="447675">
                <a:moveTo>
                  <a:pt x="942975" y="0"/>
                </a:moveTo>
                <a:cubicBezTo>
                  <a:pt x="888206" y="122237"/>
                  <a:pt x="833437" y="244475"/>
                  <a:pt x="742950" y="295275"/>
                </a:cubicBezTo>
                <a:cubicBezTo>
                  <a:pt x="652463" y="346075"/>
                  <a:pt x="523875" y="279400"/>
                  <a:pt x="400050" y="304800"/>
                </a:cubicBezTo>
                <a:cubicBezTo>
                  <a:pt x="276225" y="330200"/>
                  <a:pt x="138112" y="388937"/>
                  <a:pt x="0" y="447675"/>
                </a:cubicBezTo>
              </a:path>
            </a:pathLst>
          </a:custGeom>
          <a:ln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91440" y="2895600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5410200" y="3429000"/>
          <a:ext cx="2315882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88" name="Equation" r:id="rId13" imgW="1968480" imgH="431640" progId="Equation.DSMT4">
                  <p:embed/>
                </p:oleObj>
              </mc:Choice>
              <mc:Fallback>
                <p:oleObj name="Equation" r:id="rId13" imgW="1968480" imgH="4316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3429000"/>
                        <a:ext cx="2315882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5410200" y="3962400"/>
            <a:ext cx="1143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From: 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38919" name="Object 7"/>
          <p:cNvGraphicFramePr>
            <a:graphicFrameLocks noChangeAspect="1"/>
          </p:cNvGraphicFramePr>
          <p:nvPr/>
        </p:nvGraphicFramePr>
        <p:xfrm>
          <a:off x="6172200" y="3985260"/>
          <a:ext cx="866775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89" name="Equation" r:id="rId15" imgW="736560" imgH="304560" progId="Equation.DSMT4">
                  <p:embed/>
                </p:oleObj>
              </mc:Choice>
              <mc:Fallback>
                <p:oleObj name="Equation" r:id="rId15" imgW="736560" imgH="30456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3985260"/>
                        <a:ext cx="866775" cy="35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AutoShape 7"/>
          <p:cNvSpPr>
            <a:spLocks noChangeArrowheads="1"/>
          </p:cNvSpPr>
          <p:nvPr/>
        </p:nvSpPr>
        <p:spPr bwMode="auto">
          <a:xfrm>
            <a:off x="7315200" y="4091940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8920" name="Object 8"/>
          <p:cNvGraphicFramePr>
            <a:graphicFrameLocks noChangeAspect="1"/>
          </p:cNvGraphicFramePr>
          <p:nvPr/>
        </p:nvGraphicFramePr>
        <p:xfrm>
          <a:off x="5299075" y="4419600"/>
          <a:ext cx="3844925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90" name="Equation" r:id="rId17" imgW="3263760" imgH="495000" progId="Equation.DSMT4">
                  <p:embed/>
                </p:oleObj>
              </mc:Choice>
              <mc:Fallback>
                <p:oleObj name="Equation" r:id="rId17" imgW="3263760" imgH="4950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9075" y="4419600"/>
                        <a:ext cx="3844925" cy="582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2" name="Straight Arrow Connector 41"/>
          <p:cNvCxnSpPr/>
          <p:nvPr/>
        </p:nvCxnSpPr>
        <p:spPr>
          <a:xfrm rot="5400000" flipH="1" flipV="1">
            <a:off x="5601494" y="4914106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715000" y="5029200"/>
            <a:ext cx="190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5638800" y="5040868"/>
            <a:ext cx="281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  <a:latin typeface="Comic Sans MS" pitchFamily="66" charset="0"/>
              </a:rPr>
              <a:t>Takes into account d</a:t>
            </a:r>
            <a:r>
              <a:rPr lang="en-US" sz="1200" dirty="0" smtClean="0">
                <a:solidFill>
                  <a:srgbClr val="00B050"/>
                </a:solidFill>
                <a:latin typeface="Comic Sans MS" pitchFamily="66" charset="0"/>
                <a:sym typeface="Symbol"/>
              </a:rPr>
              <a:t>&lt;0 </a:t>
            </a:r>
            <a:endParaRPr lang="en-US" sz="12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47" name="AutoShape 7"/>
          <p:cNvSpPr>
            <a:spLocks noChangeArrowheads="1"/>
          </p:cNvSpPr>
          <p:nvPr/>
        </p:nvSpPr>
        <p:spPr bwMode="auto">
          <a:xfrm>
            <a:off x="5334000" y="5410200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8921" name="Object 9"/>
          <p:cNvGraphicFramePr>
            <a:graphicFrameLocks noChangeAspect="1"/>
          </p:cNvGraphicFramePr>
          <p:nvPr/>
        </p:nvGraphicFramePr>
        <p:xfrm>
          <a:off x="5791200" y="5356860"/>
          <a:ext cx="3127375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91" name="Equation" r:id="rId19" imgW="2654280" imgH="253800" progId="Equation.DSMT4">
                  <p:embed/>
                </p:oleObj>
              </mc:Choice>
              <mc:Fallback>
                <p:oleObj name="Equation" r:id="rId19" imgW="2654280" imgH="2538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5356860"/>
                        <a:ext cx="3127375" cy="298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Text Box 9"/>
          <p:cNvSpPr txBox="1">
            <a:spLocks noChangeArrowheads="1"/>
          </p:cNvSpPr>
          <p:nvPr/>
        </p:nvSpPr>
        <p:spPr bwMode="auto">
          <a:xfrm>
            <a:off x="5562600" y="5715000"/>
            <a:ext cx="1143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With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38922" name="Object 10"/>
          <p:cNvGraphicFramePr>
            <a:graphicFrameLocks noChangeAspect="1"/>
          </p:cNvGraphicFramePr>
          <p:nvPr/>
        </p:nvGraphicFramePr>
        <p:xfrm>
          <a:off x="6376988" y="5789613"/>
          <a:ext cx="762000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92" name="Equation" r:id="rId21" imgW="647640" imgH="177480" progId="Equation.DSMT4">
                  <p:embed/>
                </p:oleObj>
              </mc:Choice>
              <mc:Fallback>
                <p:oleObj name="Equation" r:id="rId21" imgW="647640" imgH="177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6988" y="5789613"/>
                        <a:ext cx="762000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AutoShape 7"/>
          <p:cNvSpPr>
            <a:spLocks noChangeArrowheads="1"/>
          </p:cNvSpPr>
          <p:nvPr/>
        </p:nvSpPr>
        <p:spPr bwMode="auto">
          <a:xfrm>
            <a:off x="5410200" y="6400800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8923" name="Object 11"/>
          <p:cNvGraphicFramePr>
            <a:graphicFrameLocks noChangeAspect="1"/>
          </p:cNvGraphicFramePr>
          <p:nvPr/>
        </p:nvGraphicFramePr>
        <p:xfrm>
          <a:off x="6378359" y="6172200"/>
          <a:ext cx="2110321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93" name="Equation" r:id="rId23" imgW="1409400" imgH="241200" progId="Equation.DSMT4">
                  <p:embed/>
                </p:oleObj>
              </mc:Choice>
              <mc:Fallback>
                <p:oleObj name="Equation" r:id="rId23" imgW="1409400" imgH="2412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8359" y="6172200"/>
                        <a:ext cx="2110321" cy="35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5867400" y="6431280"/>
            <a:ext cx="3276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  <a:latin typeface="Comic Sans MS" pitchFamily="66" charset="0"/>
              </a:rPr>
              <a:t>Potential energy U of a dipole in E-field</a:t>
            </a:r>
            <a:endParaRPr lang="en-US" sz="1200" dirty="0">
              <a:solidFill>
                <a:srgbClr val="00B05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500"/>
                            </p:stCondLst>
                            <p:childTnLst>
                              <p:par>
                                <p:cTn id="9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500"/>
                            </p:stCondLst>
                            <p:childTnLst>
                              <p:par>
                                <p:cTn id="1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000"/>
                            </p:stCondLst>
                            <p:childTnLst>
                              <p:par>
                                <p:cTn id="1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11" grpId="0" animBg="1"/>
      <p:bldP spid="5" grpId="0"/>
      <p:bldP spid="6" grpId="0" animBg="1"/>
      <p:bldP spid="8" grpId="0"/>
      <p:bldP spid="13" grpId="0"/>
      <p:bldP spid="34" grpId="0" animBg="1"/>
      <p:bldP spid="24" grpId="0" animBg="1"/>
      <p:bldP spid="27" grpId="0"/>
      <p:bldP spid="29" grpId="0" animBg="1"/>
      <p:bldP spid="46" grpId="0"/>
      <p:bldP spid="47" grpId="0" animBg="1"/>
      <p:bldP spid="48" grpId="0"/>
      <p:bldP spid="49" grpId="0" animBg="1"/>
      <p:bldP spid="5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1981200" y="304800"/>
            <a:ext cx="4572000" cy="576263"/>
            <a:chOff x="2667000" y="1143000"/>
            <a:chExt cx="2590800" cy="576263"/>
          </a:xfrm>
          <a:effectLst>
            <a:glow rad="101600">
              <a:schemeClr val="accent3">
                <a:satMod val="175000"/>
                <a:alpha val="40000"/>
              </a:schemeClr>
            </a:glow>
          </a:effectLst>
        </p:grpSpPr>
        <p:sp>
          <p:nvSpPr>
            <p:cNvPr id="20" name="Rectangle 26"/>
            <p:cNvSpPr>
              <a:spLocks noChangeArrowheads="1"/>
            </p:cNvSpPr>
            <p:nvPr/>
          </p:nvSpPr>
          <p:spPr bwMode="auto">
            <a:xfrm>
              <a:off x="2667000" y="1143000"/>
              <a:ext cx="2590800" cy="57626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21" name="Text Box 33"/>
            <p:cNvSpPr txBox="1">
              <a:spLocks noChangeArrowheads="1"/>
            </p:cNvSpPr>
            <p:nvPr/>
          </p:nvSpPr>
          <p:spPr bwMode="auto">
            <a:xfrm>
              <a:off x="2834590" y="1188265"/>
              <a:ext cx="238567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Comic Sans MS" pitchFamily="66" charset="0"/>
                </a:rPr>
                <a:t>Field of an electric dipole </a:t>
              </a:r>
              <a:endParaRPr lang="en-US" sz="2400" b="1" baseline="-25000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  <p:pic>
        <p:nvPicPr>
          <p:cNvPr id="22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5000" y="3637674"/>
            <a:ext cx="609599" cy="564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28160" y="3641450"/>
            <a:ext cx="533400" cy="52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TextBox 37"/>
          <p:cNvSpPr txBox="1"/>
          <p:nvPr/>
        </p:nvSpPr>
        <p:spPr>
          <a:xfrm>
            <a:off x="1813560" y="4088755"/>
            <a:ext cx="737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</a:t>
            </a:r>
            <a:r>
              <a:rPr lang="en-US" baseline="-25000" dirty="0" smtClean="0"/>
              <a:t>1</a:t>
            </a:r>
            <a:r>
              <a:rPr lang="en-US" dirty="0" smtClean="0"/>
              <a:t>=+q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4267200" y="4126468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r>
              <a:rPr lang="en-US" dirty="0" smtClean="0"/>
              <a:t>=-q</a:t>
            </a:r>
            <a:endParaRPr lang="en-US" dirty="0"/>
          </a:p>
        </p:txBody>
      </p:sp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152400" y="914400"/>
            <a:ext cx="8458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The total electric field </a:t>
            </a:r>
            <a:r>
              <a:rPr lang="en-US" i="1" u="sng" dirty="0" smtClean="0">
                <a:latin typeface="Comic Sans MS" pitchFamily="66" charset="0"/>
              </a:rPr>
              <a:t>E</a:t>
            </a:r>
            <a:r>
              <a:rPr lang="en-US" dirty="0" smtClean="0">
                <a:latin typeface="Comic Sans MS" pitchFamily="66" charset="0"/>
              </a:rPr>
              <a:t>(</a:t>
            </a:r>
            <a:r>
              <a:rPr lang="en-US" i="1" u="sng" dirty="0" smtClean="0">
                <a:latin typeface="Comic Sans MS" pitchFamily="66" charset="0"/>
              </a:rPr>
              <a:t>r</a:t>
            </a:r>
            <a:r>
              <a:rPr lang="en-US" dirty="0" smtClean="0">
                <a:latin typeface="Comic Sans MS" pitchFamily="66" charset="0"/>
              </a:rPr>
              <a:t>) is given by the superposition </a:t>
            </a:r>
            <a:r>
              <a:rPr lang="en-US" i="1" u="sng" dirty="0" smtClean="0">
                <a:latin typeface="Comic Sans MS" pitchFamily="66" charset="0"/>
              </a:rPr>
              <a:t>E</a:t>
            </a:r>
            <a:r>
              <a:rPr lang="en-US" dirty="0" smtClean="0">
                <a:latin typeface="Comic Sans MS" pitchFamily="66" charset="0"/>
              </a:rPr>
              <a:t>(</a:t>
            </a:r>
            <a:r>
              <a:rPr lang="en-US" i="1" u="sng" dirty="0" smtClean="0">
                <a:latin typeface="Comic Sans MS" pitchFamily="66" charset="0"/>
              </a:rPr>
              <a:t>r</a:t>
            </a:r>
            <a:r>
              <a:rPr lang="en-US" dirty="0" smtClean="0">
                <a:latin typeface="Comic Sans MS" pitchFamily="66" charset="0"/>
              </a:rPr>
              <a:t>)=</a:t>
            </a:r>
            <a:r>
              <a:rPr lang="en-US" i="1" u="sng" dirty="0" smtClean="0">
                <a:latin typeface="Comic Sans MS" pitchFamily="66" charset="0"/>
              </a:rPr>
              <a:t> E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r>
              <a:rPr lang="en-US" dirty="0" smtClean="0">
                <a:latin typeface="Comic Sans MS" pitchFamily="66" charset="0"/>
              </a:rPr>
              <a:t>(</a:t>
            </a:r>
            <a:r>
              <a:rPr lang="en-US" i="1" u="sng" dirty="0" smtClean="0">
                <a:latin typeface="Comic Sans MS" pitchFamily="66" charset="0"/>
              </a:rPr>
              <a:t>r</a:t>
            </a:r>
            <a:r>
              <a:rPr lang="en-US" dirty="0" smtClean="0">
                <a:latin typeface="Comic Sans MS" pitchFamily="66" charset="0"/>
              </a:rPr>
              <a:t>) +</a:t>
            </a:r>
            <a:r>
              <a:rPr lang="en-US" i="1" u="sng" dirty="0" smtClean="0">
                <a:latin typeface="Comic Sans MS" pitchFamily="66" charset="0"/>
              </a:rPr>
              <a:t> E</a:t>
            </a:r>
            <a:r>
              <a:rPr lang="en-US" baseline="-25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(</a:t>
            </a:r>
            <a:r>
              <a:rPr lang="en-US" i="1" u="sng" dirty="0" smtClean="0">
                <a:latin typeface="Comic Sans MS" pitchFamily="66" charset="0"/>
              </a:rPr>
              <a:t>r</a:t>
            </a:r>
            <a:r>
              <a:rPr lang="en-US" dirty="0" smtClean="0">
                <a:latin typeface="Comic Sans MS" pitchFamily="66" charset="0"/>
              </a:rPr>
              <a:t>)</a:t>
            </a:r>
          </a:p>
        </p:txBody>
      </p:sp>
      <p:sp>
        <p:nvSpPr>
          <p:cNvPr id="48" name="Text Box 9"/>
          <p:cNvSpPr txBox="1">
            <a:spLocks noChangeArrowheads="1"/>
          </p:cNvSpPr>
          <p:nvPr/>
        </p:nvSpPr>
        <p:spPr bwMode="auto">
          <a:xfrm>
            <a:off x="228600" y="1295400"/>
            <a:ext cx="8458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Let’s explore a few points graphically</a:t>
            </a:r>
          </a:p>
        </p:txBody>
      </p:sp>
      <p:cxnSp>
        <p:nvCxnSpPr>
          <p:cNvPr id="52" name="Straight Connector 51"/>
          <p:cNvCxnSpPr/>
          <p:nvPr/>
        </p:nvCxnSpPr>
        <p:spPr>
          <a:xfrm rot="5400000">
            <a:off x="1449687" y="4044264"/>
            <a:ext cx="388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04800" y="3962400"/>
            <a:ext cx="6629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3352800" y="2438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Arrow Connector 61"/>
          <p:cNvCxnSpPr/>
          <p:nvPr/>
        </p:nvCxnSpPr>
        <p:spPr>
          <a:xfrm rot="5400000" flipH="1" flipV="1">
            <a:off x="2076450" y="2613660"/>
            <a:ext cx="1447800" cy="1181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rot="5400000" flipH="1" flipV="1">
            <a:off x="3360420" y="2133600"/>
            <a:ext cx="381000" cy="304800"/>
          </a:xfrm>
          <a:prstGeom prst="straightConnector1">
            <a:avLst/>
          </a:prstGeom>
          <a:ln w="28575">
            <a:solidFill>
              <a:srgbClr val="FD718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endCxn id="60" idx="5"/>
          </p:cNvCxnSpPr>
          <p:nvPr/>
        </p:nvCxnSpPr>
        <p:spPr>
          <a:xfrm rot="16200000" flipV="1">
            <a:off x="3303542" y="2617741"/>
            <a:ext cx="1458959" cy="12303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rot="16200000" flipH="1">
            <a:off x="3360420" y="2526030"/>
            <a:ext cx="381000" cy="304800"/>
          </a:xfrm>
          <a:prstGeom prst="straightConnector1">
            <a:avLst/>
          </a:prstGeom>
          <a:ln w="28575">
            <a:solidFill>
              <a:srgbClr val="FD718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rot="16200000" flipH="1">
            <a:off x="3676650" y="2152651"/>
            <a:ext cx="381000" cy="304800"/>
          </a:xfrm>
          <a:prstGeom prst="straightConnector1">
            <a:avLst/>
          </a:prstGeom>
          <a:ln w="6350">
            <a:solidFill>
              <a:srgbClr val="FD7185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rot="5400000" flipH="1" flipV="1">
            <a:off x="3672840" y="2514600"/>
            <a:ext cx="381000" cy="304800"/>
          </a:xfrm>
          <a:prstGeom prst="straightConnector1">
            <a:avLst/>
          </a:prstGeom>
          <a:ln w="6350">
            <a:solidFill>
              <a:srgbClr val="FD7185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V="1">
            <a:off x="3390900" y="2484120"/>
            <a:ext cx="632460" cy="1"/>
          </a:xfrm>
          <a:prstGeom prst="straightConnector1">
            <a:avLst/>
          </a:prstGeom>
          <a:ln w="28575">
            <a:solidFill>
              <a:srgbClr val="FD718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5" name="Group 94"/>
          <p:cNvGrpSpPr/>
          <p:nvPr/>
        </p:nvGrpSpPr>
        <p:grpSpPr>
          <a:xfrm flipV="1">
            <a:off x="2209800" y="3954780"/>
            <a:ext cx="2438401" cy="1866900"/>
            <a:chOff x="6019799" y="2247900"/>
            <a:chExt cx="2438401" cy="1866900"/>
          </a:xfrm>
        </p:grpSpPr>
        <p:sp>
          <p:nvSpPr>
            <p:cNvPr id="87" name="Oval 86"/>
            <p:cNvSpPr/>
            <p:nvPr/>
          </p:nvSpPr>
          <p:spPr>
            <a:xfrm>
              <a:off x="7162799" y="25908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8" name="Straight Arrow Connector 87"/>
            <p:cNvCxnSpPr/>
            <p:nvPr/>
          </p:nvCxnSpPr>
          <p:spPr>
            <a:xfrm rot="5400000" flipH="1" flipV="1">
              <a:off x="5886449" y="2766060"/>
              <a:ext cx="1447800" cy="11811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/>
            <p:nvPr/>
          </p:nvCxnSpPr>
          <p:spPr>
            <a:xfrm rot="5400000" flipH="1" flipV="1">
              <a:off x="7170419" y="2286000"/>
              <a:ext cx="381000" cy="304800"/>
            </a:xfrm>
            <a:prstGeom prst="straightConnector1">
              <a:avLst/>
            </a:prstGeom>
            <a:ln w="28575">
              <a:solidFill>
                <a:srgbClr val="FD718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>
              <a:endCxn id="87" idx="5"/>
            </p:cNvCxnSpPr>
            <p:nvPr/>
          </p:nvCxnSpPr>
          <p:spPr>
            <a:xfrm rot="16200000" flipV="1">
              <a:off x="7113541" y="2770141"/>
              <a:ext cx="1458959" cy="123035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/>
            <p:nvPr/>
          </p:nvCxnSpPr>
          <p:spPr>
            <a:xfrm rot="16200000" flipH="1">
              <a:off x="7170419" y="2678430"/>
              <a:ext cx="381000" cy="304800"/>
            </a:xfrm>
            <a:prstGeom prst="straightConnector1">
              <a:avLst/>
            </a:prstGeom>
            <a:ln w="28575">
              <a:solidFill>
                <a:srgbClr val="FD718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/>
            <p:nvPr/>
          </p:nvCxnSpPr>
          <p:spPr>
            <a:xfrm rot="16200000" flipH="1">
              <a:off x="7486649" y="2305051"/>
              <a:ext cx="381000" cy="304800"/>
            </a:xfrm>
            <a:prstGeom prst="straightConnector1">
              <a:avLst/>
            </a:prstGeom>
            <a:ln w="6350">
              <a:solidFill>
                <a:srgbClr val="FD7185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/>
            <p:nvPr/>
          </p:nvCxnSpPr>
          <p:spPr>
            <a:xfrm rot="5400000" flipH="1" flipV="1">
              <a:off x="7482839" y="2667000"/>
              <a:ext cx="381000" cy="304800"/>
            </a:xfrm>
            <a:prstGeom prst="straightConnector1">
              <a:avLst/>
            </a:prstGeom>
            <a:ln w="6350">
              <a:solidFill>
                <a:srgbClr val="FD7185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 flipV="1">
              <a:off x="7200899" y="2636520"/>
              <a:ext cx="632460" cy="1"/>
            </a:xfrm>
            <a:prstGeom prst="straightConnector1">
              <a:avLst/>
            </a:prstGeom>
            <a:ln w="28575">
              <a:solidFill>
                <a:srgbClr val="FD718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Oval 95"/>
          <p:cNvSpPr/>
          <p:nvPr/>
        </p:nvSpPr>
        <p:spPr>
          <a:xfrm>
            <a:off x="525780" y="393192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Straight Arrow Connector 97"/>
          <p:cNvCxnSpPr/>
          <p:nvPr/>
        </p:nvCxnSpPr>
        <p:spPr>
          <a:xfrm rot="10800000">
            <a:off x="152400" y="3962400"/>
            <a:ext cx="403860" cy="7620"/>
          </a:xfrm>
          <a:prstGeom prst="straightConnector1">
            <a:avLst/>
          </a:prstGeom>
          <a:ln w="28575">
            <a:solidFill>
              <a:srgbClr val="FD718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Oval 101"/>
          <p:cNvSpPr/>
          <p:nvPr/>
        </p:nvSpPr>
        <p:spPr>
          <a:xfrm>
            <a:off x="6172200" y="394716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Arrow Connector 102"/>
          <p:cNvCxnSpPr/>
          <p:nvPr/>
        </p:nvCxnSpPr>
        <p:spPr>
          <a:xfrm rot="10800000">
            <a:off x="5798820" y="3977640"/>
            <a:ext cx="403860" cy="7620"/>
          </a:xfrm>
          <a:prstGeom prst="straightConnector1">
            <a:avLst/>
          </a:prstGeom>
          <a:ln w="28575">
            <a:solidFill>
              <a:srgbClr val="FD718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 Box 9"/>
          <p:cNvSpPr txBox="1">
            <a:spLocks noChangeArrowheads="1"/>
          </p:cNvSpPr>
          <p:nvPr/>
        </p:nvSpPr>
        <p:spPr bwMode="auto">
          <a:xfrm>
            <a:off x="5715000" y="1600200"/>
            <a:ext cx="3276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Comic Sans MS" pitchFamily="66" charset="0"/>
              </a:rPr>
              <a:t>Analytically in the x-y-plane:</a:t>
            </a:r>
          </a:p>
        </p:txBody>
      </p:sp>
      <p:grpSp>
        <p:nvGrpSpPr>
          <p:cNvPr id="131" name="Group 130"/>
          <p:cNvGrpSpPr/>
          <p:nvPr/>
        </p:nvGrpSpPr>
        <p:grpSpPr>
          <a:xfrm>
            <a:off x="3124200" y="3124994"/>
            <a:ext cx="1013460" cy="1206738"/>
            <a:chOff x="3124200" y="3124994"/>
            <a:chExt cx="1013460" cy="1206738"/>
          </a:xfrm>
        </p:grpSpPr>
        <p:cxnSp>
          <p:nvCxnSpPr>
            <p:cNvPr id="106" name="Straight Arrow Connector 105"/>
            <p:cNvCxnSpPr/>
            <p:nvPr/>
          </p:nvCxnSpPr>
          <p:spPr>
            <a:xfrm rot="5400000" flipH="1" flipV="1">
              <a:off x="2971800" y="3543300"/>
              <a:ext cx="8382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/>
            <p:nvPr/>
          </p:nvCxnSpPr>
          <p:spPr>
            <a:xfrm>
              <a:off x="3375660" y="3962400"/>
              <a:ext cx="7620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TextBox 108"/>
            <p:cNvSpPr txBox="1"/>
            <p:nvPr/>
          </p:nvSpPr>
          <p:spPr>
            <a:xfrm>
              <a:off x="3810000" y="3962400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</a:t>
              </a:r>
              <a:endParaRPr lang="en-US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124200" y="3200400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</a:t>
              </a:r>
              <a:endParaRPr lang="en-US" dirty="0"/>
            </a:p>
          </p:txBody>
        </p:sp>
      </p:grpSp>
      <p:sp>
        <p:nvSpPr>
          <p:cNvPr id="124" name="Text Box 9"/>
          <p:cNvSpPr txBox="1">
            <a:spLocks noChangeArrowheads="1"/>
          </p:cNvSpPr>
          <p:nvPr/>
        </p:nvSpPr>
        <p:spPr bwMode="auto">
          <a:xfrm>
            <a:off x="5974080" y="3223260"/>
            <a:ext cx="2057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Comic Sans MS" pitchFamily="66" charset="0"/>
              </a:rPr>
              <a:t>Special case x=0:</a:t>
            </a:r>
          </a:p>
        </p:txBody>
      </p:sp>
      <p:sp>
        <p:nvSpPr>
          <p:cNvPr id="125" name="Freeform 124"/>
          <p:cNvSpPr/>
          <p:nvPr/>
        </p:nvSpPr>
        <p:spPr>
          <a:xfrm>
            <a:off x="3406140" y="3429000"/>
            <a:ext cx="2689860" cy="1295400"/>
          </a:xfrm>
          <a:custGeom>
            <a:avLst/>
            <a:gdLst>
              <a:gd name="connsiteX0" fmla="*/ 2689860 w 2689860"/>
              <a:gd name="connsiteY0" fmla="*/ 0 h 1404620"/>
              <a:gd name="connsiteX1" fmla="*/ 1958340 w 2689860"/>
              <a:gd name="connsiteY1" fmla="*/ 1051560 h 1404620"/>
              <a:gd name="connsiteX2" fmla="*/ 952500 w 2689860"/>
              <a:gd name="connsiteY2" fmla="*/ 1402080 h 1404620"/>
              <a:gd name="connsiteX3" fmla="*/ 365760 w 2689860"/>
              <a:gd name="connsiteY3" fmla="*/ 1036320 h 1404620"/>
              <a:gd name="connsiteX4" fmla="*/ 0 w 2689860"/>
              <a:gd name="connsiteY4" fmla="*/ 1112520 h 1404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89860" h="1404620">
                <a:moveTo>
                  <a:pt x="2689860" y="0"/>
                </a:moveTo>
                <a:cubicBezTo>
                  <a:pt x="2468880" y="408940"/>
                  <a:pt x="2247900" y="817880"/>
                  <a:pt x="1958340" y="1051560"/>
                </a:cubicBezTo>
                <a:cubicBezTo>
                  <a:pt x="1668780" y="1285240"/>
                  <a:pt x="1217930" y="1404620"/>
                  <a:pt x="952500" y="1402080"/>
                </a:cubicBezTo>
                <a:cubicBezTo>
                  <a:pt x="687070" y="1399540"/>
                  <a:pt x="524510" y="1084580"/>
                  <a:pt x="365760" y="1036320"/>
                </a:cubicBezTo>
                <a:cubicBezTo>
                  <a:pt x="207010" y="988060"/>
                  <a:pt x="103505" y="1050290"/>
                  <a:pt x="0" y="1112520"/>
                </a:cubicBezTo>
              </a:path>
            </a:pathLst>
          </a:custGeom>
          <a:ln w="127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AutoShape 7"/>
          <p:cNvSpPr>
            <a:spLocks noChangeArrowheads="1"/>
          </p:cNvSpPr>
          <p:nvPr/>
        </p:nvSpPr>
        <p:spPr bwMode="auto">
          <a:xfrm>
            <a:off x="8229600" y="3308866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162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464957"/>
              </p:ext>
            </p:extLst>
          </p:nvPr>
        </p:nvGraphicFramePr>
        <p:xfrm>
          <a:off x="8161020" y="3726302"/>
          <a:ext cx="609600" cy="3304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7" name="Equation" r:id="rId6" imgW="444240" imgH="241200" progId="Equation.DSMT4">
                  <p:embed/>
                </p:oleObj>
              </mc:Choice>
              <mc:Fallback>
                <p:oleObj name="Equation" r:id="rId6" imgW="444240" imgH="24120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61020" y="3726302"/>
                        <a:ext cx="609600" cy="3304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7" name="Text Box 9"/>
          <p:cNvSpPr txBox="1">
            <a:spLocks noChangeArrowheads="1"/>
          </p:cNvSpPr>
          <p:nvPr/>
        </p:nvSpPr>
        <p:spPr bwMode="auto">
          <a:xfrm>
            <a:off x="106680" y="5387340"/>
            <a:ext cx="2057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Comic Sans MS" pitchFamily="66" charset="0"/>
              </a:rPr>
              <a:t>Special case y=0:</a:t>
            </a:r>
          </a:p>
        </p:txBody>
      </p:sp>
      <p:sp>
        <p:nvSpPr>
          <p:cNvPr id="128" name="Freeform 127"/>
          <p:cNvSpPr/>
          <p:nvPr/>
        </p:nvSpPr>
        <p:spPr>
          <a:xfrm>
            <a:off x="21590" y="3985260"/>
            <a:ext cx="991870" cy="1501140"/>
          </a:xfrm>
          <a:custGeom>
            <a:avLst/>
            <a:gdLst>
              <a:gd name="connsiteX0" fmla="*/ 237490 w 991870"/>
              <a:gd name="connsiteY0" fmla="*/ 906780 h 906780"/>
              <a:gd name="connsiteX1" fmla="*/ 54610 w 991870"/>
              <a:gd name="connsiteY1" fmla="*/ 609600 h 906780"/>
              <a:gd name="connsiteX2" fmla="*/ 565150 w 991870"/>
              <a:gd name="connsiteY2" fmla="*/ 502920 h 906780"/>
              <a:gd name="connsiteX3" fmla="*/ 831850 w 991870"/>
              <a:gd name="connsiteY3" fmla="*/ 381000 h 906780"/>
              <a:gd name="connsiteX4" fmla="*/ 991870 w 991870"/>
              <a:gd name="connsiteY4" fmla="*/ 0 h 906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1870" h="906780">
                <a:moveTo>
                  <a:pt x="237490" y="906780"/>
                </a:moveTo>
                <a:cubicBezTo>
                  <a:pt x="118745" y="791845"/>
                  <a:pt x="0" y="676910"/>
                  <a:pt x="54610" y="609600"/>
                </a:cubicBezTo>
                <a:cubicBezTo>
                  <a:pt x="109220" y="542290"/>
                  <a:pt x="435610" y="541020"/>
                  <a:pt x="565150" y="502920"/>
                </a:cubicBezTo>
                <a:cubicBezTo>
                  <a:pt x="694690" y="464820"/>
                  <a:pt x="760730" y="464820"/>
                  <a:pt x="831850" y="381000"/>
                </a:cubicBezTo>
                <a:cubicBezTo>
                  <a:pt x="902970" y="297180"/>
                  <a:pt x="947420" y="148590"/>
                  <a:pt x="991870" y="0"/>
                </a:cubicBezTo>
              </a:path>
            </a:pathLst>
          </a:custGeom>
          <a:ln w="127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9" name="AutoShape 7"/>
          <p:cNvSpPr>
            <a:spLocks noChangeArrowheads="1"/>
          </p:cNvSpPr>
          <p:nvPr/>
        </p:nvSpPr>
        <p:spPr bwMode="auto">
          <a:xfrm>
            <a:off x="290253" y="6053483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30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4630616"/>
              </p:ext>
            </p:extLst>
          </p:nvPr>
        </p:nvGraphicFramePr>
        <p:xfrm>
          <a:off x="763340" y="5987364"/>
          <a:ext cx="609600" cy="3304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8" name="Equation" r:id="rId8" imgW="444240" imgH="241200" progId="Equation.DSMT4">
                  <p:embed/>
                </p:oleObj>
              </mc:Choice>
              <mc:Fallback>
                <p:oleObj name="Equation" r:id="rId8" imgW="444240" imgH="24120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340" y="5987364"/>
                        <a:ext cx="609600" cy="3304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500"/>
                            </p:stCondLst>
                            <p:childTnLst>
                              <p:par>
                                <p:cTn id="14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5" grpId="0"/>
      <p:bldP spid="46" grpId="0"/>
      <p:bldP spid="48" grpId="0"/>
      <p:bldP spid="60" grpId="0" animBg="1"/>
      <p:bldP spid="96" grpId="0" animBg="1"/>
      <p:bldP spid="102" grpId="0" animBg="1"/>
      <p:bldP spid="104" grpId="0"/>
      <p:bldP spid="124" grpId="0"/>
      <p:bldP spid="125" grpId="0" animBg="1"/>
      <p:bldP spid="126" grpId="0" animBg="1"/>
      <p:bldP spid="127" grpId="0"/>
      <p:bldP spid="128" grpId="0" animBg="1"/>
      <p:bldP spid="1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26"/>
          <p:cNvSpPr>
            <a:spLocks noChangeArrowheads="1"/>
          </p:cNvSpPr>
          <p:nvPr/>
        </p:nvSpPr>
        <p:spPr bwMode="auto">
          <a:xfrm>
            <a:off x="5575392" y="4835382"/>
            <a:ext cx="2120808" cy="6096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  <a:reflection blurRad="6350" stA="50000" endA="300" endPos="55000" dir="5400000" sy="-100000" algn="bl" rotWithShape="0"/>
          </a:effectLst>
        </p:spPr>
        <p:txBody>
          <a:bodyPr wrap="none" anchor="ctr"/>
          <a:lstStyle/>
          <a:p>
            <a:endParaRPr lang="en-US" sz="1600">
              <a:latin typeface="Comic Sans MS" pitchFamily="66" charset="0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192578" y="254924"/>
            <a:ext cx="8763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If we know electric field in coordinate system S 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how do we express it in coordinate system S’ </a:t>
            </a:r>
            <a:endParaRPr lang="en-US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152400" y="1305576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938" name="Picture 2" descr="http://www.coachwithjeremy.com/blog/wp-content/uploads/2009/04/how-to-cold-call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28600"/>
            <a:ext cx="651387" cy="914400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627609" y="1235210"/>
            <a:ext cx="828779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omic Sans MS" pitchFamily="66" charset="0"/>
              </a:rPr>
              <a:t>To answer this question we have to look at the description of </a:t>
            </a:r>
          </a:p>
          <a:p>
            <a:r>
              <a:rPr lang="en-US" b="1" dirty="0">
                <a:latin typeface="Comic Sans MS" pitchFamily="66" charset="0"/>
              </a:rPr>
              <a:t>t</a:t>
            </a:r>
            <a:r>
              <a:rPr lang="en-US" b="1" dirty="0" smtClean="0">
                <a:latin typeface="Comic Sans MS" pitchFamily="66" charset="0"/>
              </a:rPr>
              <a:t>he position vector  </a:t>
            </a:r>
            <a:r>
              <a:rPr lang="en-US" b="1" u="sng" dirty="0" smtClean="0">
                <a:latin typeface="Comic Sans MS" pitchFamily="66" charset="0"/>
              </a:rPr>
              <a:t>r</a:t>
            </a:r>
            <a:r>
              <a:rPr lang="en-US" b="1" dirty="0" smtClean="0">
                <a:latin typeface="Comic Sans MS" pitchFamily="66" charset="0"/>
              </a:rPr>
              <a:t> in the two coordinate systems</a:t>
            </a:r>
            <a:endParaRPr lang="en-US" b="1" dirty="0">
              <a:latin typeface="Comic Sans MS" pitchFamily="66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685800" y="3375914"/>
            <a:ext cx="1228536" cy="1828800"/>
            <a:chOff x="685800" y="3375914"/>
            <a:chExt cx="1228536" cy="182880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7223" y="3772030"/>
              <a:ext cx="1207113" cy="1432684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685800" y="3375914"/>
              <a:ext cx="34977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0070C0"/>
                  </a:solidFill>
                </a:rPr>
                <a:t>S</a:t>
              </a:r>
              <a:endParaRPr lang="en-US" sz="280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915619" y="2641711"/>
            <a:ext cx="1312777" cy="1483741"/>
            <a:chOff x="4915619" y="2641711"/>
            <a:chExt cx="1312777" cy="1483741"/>
          </a:xfrm>
        </p:grpSpPr>
        <p:grpSp>
          <p:nvGrpSpPr>
            <p:cNvPr id="10" name="Group 9"/>
            <p:cNvGrpSpPr/>
            <p:nvPr/>
          </p:nvGrpSpPr>
          <p:grpSpPr>
            <a:xfrm>
              <a:off x="5181600" y="2918714"/>
              <a:ext cx="1046796" cy="1206738"/>
              <a:chOff x="3124200" y="3124994"/>
              <a:chExt cx="1046796" cy="1206738"/>
            </a:xfrm>
          </p:grpSpPr>
          <p:cxnSp>
            <p:nvCxnSpPr>
              <p:cNvPr id="11" name="Straight Arrow Connector 10"/>
              <p:cNvCxnSpPr/>
              <p:nvPr/>
            </p:nvCxnSpPr>
            <p:spPr>
              <a:xfrm rot="5400000" flipH="1" flipV="1">
                <a:off x="2971800" y="3543300"/>
                <a:ext cx="838200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>
                <a:off x="3375660" y="3962400"/>
                <a:ext cx="762000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Box 12"/>
              <p:cNvSpPr txBox="1"/>
              <p:nvPr/>
            </p:nvSpPr>
            <p:spPr>
              <a:xfrm>
                <a:off x="3810000" y="3962400"/>
                <a:ext cx="3609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X’</a:t>
                </a:r>
                <a:endParaRPr lang="en-US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3124200" y="3200400"/>
                <a:ext cx="3575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Y’</a:t>
                </a:r>
                <a:endParaRPr lang="en-US" dirty="0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4915619" y="2641711"/>
              <a:ext cx="4371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0070C0"/>
                  </a:solidFill>
                </a:rPr>
                <a:t>S’</a:t>
              </a:r>
              <a:endParaRPr lang="en-US" sz="2800" dirty="0">
                <a:solidFill>
                  <a:srgbClr val="0070C0"/>
                </a:solidFill>
              </a:endParaRPr>
            </a:p>
          </p:txBody>
        </p:sp>
      </p:grpSp>
      <p:cxnSp>
        <p:nvCxnSpPr>
          <p:cNvPr id="16" name="Straight Arrow Connector 15"/>
          <p:cNvCxnSpPr/>
          <p:nvPr/>
        </p:nvCxnSpPr>
        <p:spPr>
          <a:xfrm flipV="1">
            <a:off x="1035576" y="2918714"/>
            <a:ext cx="5593824" cy="18288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905930" y="3184204"/>
            <a:ext cx="13612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u="sng" dirty="0" smtClean="0">
                <a:solidFill>
                  <a:srgbClr val="0070C0"/>
                </a:solidFill>
                <a:latin typeface="Comic Sans MS" pitchFamily="66" charset="0"/>
              </a:rPr>
              <a:t>r</a:t>
            </a:r>
            <a:r>
              <a:rPr lang="en-US" sz="2400" b="1" dirty="0" smtClean="0">
                <a:solidFill>
                  <a:srgbClr val="0070C0"/>
                </a:solidFill>
                <a:latin typeface="Comic Sans MS" pitchFamily="66" charset="0"/>
              </a:rPr>
              <a:t> =(</a:t>
            </a:r>
            <a:r>
              <a:rPr lang="en-US" sz="2400" b="1" dirty="0" err="1" smtClean="0">
                <a:solidFill>
                  <a:srgbClr val="0070C0"/>
                </a:solidFill>
                <a:latin typeface="Comic Sans MS" pitchFamily="66" charset="0"/>
              </a:rPr>
              <a:t>x,y</a:t>
            </a:r>
            <a:r>
              <a:rPr lang="en-US" sz="2400" b="1" dirty="0" smtClean="0">
                <a:solidFill>
                  <a:srgbClr val="0070C0"/>
                </a:solidFill>
                <a:latin typeface="Comic Sans MS" pitchFamily="66" charset="0"/>
              </a:rPr>
              <a:t>)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719440" y="2532455"/>
            <a:ext cx="15680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u="sng" dirty="0">
                <a:solidFill>
                  <a:srgbClr val="00B050"/>
                </a:solidFill>
                <a:latin typeface="Comic Sans MS" pitchFamily="66" charset="0"/>
              </a:rPr>
              <a:t>r</a:t>
            </a:r>
            <a:r>
              <a:rPr lang="en-US" sz="2400" b="1" u="sng" dirty="0" smtClean="0">
                <a:solidFill>
                  <a:srgbClr val="00B050"/>
                </a:solidFill>
                <a:latin typeface="Comic Sans MS" pitchFamily="66" charset="0"/>
              </a:rPr>
              <a:t>’</a:t>
            </a:r>
            <a:r>
              <a:rPr lang="en-US" sz="2400" b="1" dirty="0" smtClean="0">
                <a:solidFill>
                  <a:srgbClr val="00B050"/>
                </a:solidFill>
                <a:latin typeface="Comic Sans MS" pitchFamily="66" charset="0"/>
              </a:rPr>
              <a:t> =(</a:t>
            </a:r>
            <a:r>
              <a:rPr lang="en-US" sz="2400" b="1" dirty="0" err="1" smtClean="0">
                <a:solidFill>
                  <a:srgbClr val="00B050"/>
                </a:solidFill>
                <a:latin typeface="Comic Sans MS" pitchFamily="66" charset="0"/>
              </a:rPr>
              <a:t>x’,y</a:t>
            </a:r>
            <a:r>
              <a:rPr lang="en-US" sz="2400" b="1" dirty="0" smtClean="0">
                <a:solidFill>
                  <a:srgbClr val="00B050"/>
                </a:solidFill>
                <a:latin typeface="Comic Sans MS" pitchFamily="66" charset="0"/>
              </a:rPr>
              <a:t>’)</a:t>
            </a:r>
            <a:endParaRPr lang="en-US" sz="2400" dirty="0">
              <a:solidFill>
                <a:srgbClr val="00B05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5447506" y="2918714"/>
            <a:ext cx="1181894" cy="837406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1035576" y="3772030"/>
            <a:ext cx="4411930" cy="97548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723159" y="4125452"/>
            <a:ext cx="365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u="sng" dirty="0" smtClean="0">
                <a:latin typeface="Comic Sans MS" pitchFamily="66" charset="0"/>
              </a:rPr>
              <a:t>d</a:t>
            </a:r>
            <a:endParaRPr lang="en-US" sz="2400" b="1" dirty="0"/>
          </a:p>
        </p:txBody>
      </p:sp>
      <p:sp>
        <p:nvSpPr>
          <p:cNvPr id="26" name="Rectangle 25"/>
          <p:cNvSpPr/>
          <p:nvPr/>
        </p:nvSpPr>
        <p:spPr>
          <a:xfrm>
            <a:off x="3610172" y="4870103"/>
            <a:ext cx="152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 smtClean="0">
                <a:solidFill>
                  <a:srgbClr val="0070C0"/>
                </a:solidFill>
                <a:latin typeface="Comic Sans MS" pitchFamily="66" charset="0"/>
              </a:rPr>
              <a:t>r</a:t>
            </a:r>
            <a:r>
              <a:rPr lang="en-US" sz="2400" b="1" dirty="0" smtClean="0">
                <a:solidFill>
                  <a:srgbClr val="0070C0"/>
                </a:solidFill>
                <a:latin typeface="Comic Sans MS" pitchFamily="66" charset="0"/>
              </a:rPr>
              <a:t>=</a:t>
            </a:r>
            <a:r>
              <a:rPr lang="en-US" sz="2400" b="1" u="sng" dirty="0" err="1" smtClean="0">
                <a:latin typeface="Comic Sans MS" pitchFamily="66" charset="0"/>
              </a:rPr>
              <a:t>d</a:t>
            </a:r>
            <a:r>
              <a:rPr lang="en-US" sz="2400" b="1" dirty="0" err="1" smtClean="0">
                <a:latin typeface="Comic Sans MS" pitchFamily="66" charset="0"/>
              </a:rPr>
              <a:t>+</a:t>
            </a:r>
            <a:r>
              <a:rPr lang="en-US" sz="2400" b="1" u="sng" dirty="0" err="1" smtClean="0">
                <a:solidFill>
                  <a:srgbClr val="00B050"/>
                </a:solidFill>
                <a:latin typeface="Comic Sans MS" pitchFamily="66" charset="0"/>
              </a:rPr>
              <a:t>r</a:t>
            </a:r>
            <a:r>
              <a:rPr lang="en-US" sz="2400" b="1" u="sng" dirty="0" smtClean="0">
                <a:solidFill>
                  <a:srgbClr val="00B050"/>
                </a:solidFill>
                <a:latin typeface="Comic Sans MS" pitchFamily="66" charset="0"/>
              </a:rPr>
              <a:t>’</a:t>
            </a:r>
            <a:endParaRPr lang="en-US" sz="2400" b="1" dirty="0"/>
          </a:p>
        </p:txBody>
      </p:sp>
      <p:sp>
        <p:nvSpPr>
          <p:cNvPr id="27" name="AutoShape 7"/>
          <p:cNvSpPr>
            <a:spLocks noChangeArrowheads="1"/>
          </p:cNvSpPr>
          <p:nvPr/>
        </p:nvSpPr>
        <p:spPr bwMode="auto">
          <a:xfrm>
            <a:off x="2971800" y="5075773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5585598" y="4916269"/>
            <a:ext cx="21868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u="sng" dirty="0" smtClean="0">
                <a:latin typeface="Comic Sans MS" pitchFamily="66" charset="0"/>
              </a:rPr>
              <a:t>E</a:t>
            </a:r>
            <a:r>
              <a:rPr lang="en-US" i="1" dirty="0" smtClean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( </a:t>
            </a:r>
            <a:r>
              <a:rPr lang="en-US" i="1" u="sng" dirty="0" smtClean="0">
                <a:latin typeface="Comic Sans MS" pitchFamily="66" charset="0"/>
              </a:rPr>
              <a:t>r</a:t>
            </a:r>
            <a:r>
              <a:rPr lang="en-US" i="1" dirty="0" smtClean="0">
                <a:latin typeface="Comic Sans MS" pitchFamily="66" charset="0"/>
              </a:rPr>
              <a:t>’ </a:t>
            </a:r>
            <a:r>
              <a:rPr lang="en-US" dirty="0" smtClean="0">
                <a:latin typeface="Comic Sans MS" pitchFamily="66" charset="0"/>
              </a:rPr>
              <a:t>) =</a:t>
            </a:r>
            <a:r>
              <a:rPr lang="en-US" i="1" u="sng" dirty="0">
                <a:latin typeface="Comic Sans MS" pitchFamily="66" charset="0"/>
              </a:rPr>
              <a:t>E</a:t>
            </a:r>
            <a:r>
              <a:rPr lang="en-US" i="1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( </a:t>
            </a:r>
            <a:r>
              <a:rPr lang="en-US" i="1" u="sng" dirty="0" smtClean="0">
                <a:latin typeface="Comic Sans MS" pitchFamily="66" charset="0"/>
              </a:rPr>
              <a:t>r</a:t>
            </a:r>
            <a:r>
              <a:rPr lang="en-US" i="1" dirty="0" smtClean="0">
                <a:latin typeface="Comic Sans MS" pitchFamily="66" charset="0"/>
              </a:rPr>
              <a:t>-</a:t>
            </a:r>
            <a:r>
              <a:rPr lang="en-US" i="1" u="sng" dirty="0" smtClean="0">
                <a:latin typeface="Comic Sans MS" pitchFamily="66" charset="0"/>
              </a:rPr>
              <a:t>d</a:t>
            </a:r>
            <a:r>
              <a:rPr lang="en-US" i="1" dirty="0" smtClean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dirty="0"/>
          </a:p>
          <a:p>
            <a:endParaRPr lang="en-US" dirty="0"/>
          </a:p>
        </p:txBody>
      </p:sp>
      <p:sp>
        <p:nvSpPr>
          <p:cNvPr id="29" name="AutoShape 7"/>
          <p:cNvSpPr>
            <a:spLocks noChangeArrowheads="1"/>
          </p:cNvSpPr>
          <p:nvPr/>
        </p:nvSpPr>
        <p:spPr bwMode="auto">
          <a:xfrm>
            <a:off x="5067300" y="5087034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705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5" grpId="0"/>
      <p:bldP spid="6" grpId="0" animBg="1"/>
      <p:bldP spid="8" grpId="0"/>
      <p:bldP spid="17" grpId="0"/>
      <p:bldP spid="19" grpId="0"/>
      <p:bldP spid="25" grpId="0"/>
      <p:bldP spid="26" grpId="0"/>
      <p:bldP spid="27" grpId="0" animBg="1"/>
      <p:bldP spid="24" grpId="0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26"/>
          <p:cNvSpPr>
            <a:spLocks noChangeArrowheads="1"/>
          </p:cNvSpPr>
          <p:nvPr/>
        </p:nvSpPr>
        <p:spPr bwMode="auto">
          <a:xfrm>
            <a:off x="152855" y="5266183"/>
            <a:ext cx="4723945" cy="1439417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 sz="1600">
              <a:latin typeface="Comic Sans MS" pitchFamily="66" charset="0"/>
            </a:endParaRPr>
          </a:p>
        </p:txBody>
      </p:sp>
      <p:pic>
        <p:nvPicPr>
          <p:cNvPr id="2" name="Picture 1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91000" y="1812174"/>
            <a:ext cx="1171575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val 3"/>
          <p:cNvSpPr/>
          <p:nvPr/>
        </p:nvSpPr>
        <p:spPr>
          <a:xfrm>
            <a:off x="228600" y="375166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609600" y="304800"/>
            <a:ext cx="8458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omic Sans MS" pitchFamily="66" charset="0"/>
              </a:rPr>
              <a:t>Let’s apply this transformation scheme to the electric field of a point charge</a:t>
            </a:r>
            <a:endParaRPr lang="en-US" b="1" dirty="0">
              <a:latin typeface="Comic Sans MS" pitchFamily="66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283826" y="1278774"/>
            <a:ext cx="1312777" cy="1483741"/>
            <a:chOff x="4915619" y="2641711"/>
            <a:chExt cx="1312777" cy="1483741"/>
          </a:xfrm>
        </p:grpSpPr>
        <p:grpSp>
          <p:nvGrpSpPr>
            <p:cNvPr id="7" name="Group 6"/>
            <p:cNvGrpSpPr/>
            <p:nvPr/>
          </p:nvGrpSpPr>
          <p:grpSpPr>
            <a:xfrm>
              <a:off x="5181600" y="2918714"/>
              <a:ext cx="1046796" cy="1206738"/>
              <a:chOff x="3124200" y="3124994"/>
              <a:chExt cx="1046796" cy="1206738"/>
            </a:xfrm>
          </p:grpSpPr>
          <p:cxnSp>
            <p:nvCxnSpPr>
              <p:cNvPr id="9" name="Straight Arrow Connector 8"/>
              <p:cNvCxnSpPr/>
              <p:nvPr/>
            </p:nvCxnSpPr>
            <p:spPr>
              <a:xfrm rot="5400000" flipH="1" flipV="1">
                <a:off x="2971800" y="3543300"/>
                <a:ext cx="838200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>
                <a:off x="3375660" y="3962400"/>
                <a:ext cx="762000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3810000" y="3962400"/>
                <a:ext cx="3609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X’</a:t>
                </a:r>
                <a:endParaRPr lang="en-US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124200" y="3200400"/>
                <a:ext cx="3575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Y’</a:t>
                </a:r>
                <a:endParaRPr lang="en-US" dirty="0"/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>
              <a:off x="4915619" y="2641711"/>
              <a:ext cx="4371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0070C0"/>
                  </a:solidFill>
                </a:rPr>
                <a:t>S’</a:t>
              </a:r>
              <a:endParaRPr lang="en-US" sz="2800" dirty="0">
                <a:solidFill>
                  <a:srgbClr val="0070C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850774" y="937974"/>
                <a:ext cx="1930016" cy="567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ar>
                        <m:bar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ba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bar>
                                <m:barPr>
                                  <m:ctrlP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a:rPr lang="en-US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ba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bar>
                            <m:ba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e>
                          </m:ba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0774" y="937974"/>
                <a:ext cx="1930016" cy="56746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5797581" y="1638728"/>
            <a:ext cx="30092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mic Sans MS" pitchFamily="66" charset="0"/>
              </a:rPr>
              <a:t>Expressed in coordinates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879869" y="2050300"/>
                <a:ext cx="2418226" cy="9232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ar>
                        <m:bar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ba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bar>
                                <m:barPr>
                                  <m:ctrlP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a:rPr lang="en-US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ba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sSup>
                                      <m:sSup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′</m:t>
                                        </m:r>
                                      </m:sup>
                                    </m:sSup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′)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sSup>
                                      <m:sSup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p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′</m:t>
                                        </m:r>
                                      </m:sup>
                                    </m:sSup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′)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sSup>
                                      <m:sSup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</m:e>
                                      <m:sup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′</m:t>
                                        </m:r>
                                      </m:sup>
                                    </m:sSup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′)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9869" y="2050300"/>
                <a:ext cx="2418226" cy="92320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5850774" y="3124200"/>
                <a:ext cx="2121093" cy="6018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solidFill>
                      <a:prstClr val="black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𝜖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f>
                      <m:f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num>
                      <m:den>
                        <m:d>
                          <m:dPr>
                            <m:ctrlPr>
                              <a:rPr lang="en-US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′2</m:t>
                                </m:r>
                              </m:sup>
                            </m:sSup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sSup>
                                  <m:sSupPr>
                                    <m:ctrlPr>
                                      <a:rPr lang="en-US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</m:e>
                              <m:sup>
                                <m:r>
                                  <a:rPr lang="en-US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sSup>
                                  <m:sSupPr>
                                    <m:ctrlPr>
                                      <a:rPr lang="en-US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</m:e>
                              <m:sup>
                                <m:r>
                                  <a:rPr lang="en-US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den>
                    </m:f>
                    <m:acc>
                      <m:accPr>
                        <m:chr m:val="̂"/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bar>
                          <m:bar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bar>
                      </m:e>
                    </m:acc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0774" y="3124200"/>
                <a:ext cx="2121093" cy="601896"/>
              </a:xfrm>
              <a:prstGeom prst="rect">
                <a:avLst/>
              </a:prstGeom>
              <a:blipFill rotWithShape="0">
                <a:blip r:embed="rId5"/>
                <a:stretch>
                  <a:fillRect l="-2586" r="-149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>
          <a:xfrm flipV="1">
            <a:off x="7780790" y="3657600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6553200" y="3962400"/>
            <a:ext cx="12275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6433838" y="3806359"/>
                <a:ext cx="2562881" cy="9062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bar>
                          <m:bar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bar>
                      </m:e>
                    </m:acc>
                  </m:oMath>
                </a14:m>
                <a:r>
                  <a:rPr lang="en-US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bar>
                          <m:bar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ba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′</m:t>
                        </m:r>
                      </m:num>
                      <m:den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den>
                    </m:f>
                  </m:oMath>
                </a14:m>
                <a:r>
                  <a:rPr lang="en-US" dirty="0" smtClean="0"/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′2</m:t>
                                </m:r>
                              </m:sup>
                            </m:sSup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sSup>
                                  <m:sSupPr>
                                    <m:ctrlPr>
                                      <a:rPr lang="en-US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</m:e>
                              <m:sup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sSup>
                                  <m:sSupPr>
                                    <m:ctrlPr>
                                      <a:rPr lang="en-US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</m:e>
                              <m:sup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3838" y="3806359"/>
                <a:ext cx="2562881" cy="90627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295181" y="4740342"/>
                <a:ext cx="3788666" cy="8793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ar>
                        <m:bar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ba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bar>
                                <m:barPr>
                                  <m:ctrlP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a:rPr lang="en-US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ba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′2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sSup>
                                        <m:sSupPr>
                                          <m:ctrlP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sSup>
                                        <m:sSupPr>
                                          <m:ctrlP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5181" y="4740342"/>
                <a:ext cx="3788666" cy="87934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Group 22"/>
          <p:cNvGrpSpPr/>
          <p:nvPr/>
        </p:nvGrpSpPr>
        <p:grpSpPr>
          <a:xfrm>
            <a:off x="609600" y="1016936"/>
            <a:ext cx="1228536" cy="1828800"/>
            <a:chOff x="685800" y="3375914"/>
            <a:chExt cx="1228536" cy="1828800"/>
          </a:xfrm>
        </p:grpSpPr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07223" y="3772030"/>
              <a:ext cx="1207113" cy="1432684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685800" y="3375914"/>
              <a:ext cx="34977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0070C0"/>
                  </a:solidFill>
                </a:rPr>
                <a:t>S</a:t>
              </a:r>
              <a:endParaRPr lang="en-US" sz="2800" dirty="0">
                <a:solidFill>
                  <a:srgbClr val="0070C0"/>
                </a:solidFill>
              </a:endParaRPr>
            </a:p>
          </p:txBody>
        </p:sp>
      </p:grpSp>
      <p:sp>
        <p:nvSpPr>
          <p:cNvPr id="26" name="Left Brace 25"/>
          <p:cNvSpPr/>
          <p:nvPr/>
        </p:nvSpPr>
        <p:spPr>
          <a:xfrm rot="16200000">
            <a:off x="2620845" y="889224"/>
            <a:ext cx="533400" cy="3856337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133600" y="3037818"/>
            <a:ext cx="14734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u="sng" dirty="0" smtClean="0">
                <a:latin typeface="Comic Sans MS" pitchFamily="66" charset="0"/>
              </a:rPr>
              <a:t>d</a:t>
            </a:r>
            <a:r>
              <a:rPr lang="en-US" sz="2400" dirty="0" smtClean="0">
                <a:latin typeface="Comic Sans MS" pitchFamily="66" charset="0"/>
              </a:rPr>
              <a:t>=(d,0,0)</a:t>
            </a:r>
            <a:endParaRPr lang="en-US" sz="2400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959375" y="2404403"/>
            <a:ext cx="38793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572621" y="3673010"/>
            <a:ext cx="7729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Using</a:t>
            </a:r>
            <a:endParaRPr lang="en-US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90204" y="4239258"/>
            <a:ext cx="152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 smtClean="0">
                <a:solidFill>
                  <a:srgbClr val="00B050"/>
                </a:solidFill>
                <a:latin typeface="Comic Sans MS" pitchFamily="66" charset="0"/>
              </a:rPr>
              <a:t>r’</a:t>
            </a:r>
            <a:r>
              <a:rPr lang="en-US" sz="2400" b="1" dirty="0" smtClean="0">
                <a:solidFill>
                  <a:srgbClr val="00B050"/>
                </a:solidFill>
                <a:latin typeface="Comic Sans MS" pitchFamily="66" charset="0"/>
              </a:rPr>
              <a:t>=</a:t>
            </a:r>
            <a:r>
              <a:rPr lang="en-US" sz="2400" b="1" u="sng" dirty="0" smtClean="0">
                <a:solidFill>
                  <a:srgbClr val="0070C0"/>
                </a:solidFill>
                <a:latin typeface="Comic Sans MS" pitchFamily="66" charset="0"/>
              </a:rPr>
              <a:t>r</a:t>
            </a:r>
            <a:r>
              <a:rPr lang="en-US" sz="2400" b="1" dirty="0" smtClean="0">
                <a:solidFill>
                  <a:srgbClr val="0070C0"/>
                </a:solidFill>
                <a:latin typeface="Comic Sans MS" pitchFamily="66" charset="0"/>
              </a:rPr>
              <a:t>-</a:t>
            </a:r>
            <a:r>
              <a:rPr lang="en-US" sz="2400" b="1" u="sng" dirty="0" smtClean="0">
                <a:latin typeface="Comic Sans MS" pitchFamily="66" charset="0"/>
              </a:rPr>
              <a:t>d</a:t>
            </a:r>
            <a:endParaRPr lang="en-US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58258" y="5504541"/>
                <a:ext cx="4480907" cy="8538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ar>
                        <m:bar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ba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n-US" b="1" u="sng" dirty="0">
                              <a:solidFill>
                                <a:srgbClr val="0070C0"/>
                              </a:solidFill>
                              <a:latin typeface="Comic Sans MS" pitchFamily="66" charset="0"/>
                            </a:rPr>
                            <m:t>r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258" y="5504541"/>
                <a:ext cx="4480907" cy="85382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utoShape 7"/>
          <p:cNvSpPr>
            <a:spLocks noChangeArrowheads="1"/>
          </p:cNvSpPr>
          <p:nvPr/>
        </p:nvSpPr>
        <p:spPr bwMode="auto">
          <a:xfrm>
            <a:off x="190499" y="4907353"/>
            <a:ext cx="382121" cy="249952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774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4" grpId="0" animBg="1"/>
      <p:bldP spid="5" grpId="0"/>
      <p:bldP spid="13" grpId="0"/>
      <p:bldP spid="14" grpId="0"/>
      <p:bldP spid="15" grpId="0"/>
      <p:bldP spid="16" grpId="0"/>
      <p:bldP spid="21" grpId="0"/>
      <p:bldP spid="22" grpId="0"/>
      <p:bldP spid="26" grpId="0" animBg="1"/>
      <p:bldP spid="27" grpId="0"/>
      <p:bldP spid="30" grpId="0"/>
      <p:bldP spid="31" grpId="0"/>
      <p:bldP spid="33" grpId="0"/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26"/>
          <p:cNvSpPr>
            <a:spLocks noChangeArrowheads="1"/>
          </p:cNvSpPr>
          <p:nvPr/>
        </p:nvSpPr>
        <p:spPr bwMode="auto">
          <a:xfrm>
            <a:off x="7086600" y="6096000"/>
            <a:ext cx="1295400" cy="6096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  <a:reflection blurRad="6350" stA="50000" endA="300" endPos="55000" dir="5400000" sy="-100000" algn="bl" rotWithShape="0"/>
          </a:effectLst>
        </p:spPr>
        <p:txBody>
          <a:bodyPr wrap="none" anchor="ctr"/>
          <a:lstStyle/>
          <a:p>
            <a:endParaRPr lang="en-US" sz="1600">
              <a:latin typeface="Comic Sans MS" pitchFamily="66" charset="0"/>
            </a:endParaRPr>
          </a:p>
        </p:txBody>
      </p:sp>
      <p:sp>
        <p:nvSpPr>
          <p:cNvPr id="81" name="Rectangle 26"/>
          <p:cNvSpPr>
            <a:spLocks noChangeArrowheads="1"/>
          </p:cNvSpPr>
          <p:nvPr/>
        </p:nvSpPr>
        <p:spPr bwMode="auto">
          <a:xfrm>
            <a:off x="3962400" y="5486400"/>
            <a:ext cx="914400" cy="5334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  <a:reflection blurRad="6350" stA="50000" endA="300" endPos="55000" dir="5400000" sy="-100000" algn="bl" rotWithShape="0"/>
          </a:effectLst>
        </p:spPr>
        <p:txBody>
          <a:bodyPr wrap="none" anchor="ctr"/>
          <a:lstStyle/>
          <a:p>
            <a:endParaRPr lang="en-US" sz="1600">
              <a:latin typeface="Comic Sans MS" pitchFamily="66" charset="0"/>
            </a:endParaRPr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685800" y="304800"/>
            <a:ext cx="8305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As an exercise with relevant application let’s explore an approximate </a:t>
            </a:r>
          </a:p>
          <a:p>
            <a:r>
              <a:rPr lang="en-US" dirty="0" smtClean="0">
                <a:latin typeface="Comic Sans MS" pitchFamily="66" charset="0"/>
              </a:rPr>
              <a:t>expression  of the electric dipole-field on the x-axis for x&gt;&gt;d</a:t>
            </a:r>
          </a:p>
        </p:txBody>
      </p:sp>
      <p:sp>
        <p:nvSpPr>
          <p:cNvPr id="43" name="Oval 42"/>
          <p:cNvSpPr/>
          <p:nvPr/>
        </p:nvSpPr>
        <p:spPr>
          <a:xfrm>
            <a:off x="228600" y="381000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4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3840" y="1600200"/>
            <a:ext cx="609599" cy="564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" name="TextBox 50"/>
          <p:cNvSpPr txBox="1"/>
          <p:nvPr/>
        </p:nvSpPr>
        <p:spPr>
          <a:xfrm>
            <a:off x="152400" y="2051281"/>
            <a:ext cx="737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</a:t>
            </a:r>
            <a:r>
              <a:rPr lang="en-US" baseline="-25000" dirty="0" smtClean="0"/>
              <a:t>1</a:t>
            </a:r>
            <a:r>
              <a:rPr lang="en-US" dirty="0" smtClean="0"/>
              <a:t>=+q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1600200" y="2088994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r>
              <a:rPr lang="en-US" dirty="0" smtClean="0"/>
              <a:t>=-q</a:t>
            </a:r>
            <a:endParaRPr lang="en-US" dirty="0"/>
          </a:p>
        </p:txBody>
      </p:sp>
      <p:grpSp>
        <p:nvGrpSpPr>
          <p:cNvPr id="54" name="Group 53"/>
          <p:cNvGrpSpPr/>
          <p:nvPr/>
        </p:nvGrpSpPr>
        <p:grpSpPr>
          <a:xfrm>
            <a:off x="685801" y="1066800"/>
            <a:ext cx="2213201" cy="1206738"/>
            <a:chOff x="3124200" y="3124994"/>
            <a:chExt cx="1013460" cy="1206738"/>
          </a:xfrm>
        </p:grpSpPr>
        <p:cxnSp>
          <p:nvCxnSpPr>
            <p:cNvPr id="55" name="Straight Arrow Connector 54"/>
            <p:cNvCxnSpPr/>
            <p:nvPr/>
          </p:nvCxnSpPr>
          <p:spPr>
            <a:xfrm rot="5400000" flipH="1" flipV="1">
              <a:off x="2971800" y="3543300"/>
              <a:ext cx="8382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>
              <a:off x="3375660" y="3962400"/>
              <a:ext cx="7620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3810000" y="3962400"/>
              <a:ext cx="1396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</a:t>
              </a:r>
              <a:endParaRPr lang="en-US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24200" y="3200400"/>
              <a:ext cx="1359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</a:t>
              </a:r>
              <a:endParaRPr lang="en-US" dirty="0"/>
            </a:p>
          </p:txBody>
        </p:sp>
      </p:grpSp>
      <p:cxnSp>
        <p:nvCxnSpPr>
          <p:cNvPr id="60" name="Straight Connector 59"/>
          <p:cNvCxnSpPr/>
          <p:nvPr/>
        </p:nvCxnSpPr>
        <p:spPr>
          <a:xfrm flipV="1">
            <a:off x="533400" y="1828800"/>
            <a:ext cx="7848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Picture 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61160" y="1603976"/>
            <a:ext cx="533400" cy="52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" name="TextBox 60"/>
          <p:cNvSpPr txBox="1"/>
          <p:nvPr/>
        </p:nvSpPr>
        <p:spPr>
          <a:xfrm>
            <a:off x="7772400" y="1371600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=0)</a:t>
            </a:r>
            <a:endParaRPr lang="en-US" dirty="0"/>
          </a:p>
        </p:txBody>
      </p:sp>
      <p:sp>
        <p:nvSpPr>
          <p:cNvPr id="63" name="Oval 62"/>
          <p:cNvSpPr/>
          <p:nvPr/>
        </p:nvSpPr>
        <p:spPr>
          <a:xfrm>
            <a:off x="8001000" y="1790700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Left Brace 64"/>
          <p:cNvSpPr/>
          <p:nvPr/>
        </p:nvSpPr>
        <p:spPr>
          <a:xfrm rot="16200000">
            <a:off x="1074420" y="1943100"/>
            <a:ext cx="381000" cy="1371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1135380" y="271272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graphicFrame>
        <p:nvGraphicFramePr>
          <p:cNvPr id="23562" name="Object 10"/>
          <p:cNvGraphicFramePr>
            <a:graphicFrameLocks noChangeAspect="1"/>
          </p:cNvGraphicFramePr>
          <p:nvPr/>
        </p:nvGraphicFramePr>
        <p:xfrm>
          <a:off x="5077421" y="2590800"/>
          <a:ext cx="4066579" cy="89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42" name="Equation" r:id="rId6" imgW="4381200" imgH="965160" progId="Equation.DSMT4">
                  <p:embed/>
                </p:oleObj>
              </mc:Choice>
              <mc:Fallback>
                <p:oleObj name="Equation" r:id="rId6" imgW="4381200" imgH="96516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7421" y="2590800"/>
                        <a:ext cx="4066579" cy="896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" name="Text Box 9"/>
          <p:cNvSpPr txBox="1">
            <a:spLocks noChangeArrowheads="1"/>
          </p:cNvSpPr>
          <p:nvPr/>
        </p:nvSpPr>
        <p:spPr bwMode="auto">
          <a:xfrm>
            <a:off x="1615440" y="2857500"/>
            <a:ext cx="3657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We inspect the x-component of </a:t>
            </a:r>
          </a:p>
        </p:txBody>
      </p:sp>
      <p:sp>
        <p:nvSpPr>
          <p:cNvPr id="68" name="AutoShape 7"/>
          <p:cNvSpPr>
            <a:spLocks noChangeArrowheads="1"/>
          </p:cNvSpPr>
          <p:nvPr/>
        </p:nvSpPr>
        <p:spPr bwMode="auto">
          <a:xfrm>
            <a:off x="304800" y="3657600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3563" name="Object 11"/>
          <p:cNvGraphicFramePr>
            <a:graphicFrameLocks noChangeAspect="1"/>
          </p:cNvGraphicFramePr>
          <p:nvPr/>
        </p:nvGraphicFramePr>
        <p:xfrm>
          <a:off x="762000" y="3200400"/>
          <a:ext cx="233976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43" name="Equation" r:id="rId8" imgW="2158920" imgH="914400" progId="Equation.DSMT4">
                  <p:embed/>
                </p:oleObj>
              </mc:Choice>
              <mc:Fallback>
                <p:oleObj name="Equation" r:id="rId8" imgW="2158920" imgH="9144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200400"/>
                        <a:ext cx="233976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4" name="Object 12"/>
          <p:cNvGraphicFramePr>
            <a:graphicFrameLocks noChangeAspect="1"/>
          </p:cNvGraphicFramePr>
          <p:nvPr/>
        </p:nvGraphicFramePr>
        <p:xfrm>
          <a:off x="3124200" y="3246120"/>
          <a:ext cx="289083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44" name="Equation" r:id="rId10" imgW="2666880" imgH="914400" progId="Equation.DSMT4">
                  <p:embed/>
                </p:oleObj>
              </mc:Choice>
              <mc:Fallback>
                <p:oleObj name="Equation" r:id="rId10" imgW="2666880" imgH="9144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246120"/>
                        <a:ext cx="2890837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0" name="Straight Arrow Connector 69"/>
          <p:cNvCxnSpPr/>
          <p:nvPr/>
        </p:nvCxnSpPr>
        <p:spPr>
          <a:xfrm rot="5400000" flipH="1" flipV="1">
            <a:off x="4306094" y="44569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495800" y="4648200"/>
            <a:ext cx="464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rot="5400000" flipH="1" flipV="1">
            <a:off x="5478780" y="44577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 Box 9"/>
          <p:cNvSpPr txBox="1">
            <a:spLocks noChangeArrowheads="1"/>
          </p:cNvSpPr>
          <p:nvPr/>
        </p:nvSpPr>
        <p:spPr bwMode="auto">
          <a:xfrm>
            <a:off x="5593080" y="4358640"/>
            <a:ext cx="36576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neglecting quadratic terms in d since x&gt;&gt;d</a:t>
            </a:r>
          </a:p>
        </p:txBody>
      </p:sp>
      <p:sp>
        <p:nvSpPr>
          <p:cNvPr id="77" name="AutoShape 7"/>
          <p:cNvSpPr>
            <a:spLocks noChangeArrowheads="1"/>
          </p:cNvSpPr>
          <p:nvPr/>
        </p:nvSpPr>
        <p:spPr bwMode="auto">
          <a:xfrm>
            <a:off x="304800" y="5067300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3565" name="Object 13"/>
          <p:cNvGraphicFramePr>
            <a:graphicFrameLocks noChangeAspect="1"/>
          </p:cNvGraphicFramePr>
          <p:nvPr/>
        </p:nvGraphicFramePr>
        <p:xfrm>
          <a:off x="685800" y="4876800"/>
          <a:ext cx="384175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45" name="Equation" r:id="rId12" imgW="3543120" imgH="495000" progId="Equation.DSMT4">
                  <p:embed/>
                </p:oleObj>
              </mc:Choice>
              <mc:Fallback>
                <p:oleObj name="Equation" r:id="rId12" imgW="3543120" imgH="4950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876800"/>
                        <a:ext cx="3841750" cy="536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6" name="Object 14"/>
          <p:cNvGraphicFramePr>
            <a:graphicFrameLocks noChangeAspect="1"/>
          </p:cNvGraphicFramePr>
          <p:nvPr/>
        </p:nvGraphicFramePr>
        <p:xfrm>
          <a:off x="4572000" y="4876800"/>
          <a:ext cx="1225550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46" name="Equation" r:id="rId14" imgW="1130040" imgH="431640" progId="Equation.DSMT4">
                  <p:embed/>
                </p:oleObj>
              </mc:Choice>
              <mc:Fallback>
                <p:oleObj name="Equation" r:id="rId14" imgW="1130040" imgH="43164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876800"/>
                        <a:ext cx="1225550" cy="468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7" name="Object 15"/>
          <p:cNvGraphicFramePr>
            <a:graphicFrameLocks noChangeAspect="1"/>
          </p:cNvGraphicFramePr>
          <p:nvPr/>
        </p:nvGraphicFramePr>
        <p:xfrm>
          <a:off x="5867400" y="4876800"/>
          <a:ext cx="660400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47" name="Equation" r:id="rId16" imgW="609480" imgH="431640" progId="Equation.DSMT4">
                  <p:embed/>
                </p:oleObj>
              </mc:Choice>
              <mc:Fallback>
                <p:oleObj name="Equation" r:id="rId16" imgW="609480" imgH="43164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876800"/>
                        <a:ext cx="660400" cy="468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 Box 9"/>
              <p:cNvSpPr txBox="1">
                <a:spLocks noChangeArrowheads="1"/>
              </p:cNvSpPr>
              <p:nvPr/>
            </p:nvSpPr>
            <p:spPr bwMode="auto">
              <a:xfrm>
                <a:off x="228600" y="5562600"/>
                <a:ext cx="4114800" cy="584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1600" dirty="0" smtClean="0">
                    <a:latin typeface="Comic Sans MS" pitchFamily="66" charset="0"/>
                  </a:rPr>
                  <a:t>We define the electric dipole moment</a:t>
                </a:r>
              </a:p>
              <a:p>
                <a:r>
                  <a:rPr lang="en-US" sz="1600" dirty="0" smtClean="0">
                    <a:solidFill>
                      <a:srgbClr val="00B050"/>
                    </a:solidFill>
                    <a:latin typeface="Comic Sans MS" pitchFamily="66" charset="0"/>
                  </a:rPr>
                  <a:t>for the case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160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en-US" sz="16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sz="16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sz="16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600" dirty="0" smtClean="0">
                  <a:solidFill>
                    <a:srgbClr val="00B05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0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5562600"/>
                <a:ext cx="4114800" cy="584775"/>
              </a:xfrm>
              <a:prstGeom prst="rect">
                <a:avLst/>
              </a:prstGeom>
              <a:blipFill rotWithShape="0">
                <a:blip r:embed="rId18"/>
                <a:stretch>
                  <a:fillRect l="-889" t="-21053" b="-10000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3568" name="Object 16"/>
          <p:cNvGraphicFramePr>
            <a:graphicFrameLocks noChangeAspect="1"/>
          </p:cNvGraphicFramePr>
          <p:nvPr/>
        </p:nvGraphicFramePr>
        <p:xfrm>
          <a:off x="3962400" y="5562600"/>
          <a:ext cx="769938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48" name="Equation" r:id="rId19" imgW="711000" imgH="342720" progId="Equation.DSMT4">
                  <p:embed/>
                </p:oleObj>
              </mc:Choice>
              <mc:Fallback>
                <p:oleObj name="Equation" r:id="rId19" imgW="711000" imgH="34272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5562600"/>
                        <a:ext cx="769938" cy="373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" name="Text Box 9"/>
          <p:cNvSpPr txBox="1">
            <a:spLocks noChangeArrowheads="1"/>
          </p:cNvSpPr>
          <p:nvPr/>
        </p:nvSpPr>
        <p:spPr bwMode="auto">
          <a:xfrm>
            <a:off x="4953000" y="5562600"/>
            <a:ext cx="4114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which here has only a x-component</a:t>
            </a:r>
          </a:p>
        </p:txBody>
      </p:sp>
      <p:cxnSp>
        <p:nvCxnSpPr>
          <p:cNvPr id="85" name="Elbow Connector 84"/>
          <p:cNvCxnSpPr/>
          <p:nvPr/>
        </p:nvCxnSpPr>
        <p:spPr>
          <a:xfrm rot="5400000">
            <a:off x="5334000" y="4800600"/>
            <a:ext cx="685800" cy="381000"/>
          </a:xfrm>
          <a:prstGeom prst="bentConnector3">
            <a:avLst>
              <a:gd name="adj1" fmla="val 13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569" name="Object 17"/>
          <p:cNvGraphicFramePr>
            <a:graphicFrameLocks noChangeAspect="1"/>
          </p:cNvGraphicFramePr>
          <p:nvPr/>
        </p:nvGraphicFramePr>
        <p:xfrm>
          <a:off x="3962400" y="6248400"/>
          <a:ext cx="1981200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49" name="Equation" r:id="rId21" imgW="1828800" imgH="393480" progId="Equation.DSMT4">
                  <p:embed/>
                </p:oleObj>
              </mc:Choice>
              <mc:Fallback>
                <p:oleObj name="Equation" r:id="rId21" imgW="1828800" imgH="39348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6248400"/>
                        <a:ext cx="1981200" cy="427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" name="AutoShape 7"/>
          <p:cNvSpPr>
            <a:spLocks noChangeArrowheads="1"/>
          </p:cNvSpPr>
          <p:nvPr/>
        </p:nvSpPr>
        <p:spPr bwMode="auto">
          <a:xfrm>
            <a:off x="6324600" y="6400800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3570" name="Object 18"/>
          <p:cNvGraphicFramePr>
            <a:graphicFrameLocks noChangeAspect="1"/>
          </p:cNvGraphicFramePr>
          <p:nvPr/>
        </p:nvGraphicFramePr>
        <p:xfrm>
          <a:off x="7162800" y="6096000"/>
          <a:ext cx="1066800" cy="5763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50" name="Equation" r:id="rId23" imgW="799920" imgH="431640" progId="Equation.DSMT4">
                  <p:embed/>
                </p:oleObj>
              </mc:Choice>
              <mc:Fallback>
                <p:oleObj name="Equation" r:id="rId23" imgW="799920" imgH="43164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6096000"/>
                        <a:ext cx="1066800" cy="5763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9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000"/>
                            </p:stCondLst>
                            <p:childTnLst>
                              <p:par>
                                <p:cTn id="15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 animBg="1"/>
      <p:bldP spid="81" grpId="0" animBg="1"/>
      <p:bldP spid="40" grpId="0"/>
      <p:bldP spid="43" grpId="0" animBg="1"/>
      <p:bldP spid="51" grpId="0"/>
      <p:bldP spid="53" grpId="0"/>
      <p:bldP spid="61" grpId="0"/>
      <p:bldP spid="63" grpId="0" animBg="1"/>
      <p:bldP spid="65" grpId="0" animBg="1"/>
      <p:bldP spid="66" grpId="0"/>
      <p:bldP spid="67" grpId="0"/>
      <p:bldP spid="68" grpId="0" animBg="1"/>
      <p:bldP spid="75" grpId="0"/>
      <p:bldP spid="77" grpId="0" animBg="1"/>
      <p:bldP spid="80" grpId="0"/>
      <p:bldP spid="82" grpId="0"/>
      <p:bldP spid="9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AutoShape 4"/>
          <p:cNvSpPr>
            <a:spLocks noChangeArrowheads="1"/>
          </p:cNvSpPr>
          <p:nvPr/>
        </p:nvSpPr>
        <p:spPr bwMode="auto">
          <a:xfrm>
            <a:off x="2286000" y="5715000"/>
            <a:ext cx="4038600" cy="10668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2819400" y="304800"/>
            <a:ext cx="3505200" cy="576263"/>
            <a:chOff x="2667000" y="1143000"/>
            <a:chExt cx="2590800" cy="576263"/>
          </a:xfrm>
          <a:effectLst>
            <a:glow rad="101600">
              <a:schemeClr val="accent3">
                <a:satMod val="175000"/>
                <a:alpha val="40000"/>
              </a:schemeClr>
            </a:glow>
          </a:effectLst>
        </p:grpSpPr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2667000" y="1143000"/>
              <a:ext cx="2590800" cy="57626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37" name="Text Box 33"/>
            <p:cNvSpPr txBox="1">
              <a:spLocks noChangeArrowheads="1"/>
            </p:cNvSpPr>
            <p:nvPr/>
          </p:nvSpPr>
          <p:spPr bwMode="auto">
            <a:xfrm>
              <a:off x="2834590" y="1188265"/>
              <a:ext cx="238567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Comic Sans MS" pitchFamily="66" charset="0"/>
                </a:rPr>
                <a:t>Electric field lines</a:t>
              </a:r>
              <a:endParaRPr lang="en-US" sz="2400" b="1" baseline="-25000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  <p:sp>
        <p:nvSpPr>
          <p:cNvPr id="39" name="Oval 38"/>
          <p:cNvSpPr/>
          <p:nvPr/>
        </p:nvSpPr>
        <p:spPr>
          <a:xfrm>
            <a:off x="228600" y="1177052"/>
            <a:ext cx="152400" cy="164068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457200" y="1066800"/>
            <a:ext cx="868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Vector fields such as the E-field are somewhat abstract and hard to picture</a:t>
            </a:r>
          </a:p>
        </p:txBody>
      </p:sp>
      <p:sp>
        <p:nvSpPr>
          <p:cNvPr id="42" name="AutoShape 7"/>
          <p:cNvSpPr>
            <a:spLocks noChangeArrowheads="1"/>
          </p:cNvSpPr>
          <p:nvPr/>
        </p:nvSpPr>
        <p:spPr bwMode="auto">
          <a:xfrm>
            <a:off x="685800" y="1645920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990600" y="1524000"/>
            <a:ext cx="4953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The concept of field lines can help us out</a:t>
            </a:r>
          </a:p>
        </p:txBody>
      </p:sp>
      <p:sp>
        <p:nvSpPr>
          <p:cNvPr id="44" name="Oval 43"/>
          <p:cNvSpPr/>
          <p:nvPr/>
        </p:nvSpPr>
        <p:spPr>
          <a:xfrm>
            <a:off x="1447800" y="2667000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2819400" y="2057400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4572000" y="2735580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6019800" y="2811780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1470660" y="2362200"/>
            <a:ext cx="510540" cy="342902"/>
          </a:xfrm>
          <a:prstGeom prst="straightConnector1">
            <a:avLst/>
          </a:prstGeom>
          <a:ln w="28575">
            <a:solidFill>
              <a:srgbClr val="FD718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2819400" y="2095502"/>
            <a:ext cx="762000" cy="38098"/>
          </a:xfrm>
          <a:prstGeom prst="straightConnector1">
            <a:avLst/>
          </a:prstGeom>
          <a:ln w="28575">
            <a:solidFill>
              <a:srgbClr val="FD718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4579620" y="2773680"/>
            <a:ext cx="601980" cy="121920"/>
          </a:xfrm>
          <a:prstGeom prst="straightConnector1">
            <a:avLst/>
          </a:prstGeom>
          <a:ln w="28575">
            <a:solidFill>
              <a:srgbClr val="FD718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6050280" y="2849880"/>
            <a:ext cx="762000" cy="1588"/>
          </a:xfrm>
          <a:prstGeom prst="straightConnector1">
            <a:avLst/>
          </a:prstGeom>
          <a:ln w="28575">
            <a:solidFill>
              <a:srgbClr val="FD718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Group 72"/>
          <p:cNvGrpSpPr/>
          <p:nvPr/>
        </p:nvGrpSpPr>
        <p:grpSpPr>
          <a:xfrm>
            <a:off x="1143000" y="2087880"/>
            <a:ext cx="7589520" cy="1223010"/>
            <a:chOff x="1219200" y="2693670"/>
            <a:chExt cx="7589520" cy="1223010"/>
          </a:xfrm>
        </p:grpSpPr>
        <p:sp>
          <p:nvSpPr>
            <p:cNvPr id="55" name="Freeform 54"/>
            <p:cNvSpPr/>
            <p:nvPr/>
          </p:nvSpPr>
          <p:spPr>
            <a:xfrm>
              <a:off x="1219200" y="2693670"/>
              <a:ext cx="7589520" cy="1223010"/>
            </a:xfrm>
            <a:custGeom>
              <a:avLst/>
              <a:gdLst>
                <a:gd name="connsiteX0" fmla="*/ 0 w 7589520"/>
                <a:gd name="connsiteY0" fmla="*/ 1223010 h 1223010"/>
                <a:gd name="connsiteX1" fmla="*/ 358140 w 7589520"/>
                <a:gd name="connsiteY1" fmla="*/ 621030 h 1223010"/>
                <a:gd name="connsiteX2" fmla="*/ 1706880 w 7589520"/>
                <a:gd name="connsiteY2" fmla="*/ 11430 h 1223010"/>
                <a:gd name="connsiteX3" fmla="*/ 3550920 w 7589520"/>
                <a:gd name="connsiteY3" fmla="*/ 689610 h 1223010"/>
                <a:gd name="connsiteX4" fmla="*/ 6682740 w 7589520"/>
                <a:gd name="connsiteY4" fmla="*/ 758190 h 1223010"/>
                <a:gd name="connsiteX5" fmla="*/ 7589520 w 7589520"/>
                <a:gd name="connsiteY5" fmla="*/ 765810 h 1223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89520" h="1223010">
                  <a:moveTo>
                    <a:pt x="0" y="1223010"/>
                  </a:moveTo>
                  <a:cubicBezTo>
                    <a:pt x="36830" y="1022985"/>
                    <a:pt x="73660" y="822960"/>
                    <a:pt x="358140" y="621030"/>
                  </a:cubicBezTo>
                  <a:cubicBezTo>
                    <a:pt x="642620" y="419100"/>
                    <a:pt x="1174750" y="0"/>
                    <a:pt x="1706880" y="11430"/>
                  </a:cubicBezTo>
                  <a:cubicBezTo>
                    <a:pt x="2239010" y="22860"/>
                    <a:pt x="2721610" y="565150"/>
                    <a:pt x="3550920" y="689610"/>
                  </a:cubicBezTo>
                  <a:cubicBezTo>
                    <a:pt x="4380230" y="814070"/>
                    <a:pt x="6009640" y="745490"/>
                    <a:pt x="6682740" y="758190"/>
                  </a:cubicBezTo>
                  <a:cubicBezTo>
                    <a:pt x="7355840" y="770890"/>
                    <a:pt x="7472680" y="768350"/>
                    <a:pt x="7589520" y="765810"/>
                  </a:cubicBezTo>
                </a:path>
              </a:pathLst>
            </a:custGeom>
            <a:ln>
              <a:solidFill>
                <a:srgbClr val="FD718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Straight Arrow Connector 62"/>
            <p:cNvCxnSpPr>
              <a:stCxn id="55" idx="0"/>
            </p:cNvCxnSpPr>
            <p:nvPr/>
          </p:nvCxnSpPr>
          <p:spPr>
            <a:xfrm flipV="1">
              <a:off x="1219200" y="3733800"/>
              <a:ext cx="47308" cy="182880"/>
            </a:xfrm>
            <a:prstGeom prst="straightConnector1">
              <a:avLst/>
            </a:prstGeom>
            <a:ln w="6350">
              <a:solidFill>
                <a:srgbClr val="FD718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3886200" y="3078480"/>
              <a:ext cx="152400" cy="76200"/>
            </a:xfrm>
            <a:prstGeom prst="straightConnector1">
              <a:avLst/>
            </a:prstGeom>
            <a:ln w="6350">
              <a:solidFill>
                <a:srgbClr val="FD718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/>
            <p:nvPr/>
          </p:nvCxnSpPr>
          <p:spPr>
            <a:xfrm>
              <a:off x="7543800" y="3451860"/>
              <a:ext cx="152400" cy="1588"/>
            </a:xfrm>
            <a:prstGeom prst="straightConnector1">
              <a:avLst/>
            </a:prstGeom>
            <a:ln w="6350">
              <a:solidFill>
                <a:srgbClr val="FD718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Text Box 9"/>
          <p:cNvSpPr txBox="1">
            <a:spLocks noChangeArrowheads="1"/>
          </p:cNvSpPr>
          <p:nvPr/>
        </p:nvSpPr>
        <p:spPr bwMode="auto">
          <a:xfrm>
            <a:off x="15240" y="3429000"/>
            <a:ext cx="9296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Comic Sans MS" pitchFamily="66" charset="0"/>
              </a:rPr>
              <a:t>Properties of field lines:</a:t>
            </a:r>
          </a:p>
          <a:p>
            <a:pPr>
              <a:buFontTx/>
              <a:buChar char="-"/>
            </a:pPr>
            <a:r>
              <a:rPr lang="en-US" dirty="0" smtClean="0">
                <a:latin typeface="Comic Sans MS" pitchFamily="66" charset="0"/>
              </a:rPr>
              <a:t>Imaginary curve such that tangent at any point is along the E-field in this point</a:t>
            </a:r>
          </a:p>
          <a:p>
            <a:endParaRPr lang="en-US" dirty="0" smtClean="0"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en-US" dirty="0" smtClean="0">
                <a:latin typeface="Comic Sans MS" pitchFamily="66" charset="0"/>
              </a:rPr>
              <a:t>density of field lines in a given region allows to picture the magnitude of the E-field</a:t>
            </a:r>
          </a:p>
        </p:txBody>
      </p:sp>
      <p:sp>
        <p:nvSpPr>
          <p:cNvPr id="75" name="Text Box 9"/>
          <p:cNvSpPr txBox="1">
            <a:spLocks noChangeArrowheads="1"/>
          </p:cNvSpPr>
          <p:nvPr/>
        </p:nvSpPr>
        <p:spPr bwMode="auto">
          <a:xfrm>
            <a:off x="76200" y="4800600"/>
            <a:ext cx="868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At any particular point in space the E-field has a well defined direction</a:t>
            </a:r>
          </a:p>
        </p:txBody>
      </p:sp>
      <p:sp>
        <p:nvSpPr>
          <p:cNvPr id="76" name="AutoShape 7"/>
          <p:cNvSpPr>
            <a:spLocks noChangeArrowheads="1"/>
          </p:cNvSpPr>
          <p:nvPr/>
        </p:nvSpPr>
        <p:spPr bwMode="auto">
          <a:xfrm>
            <a:off x="228600" y="5486400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Text Box 9"/>
          <p:cNvSpPr txBox="1">
            <a:spLocks noChangeArrowheads="1"/>
          </p:cNvSpPr>
          <p:nvPr/>
        </p:nvSpPr>
        <p:spPr bwMode="auto">
          <a:xfrm>
            <a:off x="533400" y="5372100"/>
            <a:ext cx="6324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Only one field line can pass through each point </a:t>
            </a:r>
          </a:p>
        </p:txBody>
      </p:sp>
      <p:sp>
        <p:nvSpPr>
          <p:cNvPr id="78" name="AutoShape 7"/>
          <p:cNvSpPr>
            <a:spLocks noChangeArrowheads="1"/>
          </p:cNvSpPr>
          <p:nvPr/>
        </p:nvSpPr>
        <p:spPr bwMode="auto">
          <a:xfrm>
            <a:off x="228600" y="6248400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Text Box 9"/>
          <p:cNvSpPr txBox="1">
            <a:spLocks noChangeArrowheads="1"/>
          </p:cNvSpPr>
          <p:nvPr/>
        </p:nvSpPr>
        <p:spPr bwMode="auto">
          <a:xfrm>
            <a:off x="3124200" y="6096000"/>
            <a:ext cx="3352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Field lines never cross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8046720" y="2781300"/>
            <a:ext cx="8146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field line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676400" y="2514600"/>
            <a:ext cx="10566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E-field</a:t>
            </a:r>
          </a:p>
          <a:p>
            <a:r>
              <a:rPr lang="en-US" sz="1400" dirty="0" smtClean="0">
                <a:solidFill>
                  <a:srgbClr val="00B050"/>
                </a:solidFill>
              </a:rPr>
              <a:t>In this point</a:t>
            </a:r>
            <a:endParaRPr lang="en-US" sz="1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500"/>
                            </p:stCondLst>
                            <p:childTnLst>
                              <p:par>
                                <p:cTn id="7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39" grpId="0" animBg="1"/>
      <p:bldP spid="41" grpId="0"/>
      <p:bldP spid="42" grpId="0" animBg="1"/>
      <p:bldP spid="43" grpId="0"/>
      <p:bldP spid="44" grpId="0" animBg="1"/>
      <p:bldP spid="45" grpId="0" animBg="1"/>
      <p:bldP spid="46" grpId="0" animBg="1"/>
      <p:bldP spid="51" grpId="0" animBg="1"/>
      <p:bldP spid="74" grpId="0"/>
      <p:bldP spid="75" grpId="0"/>
      <p:bldP spid="76" grpId="0" animBg="1"/>
      <p:bldP spid="77" grpId="0"/>
      <p:bldP spid="78" grpId="0" animBg="1"/>
      <p:bldP spid="79" grpId="0"/>
      <p:bldP spid="80" grpId="0"/>
      <p:bldP spid="8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533400" y="381000"/>
            <a:ext cx="2209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Some examples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" y="457200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rot="10800000">
            <a:off x="2895600" y="17526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ardrop 25"/>
          <p:cNvSpPr/>
          <p:nvPr/>
        </p:nvSpPr>
        <p:spPr>
          <a:xfrm rot="2523505">
            <a:off x="1295400" y="2133600"/>
            <a:ext cx="1066800" cy="914400"/>
          </a:xfrm>
          <a:prstGeom prst="teardrop">
            <a:avLst>
              <a:gd name="adj" fmla="val 200000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3810000" y="1524000"/>
            <a:ext cx="533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Like the E-field, field lines point away from positive charges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3429000" y="2438400"/>
            <a:ext cx="533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Closer to the charge, where E-field is stronger, higher density of field lines meaning more lines per volume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rot="10800000">
            <a:off x="2743200" y="3352800"/>
            <a:ext cx="9144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3710940" y="3417808"/>
            <a:ext cx="4419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E-field vector tangent to field lines</a:t>
            </a:r>
            <a:endParaRPr lang="en-US" dirty="0">
              <a:latin typeface="Comic Sans MS" pitchFamily="66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152400" y="914400"/>
            <a:ext cx="3124200" cy="3264932"/>
            <a:chOff x="152400" y="914400"/>
            <a:chExt cx="3124200" cy="3264932"/>
          </a:xfrm>
        </p:grpSpPr>
        <p:pic>
          <p:nvPicPr>
            <p:cNvPr id="25608" name="Picture 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52400" y="914400"/>
              <a:ext cx="3114675" cy="3028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762000" y="3810000"/>
              <a:ext cx="25146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00B050"/>
                  </a:solidFill>
                  <a:latin typeface="Comic Sans MS" pitchFamily="66" charset="0"/>
                </a:rPr>
                <a:t>Positive point charge</a:t>
              </a:r>
              <a:endParaRPr lang="en-US" dirty="0">
                <a:solidFill>
                  <a:srgbClr val="00B050"/>
                </a:solidFill>
                <a:latin typeface="Comic Sans MS" pitchFamily="66" charset="0"/>
              </a:endParaRPr>
            </a:p>
          </p:txBody>
        </p:sp>
      </p:grp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609600" y="4191000"/>
            <a:ext cx="5562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Comic Sans MS" pitchFamily="66" charset="0"/>
              </a:rPr>
              <a:t>Same properties can be found in other examples</a:t>
            </a:r>
            <a:endParaRPr lang="en-US" dirty="0">
              <a:solidFill>
                <a:srgbClr val="0070C0"/>
              </a:solidFill>
              <a:latin typeface="Comic Sans MS" pitchFamily="66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685800" y="4572000"/>
            <a:ext cx="3200400" cy="2121932"/>
            <a:chOff x="685800" y="4572000"/>
            <a:chExt cx="3200400" cy="2121932"/>
          </a:xfrm>
        </p:grpSpPr>
        <p:pic>
          <p:nvPicPr>
            <p:cNvPr id="25609" name="Picture 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85800" y="4572000"/>
              <a:ext cx="3200400" cy="1969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4" name="Text Box 9"/>
            <p:cNvSpPr txBox="1">
              <a:spLocks noChangeArrowheads="1"/>
            </p:cNvSpPr>
            <p:nvPr/>
          </p:nvSpPr>
          <p:spPr bwMode="auto">
            <a:xfrm>
              <a:off x="1524000" y="6324600"/>
              <a:ext cx="10668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00B050"/>
                  </a:solidFill>
                  <a:latin typeface="Comic Sans MS" pitchFamily="66" charset="0"/>
                </a:rPr>
                <a:t>dipole</a:t>
              </a:r>
              <a:endParaRPr lang="en-US" dirty="0">
                <a:solidFill>
                  <a:srgbClr val="00B05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4343400" y="4495800"/>
            <a:ext cx="3429000" cy="2198132"/>
            <a:chOff x="4343400" y="4495800"/>
            <a:chExt cx="3429000" cy="2198132"/>
          </a:xfrm>
        </p:grpSpPr>
        <p:pic>
          <p:nvPicPr>
            <p:cNvPr id="25610" name="Picture 10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343400" y="4495800"/>
              <a:ext cx="2438400" cy="1832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6" name="Text Box 9"/>
            <p:cNvSpPr txBox="1">
              <a:spLocks noChangeArrowheads="1"/>
            </p:cNvSpPr>
            <p:nvPr/>
          </p:nvSpPr>
          <p:spPr bwMode="auto">
            <a:xfrm>
              <a:off x="4495800" y="6324600"/>
              <a:ext cx="32766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00B050"/>
                  </a:solidFill>
                  <a:latin typeface="Comic Sans MS" pitchFamily="66" charset="0"/>
                </a:rPr>
                <a:t>Two equal positive charges</a:t>
              </a:r>
              <a:endParaRPr lang="en-US" dirty="0">
                <a:solidFill>
                  <a:srgbClr val="00B050"/>
                </a:solidFill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26" grpId="0" animBg="1"/>
      <p:bldP spid="24" grpId="0"/>
      <p:bldP spid="27" grpId="0"/>
      <p:bldP spid="30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981200" y="304800"/>
            <a:ext cx="5257800" cy="576263"/>
            <a:chOff x="2667000" y="1143000"/>
            <a:chExt cx="2590800" cy="576263"/>
          </a:xfrm>
          <a:effectLst>
            <a:glow rad="101600">
              <a:schemeClr val="accent3">
                <a:satMod val="175000"/>
                <a:alpha val="40000"/>
              </a:schemeClr>
            </a:glow>
          </a:effectLst>
        </p:grpSpPr>
        <p:sp>
          <p:nvSpPr>
            <p:cNvPr id="3" name="Rectangle 26"/>
            <p:cNvSpPr>
              <a:spLocks noChangeArrowheads="1"/>
            </p:cNvSpPr>
            <p:nvPr/>
          </p:nvSpPr>
          <p:spPr bwMode="auto">
            <a:xfrm>
              <a:off x="2667000" y="1143000"/>
              <a:ext cx="2590800" cy="57626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4" name="Text Box 33"/>
            <p:cNvSpPr txBox="1">
              <a:spLocks noChangeArrowheads="1"/>
            </p:cNvSpPr>
            <p:nvPr/>
          </p:nvSpPr>
          <p:spPr bwMode="auto">
            <a:xfrm>
              <a:off x="2834590" y="1188265"/>
              <a:ext cx="238567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Comic Sans MS" pitchFamily="66" charset="0"/>
                </a:rPr>
                <a:t>Visualizing electric field lines</a:t>
              </a:r>
              <a:endParaRPr lang="en-US" sz="2400" b="1" baseline="-25000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  <p:pic>
        <p:nvPicPr>
          <p:cNvPr id="29698" name="Picture 2" descr="5B10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371600"/>
            <a:ext cx="5143500" cy="38560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9699" name="Picture 3" descr="F:\5B1040_gif_files\CAJQGR35.gif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5943600" y="2286000"/>
            <a:ext cx="2530475" cy="180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752600" y="5181600"/>
            <a:ext cx="2360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Demonstration5B10.40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304800" y="914400"/>
            <a:ext cx="8227741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The figure shows four possible arrangements of two identical electric dipoles with dipole moment </a:t>
            </a:r>
            <a:r>
              <a:rPr lang="en-US" u="sng" dirty="0" smtClean="0">
                <a:latin typeface="Comic Sans MS" pitchFamily="66" charset="0"/>
              </a:rPr>
              <a:t>p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r>
              <a:rPr lang="en-US" dirty="0" smtClean="0">
                <a:latin typeface="Comic Sans MS" pitchFamily="66" charset="0"/>
              </a:rPr>
              <a:t> and </a:t>
            </a:r>
            <a:r>
              <a:rPr lang="en-US" u="sng" dirty="0" smtClean="0">
                <a:latin typeface="Comic Sans MS" pitchFamily="66" charset="0"/>
              </a:rPr>
              <a:t>p</a:t>
            </a:r>
            <a:r>
              <a:rPr lang="en-US" baseline="-25000" dirty="0" smtClean="0">
                <a:latin typeface="Comic Sans MS" pitchFamily="66" charset="0"/>
              </a:rPr>
              <a:t>2.</a:t>
            </a:r>
            <a:r>
              <a:rPr lang="en-US" dirty="0" smtClean="0">
                <a:latin typeface="Comic Sans MS" pitchFamily="66" charset="0"/>
              </a:rPr>
              <a:t> For which arrangement(s) are the 2 dipoles attracted to each other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1=A on clicker)  </a:t>
            </a:r>
            <a:r>
              <a:rPr lang="en-US" dirty="0" smtClean="0">
                <a:latin typeface="Comic Sans MS" pitchFamily="66" charset="0"/>
              </a:rPr>
              <a:t>A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2=B on clicker)  B and C</a:t>
            </a:r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3=C on clicker) </a:t>
            </a:r>
            <a:r>
              <a:rPr lang="en-US" dirty="0" smtClean="0">
                <a:latin typeface="Comic Sans MS" pitchFamily="66" charset="0"/>
              </a:rPr>
              <a:t>C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4=D on clicker</a:t>
            </a:r>
            <a:r>
              <a:rPr lang="en-US" dirty="0" smtClean="0">
                <a:latin typeface="Comic Sans MS" pitchFamily="66" charset="0"/>
              </a:rPr>
              <a:t>) </a:t>
            </a:r>
            <a:r>
              <a:rPr lang="en-US" dirty="0" smtClean="0">
                <a:latin typeface="Comic Sans MS" pitchFamily="66" charset="0"/>
              </a:rPr>
              <a:t>A and D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8=E on clicker</a:t>
            </a:r>
            <a:r>
              <a:rPr lang="en-US" dirty="0" smtClean="0">
                <a:latin typeface="Comic Sans MS" pitchFamily="66" charset="0"/>
              </a:rPr>
              <a:t>) </a:t>
            </a:r>
            <a:r>
              <a:rPr lang="en-US" dirty="0" smtClean="0">
                <a:latin typeface="Comic Sans MS" pitchFamily="66" charset="0"/>
              </a:rPr>
              <a:t>B and C</a:t>
            </a:r>
          </a:p>
          <a:p>
            <a:endParaRPr lang="en-US" dirty="0" smtClean="0">
              <a:latin typeface="Comic Sans MS" pitchFamily="66" charset="0"/>
            </a:endParaRPr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199" y="1752600"/>
            <a:ext cx="375138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28600" y="152400"/>
            <a:ext cx="25014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C000"/>
                </a:solidFill>
              </a:rPr>
              <a:t>Clicker question</a:t>
            </a:r>
            <a:endParaRPr lang="en-US" sz="28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5&quot;/&gt;&lt;property id=&quot;20307&quot; value=&quot;259&quot;/&gt;&lt;/object&gt;&lt;object type=&quot;3&quot; unique_id=&quot;10006&quot;&gt;&lt;property id=&quot;20148&quot; value=&quot;5&quot;/&gt;&lt;property id=&quot;20300&quot; value=&quot;Slide 6&quot;/&gt;&lt;property id=&quot;20307&quot; value=&quot;260&quot;/&gt;&lt;/object&gt;&lt;object type=&quot;3&quot; unique_id=&quot;10007&quot;&gt;&lt;property id=&quot;20148&quot; value=&quot;5&quot;/&gt;&lt;property id=&quot;20300&quot; value=&quot;Slide 7&quot;/&gt;&lt;property id=&quot;20307&quot; value=&quot;261&quot;/&gt;&lt;/object&gt;&lt;object type=&quot;3&quot; unique_id=&quot;10008&quot;&gt;&lt;property id=&quot;20148&quot; value=&quot;5&quot;/&gt;&lt;property id=&quot;20300&quot; value=&quot;Slide 8&quot;/&gt;&lt;property id=&quot;20307&quot; value=&quot;262&quot;/&gt;&lt;/object&gt;&lt;object type=&quot;3&quot; unique_id=&quot;10009&quot;&gt;&lt;property id=&quot;20148&quot; value=&quot;5&quot;/&gt;&lt;property id=&quot;20300&quot; value=&quot;Slide 9&quot;/&gt;&lt;property id=&quot;20307&quot; value=&quot;265&quot;/&gt;&lt;/object&gt;&lt;object type=&quot;3&quot; unique_id=&quot;10010&quot;&gt;&lt;property id=&quot;20148&quot; value=&quot;5&quot;/&gt;&lt;property id=&quot;20300&quot; value=&quot;Slide 10&quot;/&gt;&lt;property id=&quot;20307&quot; value=&quot;263&quot;/&gt;&lt;/object&gt;&lt;object type=&quot;3&quot; unique_id=&quot;10011&quot;&gt;&lt;property id=&quot;20148&quot; value=&quot;5&quot;/&gt;&lt;property id=&quot;20300&quot; value=&quot;Slide 11&quot;/&gt;&lt;property id=&quot;20307&quot; value=&quot;264&quot;/&gt;&lt;/object&gt;&lt;object type=&quot;3&quot; unique_id=&quot;10056&quot;&gt;&lt;property id=&quot;20148&quot; value=&quot;5&quot;/&gt;&lt;property id=&quot;20300&quot; value=&quot;Slide 3&quot;/&gt;&lt;property id=&quot;20307&quot; value=&quot;266&quot;/&gt;&lt;/object&gt;&lt;object type=&quot;3&quot; unique_id=&quot;10057&quot;&gt;&lt;property id=&quot;20148&quot; value=&quot;5&quot;/&gt;&lt;property id=&quot;20300&quot; value=&quot;Slide 4&quot;/&gt;&lt;property id=&quot;20307&quot; value=&quot;267&quot;/&gt;&lt;/object&gt;&lt;/object&gt;&lt;object type=&quot;8&quot; unique_id=&quot;1002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11041</TotalTime>
  <Words>633</Words>
  <Application>Microsoft Office PowerPoint</Application>
  <PresentationFormat>On-screen Show (4:3)</PresentationFormat>
  <Paragraphs>131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Cambria Math</vt:lpstr>
      <vt:lpstr>Comic Sans MS</vt:lpstr>
      <vt:lpstr>Symbol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 Binek</dc:creator>
  <cp:lastModifiedBy>Binek</cp:lastModifiedBy>
  <cp:revision>437</cp:revision>
  <dcterms:created xsi:type="dcterms:W3CDTF">2011-01-08T20:08:35Z</dcterms:created>
  <dcterms:modified xsi:type="dcterms:W3CDTF">2014-01-28T14:58:19Z</dcterms:modified>
</cp:coreProperties>
</file>