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6" r:id="rId6"/>
    <p:sldId id="269" r:id="rId7"/>
    <p:sldId id="265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185"/>
    <a:srgbClr val="F87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65" autoAdjust="0"/>
  </p:normalViewPr>
  <p:slideViewPr>
    <p:cSldViewPr>
      <p:cViewPr varScale="1">
        <p:scale>
          <a:sx n="70" d="100"/>
          <a:sy n="70" d="100"/>
        </p:scale>
        <p:origin x="9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17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3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3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05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73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34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33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6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Carl_Friedrich_Gauss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upload.wikimedia.org/wikipedia/commons/9/9b/Carl_Friedrich_Gauss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3.bin"/><Relationship Id="rId4" Type="http://schemas.openxmlformats.org/officeDocument/2006/relationships/image" Target="../media/image9.png"/><Relationship Id="rId9" Type="http://schemas.openxmlformats.org/officeDocument/2006/relationships/image" Target="../media/image10.png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9.png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20.jpeg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0.png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9.png"/><Relationship Id="rId9" Type="http://schemas.openxmlformats.org/officeDocument/2006/relationships/image" Target="../media/image14.wmf"/><Relationship Id="rId14" Type="http://schemas.openxmlformats.org/officeDocument/2006/relationships/image" Target="../media/image8.wmf"/><Relationship Id="rId22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3.wmf"/><Relationship Id="rId5" Type="http://schemas.openxmlformats.org/officeDocument/2006/relationships/image" Target="../media/image3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5.wmf"/><Relationship Id="rId5" Type="http://schemas.openxmlformats.org/officeDocument/2006/relationships/image" Target="../media/image3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79" name="Picture 27" descr="http://cheapgasmusic.files.wordpress.com/2009/03/yourockhand.jpg?w=320&amp;h=3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736847"/>
            <a:ext cx="2209800" cy="24384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41" name="Group 40"/>
          <p:cNvGrpSpPr/>
          <p:nvPr/>
        </p:nvGrpSpPr>
        <p:grpSpPr>
          <a:xfrm>
            <a:off x="1600200" y="304800"/>
            <a:ext cx="5943600" cy="576263"/>
            <a:chOff x="2667000" y="1143000"/>
            <a:chExt cx="2590800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42" name="Rectangle 26"/>
            <p:cNvSpPr>
              <a:spLocks noChangeArrowheads="1"/>
            </p:cNvSpPr>
            <p:nvPr/>
          </p:nvSpPr>
          <p:spPr bwMode="auto">
            <a:xfrm>
              <a:off x="2667000" y="1143000"/>
              <a:ext cx="25908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3063235" y="1188265"/>
              <a:ext cx="206170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Application of Gauss’s law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609600" y="1600200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Charge distribution given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334000" y="1636776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</a:t>
            </a: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4038600" y="1676400"/>
            <a:ext cx="609600" cy="3048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334000" y="2221468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 given</a:t>
            </a: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 rot="10800000">
            <a:off x="4038600" y="2285999"/>
            <a:ext cx="609600" cy="3048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609600" y="2221468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Charge distribution</a:t>
            </a:r>
          </a:p>
        </p:txBody>
      </p:sp>
      <p:pic>
        <p:nvPicPr>
          <p:cNvPr id="23577" name="Picture 25" descr="File:Carl Friedrich Gaus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3581400"/>
            <a:ext cx="2057400" cy="263769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800600" y="5632703"/>
            <a:ext cx="220980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  <a:hlinkClick r:id="rId6"/>
              </a:rPr>
              <a:t>Gauss rocks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66800" y="6336268"/>
            <a:ext cx="3289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Carl Friedrich Gauss (1777–1855)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001389" y="2904220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We conclude</a:t>
            </a:r>
            <a:endParaRPr lang="en-US" sz="28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3" grpId="0"/>
      <p:bldP spid="24" grpId="0" animBg="1"/>
      <p:bldP spid="25" grpId="0"/>
      <p:bldP spid="26" grpId="0" animBg="1"/>
      <p:bldP spid="27" grpId="0"/>
      <p:bldP spid="29" grpId="0" animBg="1"/>
      <p:bldP spid="31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228600" y="491252"/>
            <a:ext cx="152400" cy="164068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57200" y="381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Let’s practice some examples first for the case 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609600" y="914400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Charge distribution </a:t>
            </a:r>
            <a:r>
              <a:rPr lang="en-US" dirty="0" smtClean="0">
                <a:latin typeface="Comic Sans MS" pitchFamily="66" charset="0"/>
              </a:rPr>
              <a:t>given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5334000" y="950976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</a:t>
            </a: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4038600" y="990600"/>
            <a:ext cx="609600" cy="3048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388327"/>
            <a:ext cx="1752600" cy="162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52400" y="3212068"/>
            <a:ext cx="457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Positive charge Q on a </a:t>
            </a:r>
            <a:r>
              <a:rPr lang="en-US" sz="1400" dirty="0" smtClean="0">
                <a:solidFill>
                  <a:srgbClr val="0070C0"/>
                </a:solidFill>
                <a:latin typeface="Comic Sans MS" pitchFamily="66" charset="0"/>
              </a:rPr>
              <a:t>conducting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sphere of radius R </a:t>
            </a:r>
            <a:endParaRPr lang="en-US" sz="1400" dirty="0" smtClean="0">
              <a:latin typeface="Comic Sans MS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1371600" y="18288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905000" y="1905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5" name="Right Brace 44"/>
          <p:cNvSpPr/>
          <p:nvPr/>
        </p:nvSpPr>
        <p:spPr>
          <a:xfrm rot="5400000">
            <a:off x="2362200" y="3276600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152400" y="3657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0" y="38862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charge will be on the surface of the sphere, inside the sphere no charge </a:t>
            </a:r>
          </a:p>
        </p:txBody>
      </p:sp>
      <p:sp>
        <p:nvSpPr>
          <p:cNvPr id="53" name="Oval 52"/>
          <p:cNvSpPr/>
          <p:nvPr/>
        </p:nvSpPr>
        <p:spPr>
          <a:xfrm>
            <a:off x="4495800" y="1752600"/>
            <a:ext cx="304800" cy="3048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4953000" y="1703832"/>
            <a:ext cx="388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 outside the sphere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953000" y="2069068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We almost solved this problem before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Use the symmetry of charge distribution 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5105400" y="26670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562600" y="2590800"/>
            <a:ext cx="2743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good idea to use a Gauss sphere</a:t>
            </a:r>
          </a:p>
        </p:txBody>
      </p:sp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5080000" y="3057144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9" name="Equation" r:id="rId5" imgW="850680" imgH="304560" progId="Equation.DSMT4">
                  <p:embed/>
                </p:oleObj>
              </mc:Choice>
              <mc:Fallback>
                <p:oleObj name="Equation" r:id="rId5" imgW="850680" imgH="304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3057144"/>
                        <a:ext cx="170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"/>
          <p:cNvGraphicFramePr>
            <a:graphicFrameLocks noChangeAspect="1"/>
          </p:cNvGraphicFramePr>
          <p:nvPr/>
        </p:nvGraphicFramePr>
        <p:xfrm>
          <a:off x="6934200" y="2971800"/>
          <a:ext cx="635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0" name="Equation" r:id="rId7" imgW="317160" imgH="431640" progId="Equation.DSMT4">
                  <p:embed/>
                </p:oleObj>
              </mc:Choice>
              <mc:Fallback>
                <p:oleObj name="Equation" r:id="rId7" imgW="31716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971800"/>
                        <a:ext cx="635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4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9977" y="3636264"/>
            <a:ext cx="304800" cy="314985"/>
          </a:xfrm>
          <a:prstGeom prst="rect">
            <a:avLst/>
          </a:prstGeom>
          <a:noFill/>
        </p:spPr>
      </p:pic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953000" y="3974068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r>
              <a:rPr lang="en-US" u="sng" dirty="0" smtClean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 normal to surface of Gauss</a:t>
            </a:r>
          </a:p>
          <a:p>
            <a:r>
              <a:rPr lang="en-US" dirty="0" smtClean="0">
                <a:latin typeface="Comic Sans MS" pitchFamily="66" charset="0"/>
              </a:rPr>
              <a:t>sphere and constant on surface</a:t>
            </a:r>
          </a:p>
        </p:txBody>
      </p:sp>
      <p:sp>
        <p:nvSpPr>
          <p:cNvPr id="71" name="AutoShape 7"/>
          <p:cNvSpPr>
            <a:spLocks noChangeArrowheads="1"/>
          </p:cNvSpPr>
          <p:nvPr/>
        </p:nvSpPr>
        <p:spPr bwMode="auto">
          <a:xfrm>
            <a:off x="5105400" y="46482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76200" y="4973295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1" name="Equation" r:id="rId10" imgW="850680" imgH="304560" progId="Equation.DSMT4">
                  <p:embed/>
                </p:oleObj>
              </mc:Choice>
              <mc:Fallback>
                <p:oleObj name="Equation" r:id="rId10" imgW="850680" imgH="3045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973295"/>
                        <a:ext cx="170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6"/>
          <p:cNvGraphicFramePr>
            <a:graphicFrameLocks noChangeAspect="1"/>
          </p:cNvGraphicFramePr>
          <p:nvPr/>
        </p:nvGraphicFramePr>
        <p:xfrm>
          <a:off x="4638773" y="4887951"/>
          <a:ext cx="635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2" name="Equation" r:id="rId11" imgW="317160" imgH="431640" progId="Equation.DSMT4">
                  <p:embed/>
                </p:oleObj>
              </mc:Choice>
              <mc:Fallback>
                <p:oleObj name="Equation" r:id="rId11" imgW="31716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773" y="4887951"/>
                        <a:ext cx="635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5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6177" y="5552415"/>
            <a:ext cx="304800" cy="314985"/>
          </a:xfrm>
          <a:prstGeom prst="rect">
            <a:avLst/>
          </a:prstGeom>
          <a:noFill/>
        </p:spPr>
      </p:pic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1905000" y="4953000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3" name="Equation" r:id="rId13" imgW="685800" imgH="304560" progId="Equation.DSMT4">
                  <p:embed/>
                </p:oleObj>
              </mc:Choice>
              <mc:Fallback>
                <p:oleObj name="Equation" r:id="rId13" imgW="685800" imgH="3045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953000"/>
                        <a:ext cx="137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5562600"/>
            <a:ext cx="304800" cy="314985"/>
          </a:xfrm>
          <a:prstGeom prst="rect">
            <a:avLst/>
          </a:prstGeom>
          <a:noFill/>
        </p:spPr>
      </p:pic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3314700" y="5029200"/>
          <a:ext cx="119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4" name="Equation" r:id="rId15" imgW="596880" imgH="228600" progId="Equation.DSMT4">
                  <p:embed/>
                </p:oleObj>
              </mc:Choice>
              <mc:Fallback>
                <p:oleObj name="Equation" r:id="rId15" imgW="59688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5029200"/>
                        <a:ext cx="1193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AutoShape 7"/>
          <p:cNvSpPr>
            <a:spLocks noChangeArrowheads="1"/>
          </p:cNvSpPr>
          <p:nvPr/>
        </p:nvSpPr>
        <p:spPr bwMode="auto">
          <a:xfrm>
            <a:off x="5371708" y="5238162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5715000" y="4902200"/>
          <a:ext cx="1574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5" name="Equation" r:id="rId17" imgW="787320" imgH="431640" progId="Equation.DSMT4">
                  <p:embed/>
                </p:oleObj>
              </mc:Choice>
              <mc:Fallback>
                <p:oleObj name="Equation" r:id="rId17" imgW="78732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902200"/>
                        <a:ext cx="1574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Straight Arrow Connector 78"/>
          <p:cNvCxnSpPr>
            <a:endCxn id="75" idx="3"/>
          </p:cNvCxnSpPr>
          <p:nvPr/>
        </p:nvCxnSpPr>
        <p:spPr>
          <a:xfrm flipV="1">
            <a:off x="762000" y="5709908"/>
            <a:ext cx="188977" cy="5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95227" y="5439265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04800" y="5867400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r &gt; R</a:t>
            </a:r>
            <a:endParaRPr lang="en-US" dirty="0"/>
          </a:p>
        </p:txBody>
      </p:sp>
      <p:cxnSp>
        <p:nvCxnSpPr>
          <p:cNvPr id="87" name="Straight Arrow Connector 86"/>
          <p:cNvCxnSpPr/>
          <p:nvPr/>
        </p:nvCxnSpPr>
        <p:spPr>
          <a:xfrm rot="5400000" flipH="1" flipV="1">
            <a:off x="6743700" y="5905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3733800" y="60960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3705519" y="6105144"/>
            <a:ext cx="525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r is a running variable because we can apply the calculation for any r&gt;R</a:t>
            </a:r>
            <a:endParaRPr lang="en-US" sz="1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2" grpId="0"/>
      <p:bldP spid="33" grpId="0"/>
      <p:bldP spid="35" grpId="0" animBg="1"/>
      <p:bldP spid="39" grpId="0"/>
      <p:bldP spid="44" grpId="0"/>
      <p:bldP spid="45" grpId="0" animBg="1"/>
      <p:bldP spid="46" grpId="0" animBg="1"/>
      <p:bldP spid="51" grpId="0"/>
      <p:bldP spid="53" grpId="0" animBg="1"/>
      <p:bldP spid="55" grpId="0"/>
      <p:bldP spid="57" grpId="0"/>
      <p:bldP spid="59" grpId="0" animBg="1"/>
      <p:bldP spid="61" grpId="0"/>
      <p:bldP spid="68" grpId="0"/>
      <p:bldP spid="71" grpId="0" animBg="1"/>
      <p:bldP spid="77" grpId="0" animBg="1"/>
      <p:bldP spid="80" grpId="0"/>
      <p:bldP spid="81" grpId="0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152400" y="353568"/>
            <a:ext cx="304800" cy="3048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609600" y="304800"/>
            <a:ext cx="388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 inside the sphere</a:t>
            </a:r>
          </a:p>
        </p:txBody>
      </p:sp>
      <p:pic>
        <p:nvPicPr>
          <p:cNvPr id="33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990600"/>
            <a:ext cx="1981200" cy="183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Straight Arrow Connector 33"/>
          <p:cNvCxnSpPr/>
          <p:nvPr/>
        </p:nvCxnSpPr>
        <p:spPr>
          <a:xfrm rot="10800000">
            <a:off x="1295400" y="1371602"/>
            <a:ext cx="652272" cy="566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64604" y="1507272"/>
            <a:ext cx="35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522940" y="1530095"/>
            <a:ext cx="775252" cy="7721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urved Connector 37"/>
          <p:cNvCxnSpPr/>
          <p:nvPr/>
        </p:nvCxnSpPr>
        <p:spPr>
          <a:xfrm rot="10800000" flipV="1">
            <a:off x="2286000" y="838200"/>
            <a:ext cx="1295400" cy="914400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657600" y="609600"/>
            <a:ext cx="373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Gauss sphere with r&lt;R</a:t>
            </a:r>
          </a:p>
        </p:txBody>
      </p:sp>
      <p:cxnSp>
        <p:nvCxnSpPr>
          <p:cNvPr id="46" name="Straight Arrow Connector 45"/>
          <p:cNvCxnSpPr>
            <a:endCxn id="37" idx="6"/>
          </p:cNvCxnSpPr>
          <p:nvPr/>
        </p:nvCxnSpPr>
        <p:spPr>
          <a:xfrm flipV="1">
            <a:off x="1947672" y="1916152"/>
            <a:ext cx="350520" cy="13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905000" y="1905000"/>
            <a:ext cx="299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3810000" y="11430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4221480" y="1002792"/>
            <a:ext cx="449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no net charge inside the Gauss sphere</a:t>
            </a:r>
          </a:p>
        </p:txBody>
      </p: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3886200" y="1752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6" name="Object 2"/>
          <p:cNvGraphicFramePr>
            <a:graphicFrameLocks noChangeAspect="1"/>
          </p:cNvGraphicFramePr>
          <p:nvPr/>
        </p:nvGraphicFramePr>
        <p:xfrm>
          <a:off x="4403344" y="1505712"/>
          <a:ext cx="2159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9" name="Equation" r:id="rId5" imgW="1079280" imgH="304560" progId="Equation.DSMT4">
                  <p:embed/>
                </p:oleObj>
              </mc:Choice>
              <mc:Fallback>
                <p:oleObj name="Equation" r:id="rId5" imgW="1079280" imgH="3045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344" y="1505712"/>
                        <a:ext cx="2159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64177" y="2103120"/>
            <a:ext cx="304800" cy="314985"/>
          </a:xfrm>
          <a:prstGeom prst="rect">
            <a:avLst/>
          </a:prstGeom>
          <a:noFill/>
        </p:spPr>
      </p:pic>
      <p:cxnSp>
        <p:nvCxnSpPr>
          <p:cNvPr id="59" name="Straight Arrow Connector 58"/>
          <p:cNvCxnSpPr>
            <a:endCxn id="57" idx="3"/>
          </p:cNvCxnSpPr>
          <p:nvPr/>
        </p:nvCxnSpPr>
        <p:spPr>
          <a:xfrm flipV="1">
            <a:off x="5080000" y="2260613"/>
            <a:ext cx="188977" cy="5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013227" y="198997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622800" y="2418105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r &lt; R</a:t>
            </a:r>
            <a:endParaRPr lang="en-US" dirty="0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107692"/>
              </p:ext>
            </p:extLst>
          </p:nvPr>
        </p:nvGraphicFramePr>
        <p:xfrm>
          <a:off x="6553200" y="3173112"/>
          <a:ext cx="762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Equation" r:id="rId8" imgW="380880" imgH="177480" progId="Equation.DSMT4">
                  <p:embed/>
                </p:oleObj>
              </mc:Choice>
              <mc:Fallback>
                <p:oleObj name="Equation" r:id="rId8" imgW="38088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173112"/>
                        <a:ext cx="762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1054608" y="3489580"/>
          <a:ext cx="4219550" cy="3063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Graph" r:id="rId10" imgW="3669120" imgH="3028320" progId="Origin50.Graph">
                  <p:embed/>
                </p:oleObj>
              </mc:Choice>
              <mc:Fallback>
                <p:oleObj name="Graph" r:id="rId10" imgW="3669120" imgH="3028320" progId="Origin50.Graph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039" b="6039"/>
                      <a:stretch>
                        <a:fillRect/>
                      </a:stretch>
                    </p:blipFill>
                    <p:spPr bwMode="auto">
                      <a:xfrm>
                        <a:off x="1054608" y="3489580"/>
                        <a:ext cx="4219550" cy="3063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Straight Connector 77"/>
          <p:cNvCxnSpPr/>
          <p:nvPr/>
        </p:nvCxnSpPr>
        <p:spPr>
          <a:xfrm rot="16200000" flipV="1">
            <a:off x="-91440" y="3941064"/>
            <a:ext cx="4062984" cy="30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79703" y="3965448"/>
            <a:ext cx="4062984" cy="30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962912" y="5992368"/>
            <a:ext cx="746760" cy="3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675985" y="3173112"/>
            <a:ext cx="183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onsistent with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6" grpId="0"/>
      <p:bldP spid="37" grpId="0" animBg="1"/>
      <p:bldP spid="41" grpId="0"/>
      <p:bldP spid="47" grpId="0"/>
      <p:bldP spid="49" grpId="0" animBg="1"/>
      <p:bldP spid="52" grpId="0"/>
      <p:bldP spid="54" grpId="0" animBg="1"/>
      <p:bldP spid="61" grpId="0"/>
      <p:bldP spid="6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/>
          <p:cNvGrpSpPr/>
          <p:nvPr/>
        </p:nvGrpSpPr>
        <p:grpSpPr>
          <a:xfrm>
            <a:off x="1535455" y="1295400"/>
            <a:ext cx="1752600" cy="1708785"/>
            <a:chOff x="6705600" y="4953000"/>
            <a:chExt cx="1752600" cy="1708785"/>
          </a:xfrm>
        </p:grpSpPr>
        <p:pic>
          <p:nvPicPr>
            <p:cNvPr id="67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05600" y="4953000"/>
              <a:ext cx="1752600" cy="1708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" name="TextBox 67"/>
            <p:cNvSpPr txBox="1"/>
            <p:nvPr/>
          </p:nvSpPr>
          <p:spPr>
            <a:xfrm>
              <a:off x="7248144" y="59161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086600" y="6248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781800" y="5562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091318" y="50292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243718" y="5181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391400" y="50292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543800" y="5181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629436" y="4953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781836" y="5105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987430" y="5181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081918" y="53456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781800" y="5334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934200" y="5486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81882" y="5334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234282" y="5486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319918" y="532180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934200" y="5181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700918" y="5486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853318" y="5638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001000" y="5486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391400" y="57912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543800" y="5943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691482" y="57912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843882" y="5943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929518" y="57881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543800" y="5638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543800" y="5486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700918" y="5257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793992" y="58277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946392" y="59801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151986" y="60563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46474" y="622044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865474" y="61325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010400" y="57912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248436" y="5715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467600" y="61076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705636" y="60314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467600" y="62600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705636" y="61838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005718" y="60589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081918" y="575157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52" name="Object 8"/>
          <p:cNvGraphicFramePr>
            <a:graphicFrameLocks noChangeAspect="1"/>
          </p:cNvGraphicFramePr>
          <p:nvPr/>
        </p:nvGraphicFramePr>
        <p:xfrm>
          <a:off x="1523263" y="3718180"/>
          <a:ext cx="4219550" cy="3063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1" name="Graph" r:id="rId5" imgW="3669120" imgH="3028320" progId="Origin50.Graph">
                  <p:embed/>
                </p:oleObj>
              </mc:Choice>
              <mc:Fallback>
                <p:oleObj name="Graph" r:id="rId5" imgW="3669120" imgH="3028320" progId="Origin50.Grap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039" b="6039"/>
                      <a:stretch>
                        <a:fillRect/>
                      </a:stretch>
                    </p:blipFill>
                    <p:spPr bwMode="auto">
                      <a:xfrm>
                        <a:off x="1523263" y="3718180"/>
                        <a:ext cx="4219550" cy="3063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28600" y="268224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What changes if the sphere is insulating and homogeneously charged</a:t>
            </a:r>
          </a:p>
        </p:txBody>
      </p:sp>
      <p:pic>
        <p:nvPicPr>
          <p:cNvPr id="26" name="Picture 4" descr="http://whateverebay.com/question-mar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3400" y="152400"/>
            <a:ext cx="715773" cy="609600"/>
          </a:xfrm>
          <a:prstGeom prst="rect">
            <a:avLst/>
          </a:prstGeom>
          <a:noFill/>
        </p:spPr>
      </p:pic>
      <p:cxnSp>
        <p:nvCxnSpPr>
          <p:cNvPr id="35" name="Straight Arrow Connector 34"/>
          <p:cNvCxnSpPr/>
          <p:nvPr/>
        </p:nvCxnSpPr>
        <p:spPr>
          <a:xfrm rot="10800000">
            <a:off x="1764055" y="1600202"/>
            <a:ext cx="652272" cy="566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76400" y="1752600"/>
            <a:ext cx="35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991595" y="1758695"/>
            <a:ext cx="775252" cy="7721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urved Connector 37"/>
          <p:cNvCxnSpPr/>
          <p:nvPr/>
        </p:nvCxnSpPr>
        <p:spPr>
          <a:xfrm>
            <a:off x="838200" y="1066800"/>
            <a:ext cx="1687855" cy="533400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114800" y="28194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However</a:t>
            </a:r>
          </a:p>
        </p:txBody>
      </p:sp>
      <p:cxnSp>
        <p:nvCxnSpPr>
          <p:cNvPr id="40" name="Straight Arrow Connector 39"/>
          <p:cNvCxnSpPr>
            <a:endCxn id="37" idx="6"/>
          </p:cNvCxnSpPr>
          <p:nvPr/>
        </p:nvCxnSpPr>
        <p:spPr>
          <a:xfrm flipV="1">
            <a:off x="2416327" y="2144752"/>
            <a:ext cx="350520" cy="13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97455" y="20848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r&lt;R</a:t>
            </a:r>
            <a:endParaRPr lang="en-US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267200" y="3581400"/>
            <a:ext cx="449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charge enclosed by Gauss sphere of r&lt;R</a:t>
            </a: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4419600" y="47244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4876800" y="4343400"/>
          <a:ext cx="2616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2" name="Equation" r:id="rId8" imgW="1307880" imgH="457200" progId="Equation.DSMT4">
                  <p:embed/>
                </p:oleObj>
              </mc:Choice>
              <mc:Fallback>
                <p:oleObj name="Equation" r:id="rId8" imgW="130788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343400"/>
                        <a:ext cx="2616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2977" y="5114918"/>
            <a:ext cx="304800" cy="314985"/>
          </a:xfrm>
          <a:prstGeom prst="rect">
            <a:avLst/>
          </a:prstGeom>
          <a:noFill/>
        </p:spPr>
      </p:pic>
      <p:cxnSp>
        <p:nvCxnSpPr>
          <p:cNvPr id="47" name="Straight Arrow Connector 46"/>
          <p:cNvCxnSpPr>
            <a:endCxn id="46" idx="3"/>
          </p:cNvCxnSpPr>
          <p:nvPr/>
        </p:nvCxnSpPr>
        <p:spPr>
          <a:xfrm flipV="1">
            <a:off x="5638800" y="5272411"/>
            <a:ext cx="188977" cy="5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572027" y="5001768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181600" y="5429903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r &lt; R</a:t>
            </a:r>
            <a:endParaRPr lang="en-US" dirty="0"/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7924800" y="47244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rot="16200000" flipV="1">
            <a:off x="377215" y="4169664"/>
            <a:ext cx="4062984" cy="30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6200000" flipV="1">
            <a:off x="1148358" y="4194048"/>
            <a:ext cx="4062984" cy="30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343400" y="990600"/>
            <a:ext cx="304800" cy="3048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0" y="68580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Homogeneously charged sphere with charge density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4724400" y="1230868"/>
            <a:ext cx="434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see the same enclosed net charge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4572000" y="1789176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5029200" y="1555963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3" name="Equation" r:id="rId11" imgW="850680" imgH="304560" progId="Equation.DSMT4">
                  <p:embed/>
                </p:oleObj>
              </mc:Choice>
              <mc:Fallback>
                <p:oleObj name="Equation" r:id="rId11" imgW="850680" imgH="3045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555963"/>
                        <a:ext cx="170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6832" y="2135083"/>
            <a:ext cx="304800" cy="314985"/>
          </a:xfrm>
          <a:prstGeom prst="rect">
            <a:avLst/>
          </a:prstGeom>
          <a:noFill/>
        </p:spPr>
      </p:pic>
      <p:cxnSp>
        <p:nvCxnSpPr>
          <p:cNvPr id="62" name="Straight Arrow Connector 61"/>
          <p:cNvCxnSpPr>
            <a:endCxn id="61" idx="3"/>
          </p:cNvCxnSpPr>
          <p:nvPr/>
        </p:nvCxnSpPr>
        <p:spPr>
          <a:xfrm flipV="1">
            <a:off x="5802655" y="2292576"/>
            <a:ext cx="188977" cy="5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735882" y="2021933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876800" y="2450068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r &gt; R</a:t>
            </a:r>
            <a:endParaRPr lang="en-US" dirty="0"/>
          </a:p>
        </p:txBody>
      </p:sp>
      <p:sp>
        <p:nvSpPr>
          <p:cNvPr id="65" name="AutoShape 7"/>
          <p:cNvSpPr>
            <a:spLocks noChangeArrowheads="1"/>
          </p:cNvSpPr>
          <p:nvPr/>
        </p:nvSpPr>
        <p:spPr bwMode="auto">
          <a:xfrm>
            <a:off x="7035800" y="1752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7493000" y="1524000"/>
          <a:ext cx="1574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4" name="Equation" r:id="rId13" imgW="787320" imgH="431640" progId="Equation.DSMT4">
                  <p:embed/>
                </p:oleObj>
              </mc:Choice>
              <mc:Fallback>
                <p:oleObj name="Equation" r:id="rId13" imgW="78732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1524000"/>
                        <a:ext cx="1574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Oval 65"/>
          <p:cNvSpPr/>
          <p:nvPr/>
        </p:nvSpPr>
        <p:spPr>
          <a:xfrm>
            <a:off x="1148359" y="963168"/>
            <a:ext cx="2514600" cy="2438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4724400" y="990600"/>
            <a:ext cx="388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 outside the sphere</a:t>
            </a:r>
          </a:p>
        </p:txBody>
      </p:sp>
      <p:cxnSp>
        <p:nvCxnSpPr>
          <p:cNvPr id="114" name="Straight Arrow Connector 113"/>
          <p:cNvCxnSpPr/>
          <p:nvPr/>
        </p:nvCxnSpPr>
        <p:spPr>
          <a:xfrm rot="5400000" flipH="1" flipV="1">
            <a:off x="2400300" y="13335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590800" y="1066800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r &gt; R</a:t>
            </a:r>
            <a:endParaRPr lang="en-US" dirty="0"/>
          </a:p>
        </p:txBody>
      </p:sp>
      <p:graphicFrame>
        <p:nvGraphicFramePr>
          <p:cNvPr id="116" name="Object 115"/>
          <p:cNvGraphicFramePr>
            <a:graphicFrameLocks noChangeAspect="1"/>
          </p:cNvGraphicFramePr>
          <p:nvPr/>
        </p:nvGraphicFramePr>
        <p:xfrm>
          <a:off x="76200" y="1167384"/>
          <a:ext cx="102255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5" name="Equation" r:id="rId15" imgW="660240" imgH="393480" progId="Equation.DSMT4">
                  <p:embed/>
                </p:oleObj>
              </mc:Choice>
              <mc:Fallback>
                <p:oleObj name="Equation" r:id="rId15" imgW="66024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167384"/>
                        <a:ext cx="102255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4169664" y="3200400"/>
            <a:ext cx="477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for r &lt; R we now enclose r-dependent net charge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118" name="Object 117"/>
          <p:cNvGraphicFramePr>
            <a:graphicFrameLocks noChangeAspect="1"/>
          </p:cNvGraphicFramePr>
          <p:nvPr/>
        </p:nvGraphicFramePr>
        <p:xfrm>
          <a:off x="4419599" y="3886200"/>
          <a:ext cx="208741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6" name="Equation" r:id="rId17" imgW="1434960" imgH="419040" progId="Equation.DSMT4">
                  <p:embed/>
                </p:oleObj>
              </mc:Choice>
              <mc:Fallback>
                <p:oleObj name="Equation" r:id="rId17" imgW="1434960" imgH="419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599" y="3886200"/>
                        <a:ext cx="208741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3" name="Object 11"/>
          <p:cNvGraphicFramePr>
            <a:graphicFrameLocks noChangeAspect="1"/>
          </p:cNvGraphicFramePr>
          <p:nvPr/>
        </p:nvGraphicFramePr>
        <p:xfrm>
          <a:off x="7010400" y="5181600"/>
          <a:ext cx="1828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7" name="Equation" r:id="rId19" imgW="914400" imgH="457200" progId="Equation.DSMT4">
                  <p:embed/>
                </p:oleObj>
              </mc:Choice>
              <mc:Fallback>
                <p:oleObj name="Equation" r:id="rId19" imgW="91440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181600"/>
                        <a:ext cx="1828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AutoShape 7"/>
          <p:cNvSpPr>
            <a:spLocks noChangeArrowheads="1"/>
          </p:cNvSpPr>
          <p:nvPr/>
        </p:nvSpPr>
        <p:spPr bwMode="auto">
          <a:xfrm>
            <a:off x="6248400" y="6324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6629400" y="5994400"/>
          <a:ext cx="1549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8" name="Equation" r:id="rId21" imgW="774360" imgH="431640" progId="Equation.DSMT4">
                  <p:embed/>
                </p:oleObj>
              </mc:Choice>
              <mc:Fallback>
                <p:oleObj name="Equation" r:id="rId21" imgW="77436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994400"/>
                        <a:ext cx="1549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1" name="Straight Connector 120"/>
          <p:cNvCxnSpPr/>
          <p:nvPr/>
        </p:nvCxnSpPr>
        <p:spPr>
          <a:xfrm rot="5400000" flipH="1" flipV="1">
            <a:off x="1726692" y="4716780"/>
            <a:ext cx="2167128" cy="743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6" grpId="0"/>
      <p:bldP spid="37" grpId="0" animBg="1"/>
      <p:bldP spid="39" grpId="0"/>
      <p:bldP spid="41" grpId="0"/>
      <p:bldP spid="43" grpId="0"/>
      <p:bldP spid="44" grpId="0" animBg="1"/>
      <p:bldP spid="48" grpId="0"/>
      <p:bldP spid="49" grpId="0"/>
      <p:bldP spid="50" grpId="0" animBg="1"/>
      <p:bldP spid="56" grpId="0" animBg="1"/>
      <p:bldP spid="57" grpId="0"/>
      <p:bldP spid="58" grpId="0"/>
      <p:bldP spid="59" grpId="0" animBg="1"/>
      <p:bldP spid="63" grpId="0"/>
      <p:bldP spid="64" grpId="0"/>
      <p:bldP spid="65" grpId="0" animBg="1"/>
      <p:bldP spid="66" grpId="0" animBg="1"/>
      <p:bldP spid="111" grpId="0"/>
      <p:bldP spid="115" grpId="0"/>
      <p:bldP spid="117" grpId="0"/>
      <p:bldP spid="1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26"/>
          <p:cNvSpPr>
            <a:spLocks noChangeArrowheads="1"/>
          </p:cNvSpPr>
          <p:nvPr/>
        </p:nvSpPr>
        <p:spPr bwMode="auto">
          <a:xfrm>
            <a:off x="7239000" y="5562600"/>
            <a:ext cx="1600200" cy="990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52400" y="268224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Let’s revisit a question we answered before now using Gauss’s law as new tool</a:t>
            </a:r>
          </a:p>
        </p:txBody>
      </p:sp>
      <p:sp>
        <p:nvSpPr>
          <p:cNvPr id="37" name="Oval 36"/>
          <p:cNvSpPr/>
          <p:nvPr/>
        </p:nvSpPr>
        <p:spPr>
          <a:xfrm>
            <a:off x="304800" y="886968"/>
            <a:ext cx="304800" cy="3048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762000" y="8382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Electric field between oppositely charged large parallel plates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837944" y="1722120"/>
            <a:ext cx="3888782" cy="1402604"/>
            <a:chOff x="1837944" y="1722120"/>
            <a:chExt cx="3888782" cy="1402604"/>
          </a:xfrm>
        </p:grpSpPr>
        <p:sp>
          <p:nvSpPr>
            <p:cNvPr id="96" name="Rounded Rectangle 95"/>
            <p:cNvSpPr/>
            <p:nvPr/>
          </p:nvSpPr>
          <p:spPr>
            <a:xfrm>
              <a:off x="1837944" y="1734312"/>
              <a:ext cx="3810000" cy="2468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1837944" y="2877312"/>
              <a:ext cx="3810000" cy="2468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1533144" y="242011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1694688" y="242236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 flipH="1" flipV="1">
              <a:off x="1855438" y="24193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016982" y="242157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2143538" y="242925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305082" y="243151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2465832" y="242846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5400000" flipH="1" flipV="1">
              <a:off x="2627376" y="243071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753138" y="242011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5400000" flipH="1" flipV="1">
              <a:off x="2914682" y="242236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 flipH="1" flipV="1">
              <a:off x="3075432" y="24193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5400000" flipH="1" flipV="1">
              <a:off x="3236976" y="242157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rot="5400000" flipH="1" flipV="1">
              <a:off x="3363532" y="242925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3525076" y="243151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rot="5400000" flipH="1" flipV="1">
              <a:off x="3685826" y="242846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rot="5400000" flipH="1" flipV="1">
              <a:off x="3847370" y="243071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rot="5400000" flipH="1" flipV="1">
              <a:off x="3972338" y="242011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 flipH="1" flipV="1">
              <a:off x="4133882" y="242236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rot="5400000" flipH="1" flipV="1">
              <a:off x="4294632" y="24193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4456176" y="242157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rot="5400000" flipH="1" flipV="1">
              <a:off x="4582732" y="242925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rot="5400000" flipH="1" flipV="1">
              <a:off x="4744276" y="243151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rot="5400000" flipH="1" flipV="1">
              <a:off x="4905026" y="242846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rot="5400000" flipH="1" flipV="1">
              <a:off x="5066570" y="243071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1914144" y="2755392"/>
              <a:ext cx="3812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+++++++++++++++++++++++++++++++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932432" y="1722120"/>
              <a:ext cx="3640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-------------------------------------------------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93" name="Straight Arrow Connector 92"/>
          <p:cNvCxnSpPr/>
          <p:nvPr/>
        </p:nvCxnSpPr>
        <p:spPr>
          <a:xfrm rot="10800000" flipV="1">
            <a:off x="5638800" y="1828800"/>
            <a:ext cx="838200" cy="45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6477000" y="16002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homogeneity of the field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is our input from symmetry</a:t>
            </a:r>
          </a:p>
        </p:txBody>
      </p:sp>
      <p:sp>
        <p:nvSpPr>
          <p:cNvPr id="98" name="Flowchart: Magnetic Disk 97"/>
          <p:cNvSpPr/>
          <p:nvPr/>
        </p:nvSpPr>
        <p:spPr>
          <a:xfrm>
            <a:off x="609600" y="3962400"/>
            <a:ext cx="914400" cy="609600"/>
          </a:xfrm>
          <a:prstGeom prst="flowChartMagneticDisk">
            <a:avLst/>
          </a:prstGeom>
          <a:solidFill>
            <a:schemeClr val="accent2">
              <a:alpha val="3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 rot="10800000" flipV="1">
            <a:off x="1524000" y="3886200"/>
            <a:ext cx="838200" cy="45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362200" y="3657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We use a cylinder as a Gaussian surface. This is just one choice out of many possible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124200" y="2590800"/>
            <a:ext cx="914400" cy="457200"/>
          </a:xfrm>
          <a:prstGeom prst="rect">
            <a:avLst/>
          </a:prstGeom>
          <a:solidFill>
            <a:schemeClr val="accent2">
              <a:alpha val="3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381000" y="5181600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8" name="Equation" r:id="rId4" imgW="850680" imgH="304560" progId="Equation.DSMT4">
                  <p:embed/>
                </p:oleObj>
              </mc:Choice>
              <mc:Fallback>
                <p:oleObj name="Equation" r:id="rId4" imgW="850680" imgH="3045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170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" name="Flowchart: Magnetic Disk 102"/>
          <p:cNvSpPr/>
          <p:nvPr/>
        </p:nvSpPr>
        <p:spPr>
          <a:xfrm>
            <a:off x="914400" y="5791200"/>
            <a:ext cx="457200" cy="304800"/>
          </a:xfrm>
          <a:prstGeom prst="flowChartMagneticDisk">
            <a:avLst/>
          </a:prstGeom>
          <a:solidFill>
            <a:schemeClr val="accent2">
              <a:alpha val="3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Arrow Connector 104"/>
          <p:cNvCxnSpPr>
            <a:stCxn id="43" idx="1"/>
          </p:cNvCxnSpPr>
          <p:nvPr/>
        </p:nvCxnSpPr>
        <p:spPr>
          <a:xfrm rot="10800000">
            <a:off x="1219200" y="2819400"/>
            <a:ext cx="618744" cy="18135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0" y="2438400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Charge density </a:t>
            </a:r>
          </a:p>
        </p:txBody>
      </p:sp>
      <p:graphicFrame>
        <p:nvGraphicFramePr>
          <p:cNvPr id="107" name="Object 106"/>
          <p:cNvGraphicFramePr>
            <a:graphicFrameLocks noChangeAspect="1"/>
          </p:cNvGraphicFramePr>
          <p:nvPr/>
        </p:nvGraphicFramePr>
        <p:xfrm>
          <a:off x="152400" y="2819400"/>
          <a:ext cx="1143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Equation" r:id="rId6" imgW="609480" imgH="203040" progId="Equation.DSMT4">
                  <p:embed/>
                </p:oleObj>
              </mc:Choice>
              <mc:Fallback>
                <p:oleObj name="Equation" r:id="rId6" imgW="60948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19400"/>
                        <a:ext cx="1143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flipV="1">
            <a:off x="1063752" y="3986784"/>
            <a:ext cx="362712" cy="853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90600" y="369417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3556000" y="5181600"/>
          <a:ext cx="2387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8" imgW="1193760" imgH="304560" progId="Equation.DSMT4">
                  <p:embed/>
                </p:oleObj>
              </mc:Choice>
              <mc:Fallback>
                <p:oleObj name="Equation" r:id="rId8" imgW="1193760" imgH="3045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5181600"/>
                        <a:ext cx="2387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8"/>
          <p:cNvGraphicFramePr>
            <a:graphicFrameLocks noChangeAspect="1"/>
          </p:cNvGraphicFramePr>
          <p:nvPr/>
        </p:nvGraphicFramePr>
        <p:xfrm>
          <a:off x="2133600" y="5181600"/>
          <a:ext cx="134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Equation" r:id="rId10" imgW="672840" imgH="304560" progId="Equation.DSMT4">
                  <p:embed/>
                </p:oleObj>
              </mc:Choice>
              <mc:Fallback>
                <p:oleObj name="Equation" r:id="rId10" imgW="672840" imgH="3045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81600"/>
                        <a:ext cx="1346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Group 52"/>
          <p:cNvGrpSpPr/>
          <p:nvPr/>
        </p:nvGrpSpPr>
        <p:grpSpPr>
          <a:xfrm>
            <a:off x="2316480" y="5867400"/>
            <a:ext cx="466344" cy="304800"/>
            <a:chOff x="2316480" y="5867400"/>
            <a:chExt cx="466344" cy="304800"/>
          </a:xfrm>
        </p:grpSpPr>
        <p:sp>
          <p:nvSpPr>
            <p:cNvPr id="51" name="Flowchart: Magnetic Disk 50"/>
            <p:cNvSpPr/>
            <p:nvPr/>
          </p:nvSpPr>
          <p:spPr>
            <a:xfrm>
              <a:off x="2316480" y="5867400"/>
              <a:ext cx="457200" cy="304800"/>
            </a:xfrm>
            <a:prstGeom prst="flowChartMagneticDisk">
              <a:avLst/>
            </a:prstGeom>
            <a:solidFill>
              <a:schemeClr val="accent2">
                <a:alpha val="35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325624" y="5885688"/>
              <a:ext cx="457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rot="10800000">
            <a:off x="2667000" y="6019800"/>
            <a:ext cx="304800" cy="228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941320" y="6068568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no contribution from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the side or bottom </a:t>
            </a:r>
          </a:p>
        </p:txBody>
      </p:sp>
      <p:graphicFrame>
        <p:nvGraphicFramePr>
          <p:cNvPr id="54284" name="Object 12"/>
          <p:cNvGraphicFramePr>
            <a:graphicFrameLocks noChangeAspect="1"/>
          </p:cNvGraphicFramePr>
          <p:nvPr/>
        </p:nvGraphicFramePr>
        <p:xfrm>
          <a:off x="6019800" y="5017008"/>
          <a:ext cx="109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2" name="Equation" r:id="rId12" imgW="545760" imgH="457200" progId="Equation.DSMT4">
                  <p:embed/>
                </p:oleObj>
              </mc:Choice>
              <mc:Fallback>
                <p:oleObj name="Equation" r:id="rId12" imgW="545760" imgH="457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017008"/>
                        <a:ext cx="1092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AutoShape 7"/>
          <p:cNvSpPr>
            <a:spLocks noChangeArrowheads="1"/>
          </p:cNvSpPr>
          <p:nvPr/>
        </p:nvSpPr>
        <p:spPr bwMode="auto">
          <a:xfrm>
            <a:off x="6553200" y="6019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7467600" y="5638800"/>
          <a:ext cx="939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3" name="Equation" r:id="rId14" imgW="469800" imgH="431640" progId="Equation.DSMT4">
                  <p:embed/>
                </p:oleObj>
              </mc:Choice>
              <mc:Fallback>
                <p:oleObj name="Equation" r:id="rId14" imgW="469800" imgH="431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638800"/>
                        <a:ext cx="939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5486400" y="6550223"/>
            <a:ext cx="3657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That was easy, thank you Carl </a:t>
            </a:r>
            <a:r>
              <a:rPr lang="en-US" sz="1400" dirty="0" err="1" smtClean="0">
                <a:latin typeface="Comic Sans MS" pitchFamily="66" charset="0"/>
              </a:rPr>
              <a:t>Friederich</a:t>
            </a:r>
            <a:endParaRPr lang="en-US" sz="1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35" grpId="0"/>
      <p:bldP spid="37" grpId="0" animBg="1"/>
      <p:bldP spid="38" grpId="0"/>
      <p:bldP spid="94" grpId="0"/>
      <p:bldP spid="98" grpId="0" animBg="1"/>
      <p:bldP spid="100" grpId="0"/>
      <p:bldP spid="102" grpId="0" animBg="1"/>
      <p:bldP spid="103" grpId="0" animBg="1"/>
      <p:bldP spid="106" grpId="0"/>
      <p:bldP spid="48" grpId="0"/>
      <p:bldP spid="56" grpId="0"/>
      <p:bldP spid="60" grpId="0" animBg="1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57200" y="5715000"/>
            <a:ext cx="5562600" cy="990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04800" y="505968"/>
            <a:ext cx="304800" cy="3048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762000" y="4572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Obviously our choice of the Gaussian surface was arbitrary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1078468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example a box would work as good as the cylinder did</a:t>
            </a:r>
          </a:p>
        </p:txBody>
      </p:sp>
      <p:sp>
        <p:nvSpPr>
          <p:cNvPr id="14" name="Rectangle 13"/>
          <p:cNvSpPr/>
          <p:nvPr/>
        </p:nvSpPr>
        <p:spPr>
          <a:xfrm rot="480608">
            <a:off x="1178276" y="2062324"/>
            <a:ext cx="1205701" cy="590712"/>
          </a:xfrm>
          <a:prstGeom prst="rect">
            <a:avLst/>
          </a:prstGeom>
          <a:scene3d>
            <a:camera prst="orthographicFront">
              <a:rot lat="18600000" lon="3234488" rev="18300000"/>
            </a:camera>
            <a:lightRig rig="threePt" dir="t"/>
          </a:scene3d>
          <a:sp3d z="6350">
            <a:bevelT w="0" h="260350"/>
            <a:bevelB w="0" h="349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295400" y="2182368"/>
            <a:ext cx="9906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76400" y="20690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05000" y="2286000"/>
            <a:ext cx="381000" cy="2286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09800" y="2057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3200400" y="2209800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7" name="Equation" r:id="rId4" imgW="850680" imgH="304560" progId="Equation.DSMT4">
                  <p:embed/>
                </p:oleObj>
              </mc:Choice>
              <mc:Fallback>
                <p:oleObj name="Equation" r:id="rId4" imgW="850680" imgH="304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170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 rot="480608">
            <a:off x="3685007" y="2712887"/>
            <a:ext cx="689499" cy="441629"/>
          </a:xfrm>
          <a:prstGeom prst="rect">
            <a:avLst/>
          </a:prstGeom>
          <a:scene3d>
            <a:camera prst="orthographicFront">
              <a:rot lat="17288556" lon="2669457" rev="19297138"/>
            </a:camera>
            <a:lightRig rig="threePt" dir="t"/>
          </a:scene3d>
          <a:sp3d z="6350">
            <a:bevelT w="0" h="260350"/>
            <a:bevelB w="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4953000" y="2322576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8" name="Equation" r:id="rId6" imgW="469800" imgH="203040" progId="Equation.DSMT4">
                  <p:embed/>
                </p:oleObj>
              </mc:Choice>
              <mc:Fallback>
                <p:oleObj name="Equation" r:id="rId6" imgW="4698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322576"/>
                        <a:ext cx="939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5943600" y="2112264"/>
          <a:ext cx="965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9" name="Equation" r:id="rId8" imgW="482400" imgH="431640" progId="Equation.DSMT4">
                  <p:embed/>
                </p:oleObj>
              </mc:Choice>
              <mc:Fallback>
                <p:oleObj name="Equation" r:id="rId8" imgW="48240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112264"/>
                        <a:ext cx="965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371600" y="3429000"/>
            <a:ext cx="1600200" cy="990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8" name="AutoShape 7"/>
          <p:cNvSpPr>
            <a:spLocks noChangeArrowheads="1"/>
          </p:cNvSpPr>
          <p:nvPr/>
        </p:nvSpPr>
        <p:spPr bwMode="auto">
          <a:xfrm>
            <a:off x="685800" y="38862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Object 13"/>
          <p:cNvGraphicFramePr>
            <a:graphicFrameLocks noChangeAspect="1"/>
          </p:cNvGraphicFramePr>
          <p:nvPr/>
        </p:nvGraphicFramePr>
        <p:xfrm>
          <a:off x="1600200" y="3505200"/>
          <a:ext cx="939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0" name="Equation" r:id="rId10" imgW="469800" imgH="431640" progId="Equation.DSMT4">
                  <p:embed/>
                </p:oleObj>
              </mc:Choice>
              <mc:Fallback>
                <p:oleObj name="Equation" r:id="rId10" imgW="46980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05200"/>
                        <a:ext cx="939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048000" y="3429000"/>
            <a:ext cx="5943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Field lines at the surface of a charged conductor</a:t>
            </a:r>
          </a:p>
          <a:p>
            <a:r>
              <a:rPr lang="en-US" dirty="0" smtClean="0">
                <a:latin typeface="Comic Sans MS" pitchFamily="66" charset="0"/>
              </a:rPr>
              <a:t> are always perpendicular to the surface</a:t>
            </a:r>
          </a:p>
          <a:p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otherwise an in-plane component would move the charges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1" name="AutoShape 7"/>
          <p:cNvSpPr>
            <a:spLocks noChangeArrowheads="1"/>
          </p:cNvSpPr>
          <p:nvPr/>
        </p:nvSpPr>
        <p:spPr bwMode="auto">
          <a:xfrm>
            <a:off x="228600" y="4684931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533400" y="4572000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can transfer above considerations to derive the general result for the electric field on an arbitrarily shaped conducting surface</a:t>
            </a:r>
          </a:p>
        </p:txBody>
      </p:sp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622300" y="5791200"/>
          <a:ext cx="1066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1" name="Equation" r:id="rId12" imgW="533160" imgH="431640" progId="Equation.DSMT4">
                  <p:embed/>
                </p:oleObj>
              </mc:Choice>
              <mc:Fallback>
                <p:oleObj name="Equation" r:id="rId12" imgW="53316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5791200"/>
                        <a:ext cx="1066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1981200" y="5903821"/>
            <a:ext cx="5257800" cy="649379"/>
            <a:chOff x="3218688" y="6016752"/>
            <a:chExt cx="5638800" cy="649379"/>
          </a:xfrm>
        </p:grpSpPr>
        <p:sp>
          <p:nvSpPr>
            <p:cNvPr id="34" name="Rectangle 33"/>
            <p:cNvSpPr/>
            <p:nvPr/>
          </p:nvSpPr>
          <p:spPr>
            <a:xfrm>
              <a:off x="3599688" y="6019800"/>
              <a:ext cx="5257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  <a:latin typeface="Comic Sans MS" pitchFamily="66" charset="0"/>
                </a:rPr>
                <a:t>indicates that on the conducting </a:t>
              </a:r>
            </a:p>
            <a:p>
              <a:r>
                <a:rPr lang="en-US" dirty="0" smtClean="0">
                  <a:solidFill>
                    <a:srgbClr val="00B050"/>
                  </a:solidFill>
                  <a:latin typeface="Comic Sans MS" pitchFamily="66" charset="0"/>
                </a:rPr>
                <a:t>surface E is perpendicular </a:t>
              </a:r>
              <a:endParaRPr lang="en-US" dirty="0"/>
            </a:p>
          </p:txBody>
        </p:sp>
        <p:graphicFrame>
          <p:nvGraphicFramePr>
            <p:cNvPr id="70664" name="Object 8"/>
            <p:cNvGraphicFramePr>
              <a:graphicFrameLocks noChangeAspect="1"/>
            </p:cNvGraphicFramePr>
            <p:nvPr/>
          </p:nvGraphicFramePr>
          <p:xfrm>
            <a:off x="3218688" y="6016752"/>
            <a:ext cx="4318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82" name="Equation" r:id="rId14" imgW="215640" imgH="215640" progId="Equation.DSMT4">
                    <p:embed/>
                  </p:oleObj>
                </mc:Choice>
                <mc:Fallback>
                  <p:oleObj name="Equation" r:id="rId14" imgW="215640" imgH="21564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8688" y="6016752"/>
                          <a:ext cx="431800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0666" name="Picture 10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5089318"/>
            <a:ext cx="2362200" cy="176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angle 39"/>
          <p:cNvSpPr/>
          <p:nvPr/>
        </p:nvSpPr>
        <p:spPr>
          <a:xfrm>
            <a:off x="5867400" y="5257800"/>
            <a:ext cx="236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conducting surface 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with charge density 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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" grpId="0" animBg="1"/>
      <p:bldP spid="3" grpId="0"/>
      <p:bldP spid="9" grpId="0"/>
      <p:bldP spid="14" grpId="0" animBg="1"/>
      <p:bldP spid="17" grpId="0"/>
      <p:bldP spid="20" grpId="0"/>
      <p:bldP spid="24" grpId="0" animBg="1"/>
      <p:bldP spid="27" grpId="0" animBg="1"/>
      <p:bldP spid="28" grpId="0" animBg="1"/>
      <p:bldP spid="30" grpId="0"/>
      <p:bldP spid="31" grpId="0" animBg="1"/>
      <p:bldP spid="32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4800" y="914400"/>
            <a:ext cx="86868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Considering the two situation depicted in the figures. What can you say about the relation between the flux through the surfaces for the left and the right figure?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Assume that a “+” represents the charge of a proton and a “-” represents the charge of an electron.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The surface area of the sphere is twice the surface area of the cylinder. 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886200"/>
            <a:ext cx="815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)  The flux through the sphere is twice the flux through the cylinder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B</a:t>
            </a:r>
            <a:r>
              <a:rPr lang="en-US" dirty="0" smtClean="0">
                <a:latin typeface="Comic Sans MS" pitchFamily="66" charset="0"/>
              </a:rPr>
              <a:t>)  I need to calculate the flux integral over both surfaces to decide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) The flux is identical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D</a:t>
            </a:r>
            <a:r>
              <a:rPr lang="en-US" dirty="0" smtClean="0">
                <a:latin typeface="Comic Sans MS" pitchFamily="66" charset="0"/>
              </a:rPr>
              <a:t>) The flux is zero in both cases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) The flux sucks</a:t>
            </a:r>
          </a:p>
        </p:txBody>
      </p:sp>
      <p:pic>
        <p:nvPicPr>
          <p:cNvPr id="6" name="Picture 4" descr="http://www.willmcgugan.com/media/uploads/images/sphereligh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260937"/>
            <a:ext cx="1371600" cy="141743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66800" y="2641937"/>
            <a:ext cx="534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++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+++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4495800" y="2413337"/>
            <a:ext cx="2057400" cy="1371600"/>
          </a:xfrm>
          <a:prstGeom prst="flowChartMagneticDisk">
            <a:avLst/>
          </a:prstGeom>
          <a:solidFill>
            <a:schemeClr val="accent2">
              <a:alpha val="3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6800" y="2946737"/>
            <a:ext cx="417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++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2946737"/>
            <a:ext cx="300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-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2946737"/>
            <a:ext cx="44755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39839" y="2870537"/>
            <a:ext cx="417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-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++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0800000">
            <a:off x="6172200" y="2870537"/>
            <a:ext cx="300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-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1491&quot;&gt;&lt;object type=&quot;3&quot; unique_id=&quot;11492&quot;&gt;&lt;property id=&quot;20148&quot; value=&quot;5&quot;/&gt;&lt;property id=&quot;20300&quot; value=&quot;Slide 1&quot;/&gt;&lt;property id=&quot;20307&quot; value=&quot;259&quot;/&gt;&lt;/object&gt;&lt;object type=&quot;3&quot; unique_id=&quot;11493&quot;&gt;&lt;property id=&quot;20148&quot; value=&quot;5&quot;/&gt;&lt;property id=&quot;20300&quot; value=&quot;Slide 2&quot;/&gt;&lt;property id=&quot;20307&quot; value=&quot;260&quot;/&gt;&lt;/object&gt;&lt;object type=&quot;3&quot; unique_id=&quot;11494&quot;&gt;&lt;property id=&quot;20148&quot; value=&quot;5&quot;/&gt;&lt;property id=&quot;20300&quot; value=&quot;Slide 3&quot;/&gt;&lt;property id=&quot;20307&quot; value=&quot;261&quot;/&gt;&lt;/object&gt;&lt;object type=&quot;3&quot; unique_id=&quot;11495&quot;&gt;&lt;property id=&quot;20148&quot; value=&quot;5&quot;/&gt;&lt;property id=&quot;20300&quot; value=&quot;Slide 4&quot;/&gt;&lt;property id=&quot;20307&quot; value=&quot;262&quot;/&gt;&lt;/object&gt;&lt;object type=&quot;3&quot; unique_id=&quot;11496&quot;&gt;&lt;property id=&quot;20148&quot; value=&quot;5&quot;/&gt;&lt;property id=&quot;20300&quot; value=&quot;Slide 5&quot;/&gt;&lt;property id=&quot;20307&quot; value=&quot;266&quot;/&gt;&lt;/object&gt;&lt;object type=&quot;3&quot; unique_id=&quot;11497&quot;&gt;&lt;property id=&quot;20148&quot; value=&quot;5&quot;/&gt;&lt;property id=&quot;20300&quot; value=&quot;Slide 6&quot;/&gt;&lt;property id=&quot;20307&quot; value=&quot;269&quot;/&gt;&lt;/object&gt;&lt;object type=&quot;3&quot; unique_id=&quot;11498&quot;&gt;&lt;property id=&quot;20148&quot; value=&quot;5&quot;/&gt;&lt;property id=&quot;20300&quot; value=&quot;Slide 7&quot;/&gt;&lt;property id=&quot;20307&quot; value=&quot;265&quot;/&gt;&lt;/object&gt;&lt;/object&gt;&lt;object type=&quot;8&quot; unique_id=&quot;11507&quot;&gt;&lt;/object&gt;&lt;/object&gt;&lt;/database&gt;"/>
  <p:tag name="MMPROD_NEXTUNIQUEID" val="10012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18432</TotalTime>
  <Words>538</Words>
  <Application>Microsoft Office PowerPoint</Application>
  <PresentationFormat>On-screen Show (4:3)</PresentationFormat>
  <Paragraphs>144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Symbol</vt:lpstr>
      <vt:lpstr>Office Theme</vt:lpstr>
      <vt:lpstr>Equation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655</cp:revision>
  <dcterms:created xsi:type="dcterms:W3CDTF">2011-01-08T20:08:35Z</dcterms:created>
  <dcterms:modified xsi:type="dcterms:W3CDTF">2015-02-05T17:09:51Z</dcterms:modified>
</cp:coreProperties>
</file>