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3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6" autoAdjust="0"/>
  </p:normalViewPr>
  <p:slideViewPr>
    <p:cSldViewPr>
      <p:cViewPr varScale="1">
        <p:scale>
          <a:sx n="110" d="100"/>
          <a:sy n="110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70.png"/><Relationship Id="rId1" Type="http://schemas.openxmlformats.org/officeDocument/2006/relationships/image" Target="../media/image69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oleObject" Target="../embeddings/oleObject64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58.bin"/><Relationship Id="rId12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7.bin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6.bin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60.bin"/><Relationship Id="rId14" Type="http://schemas.openxmlformats.org/officeDocument/2006/relationships/oleObject" Target="../embeddings/oleObject6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4.bin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3.bin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2.bin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png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Atomic Vibrations in Solids: phonons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434483" y="4622322"/>
            <a:ext cx="5976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Photons* and Planck’s black body radiation law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533400" y="5410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457200" y="5943600"/>
            <a:ext cx="5714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phonons with properties in close analogy to photons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05531" y="4964668"/>
            <a:ext cx="31758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mic Sans MS" pitchFamily="66" charset="0"/>
              </a:rPr>
              <a:t>vibrational</a:t>
            </a:r>
            <a:r>
              <a:rPr lang="en-US" dirty="0">
                <a:latin typeface="Comic Sans MS" pitchFamily="66" charset="0"/>
              </a:rPr>
              <a:t> modes quantized</a:t>
            </a:r>
          </a:p>
        </p:txBody>
      </p:sp>
      <p:pic>
        <p:nvPicPr>
          <p:cNvPr id="45" name="Picture 10" descr="specific_hea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4337050"/>
            <a:ext cx="28194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6" name="Object 11"/>
          <p:cNvGraphicFramePr>
            <a:graphicFrameLocks noChangeAspect="1"/>
          </p:cNvGraphicFramePr>
          <p:nvPr/>
        </p:nvGraphicFramePr>
        <p:xfrm>
          <a:off x="609600" y="1700822"/>
          <a:ext cx="3505200" cy="2808288"/>
        </p:xfrm>
        <a:graphic>
          <a:graphicData uri="http://schemas.openxmlformats.org/presentationml/2006/ole">
            <p:oleObj spid="_x0000_s1050" name="Photo Editor Photo" r:id="rId5" imgW="2542857" imgH="2038095" progId="">
              <p:embed/>
            </p:oleObj>
          </a:graphicData>
        </a:graphic>
      </p:graphicFrame>
      <p:pic>
        <p:nvPicPr>
          <p:cNvPr id="47" name="Picture 12" descr="2DSchwingunge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1524000"/>
            <a:ext cx="29813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152400" y="1081088"/>
            <a:ext cx="92111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Goal: understanding the temperature dependence of the lattice contribution to the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        heat capacity C</a:t>
            </a:r>
            <a:r>
              <a:rPr lang="en-US" baseline="-25000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endParaRPr lang="en-US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592567" y="4419600"/>
            <a:ext cx="3369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concept of the harmonic solid</a:t>
            </a:r>
            <a:endParaRPr lang="en-US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1"/>
      <p:bldP spid="41" grpId="0" animBg="1"/>
      <p:bldP spid="42" grpId="0"/>
      <p:bldP spid="43" grpId="0"/>
      <p:bldP spid="48" grpId="0"/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28600" y="152400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contrast to photons here finite # of modes=3N</a:t>
            </a:r>
            <a:endParaRPr lang="en-US" dirty="0" smtClean="0"/>
          </a:p>
        </p:txBody>
      </p:sp>
      <p:graphicFrame>
        <p:nvGraphicFramePr>
          <p:cNvPr id="3" name="Object 13"/>
          <p:cNvGraphicFramePr>
            <a:graphicFrameLocks noChangeAspect="1"/>
          </p:cNvGraphicFramePr>
          <p:nvPr/>
        </p:nvGraphicFramePr>
        <p:xfrm>
          <a:off x="533400" y="457200"/>
          <a:ext cx="1752600" cy="1089025"/>
        </p:xfrm>
        <a:graphic>
          <a:graphicData uri="http://schemas.openxmlformats.org/presentationml/2006/ole">
            <p:oleObj spid="_x0000_s27650" name="Equation" r:id="rId4" imgW="838080" imgH="520560" progId="Equation.3">
              <p:embed/>
            </p:oleObj>
          </a:graphicData>
        </a:graphic>
      </p:graphicFrame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362200" y="838200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total # of phonon modes</a:t>
            </a:r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5029200" y="914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5410200" y="838200"/>
            <a:ext cx="1499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 a </a:t>
            </a:r>
            <a:r>
              <a:rPr lang="en-US" b="1" dirty="0">
                <a:solidFill>
                  <a:srgbClr val="0DA311"/>
                </a:solidFill>
              </a:rPr>
              <a:t>3</a:t>
            </a:r>
            <a:r>
              <a:rPr lang="en-US" dirty="0"/>
              <a:t>D crystal</a:t>
            </a:r>
          </a:p>
        </p:txBody>
      </p:sp>
      <p:graphicFrame>
        <p:nvGraphicFramePr>
          <p:cNvPr id="7" name="Object 17"/>
          <p:cNvGraphicFramePr>
            <a:graphicFrameLocks noChangeAspect="1"/>
          </p:cNvGraphicFramePr>
          <p:nvPr/>
        </p:nvGraphicFramePr>
        <p:xfrm>
          <a:off x="6735763" y="496888"/>
          <a:ext cx="2335212" cy="1009650"/>
        </p:xfrm>
        <a:graphic>
          <a:graphicData uri="http://schemas.openxmlformats.org/presentationml/2006/ole">
            <p:oleObj spid="_x0000_s27651" name="Equation" r:id="rId5" imgW="1117440" imgH="482400" progId="Equation.DSMT4">
              <p:embed/>
            </p:oleObj>
          </a:graphicData>
        </a:graphic>
      </p:graphicFrame>
      <p:sp>
        <p:nvSpPr>
          <p:cNvPr id="8" name="Arc 18"/>
          <p:cNvSpPr>
            <a:spLocks/>
          </p:cNvSpPr>
          <p:nvPr/>
        </p:nvSpPr>
        <p:spPr bwMode="auto">
          <a:xfrm rot="7913060">
            <a:off x="6300690" y="199356"/>
            <a:ext cx="1851108" cy="1990390"/>
          </a:xfrm>
          <a:custGeom>
            <a:avLst/>
            <a:gdLst>
              <a:gd name="T0" fmla="*/ 0 w 21855"/>
              <a:gd name="T1" fmla="*/ 67 h 28546"/>
              <a:gd name="T2" fmla="*/ 1680174 w 21855"/>
              <a:gd name="T3" fmla="*/ 1912938 h 28546"/>
              <a:gd name="T4" fmla="*/ 20690 w 21855"/>
              <a:gd name="T5" fmla="*/ 1447470 h 28546"/>
              <a:gd name="T6" fmla="*/ 0 60000 65536"/>
              <a:gd name="T7" fmla="*/ 0 60000 65536"/>
              <a:gd name="T8" fmla="*/ 0 60000 65536"/>
              <a:gd name="T9" fmla="*/ 0 w 21855"/>
              <a:gd name="T10" fmla="*/ 0 h 28546"/>
              <a:gd name="T11" fmla="*/ 21855 w 21855"/>
              <a:gd name="T12" fmla="*/ 28546 h 285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55" h="28546" fill="none" extrusionOk="0">
                <a:moveTo>
                  <a:pt x="0" y="1"/>
                </a:moveTo>
                <a:cubicBezTo>
                  <a:pt x="85" y="0"/>
                  <a:pt x="169" y="-1"/>
                  <a:pt x="255" y="0"/>
                </a:cubicBezTo>
                <a:cubicBezTo>
                  <a:pt x="12184" y="0"/>
                  <a:pt x="21855" y="9670"/>
                  <a:pt x="21855" y="21600"/>
                </a:cubicBezTo>
                <a:cubicBezTo>
                  <a:pt x="21855" y="23962"/>
                  <a:pt x="21467" y="26308"/>
                  <a:pt x="20707" y="28545"/>
                </a:cubicBezTo>
              </a:path>
              <a:path w="21855" h="28546" stroke="0" extrusionOk="0">
                <a:moveTo>
                  <a:pt x="0" y="1"/>
                </a:moveTo>
                <a:cubicBezTo>
                  <a:pt x="85" y="0"/>
                  <a:pt x="169" y="-1"/>
                  <a:pt x="255" y="0"/>
                </a:cubicBezTo>
                <a:cubicBezTo>
                  <a:pt x="12184" y="0"/>
                  <a:pt x="21855" y="9670"/>
                  <a:pt x="21855" y="21600"/>
                </a:cubicBezTo>
                <a:cubicBezTo>
                  <a:pt x="21855" y="23962"/>
                  <a:pt x="21467" y="26308"/>
                  <a:pt x="20707" y="28545"/>
                </a:cubicBezTo>
                <a:lnTo>
                  <a:pt x="255" y="21600"/>
                </a:lnTo>
                <a:close/>
              </a:path>
            </a:pathLst>
          </a:custGeom>
          <a:noFill/>
          <a:ln w="635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5867400" y="2362200"/>
            <a:ext cx="533400" cy="1905000"/>
            <a:chOff x="3696" y="1488"/>
            <a:chExt cx="336" cy="1200"/>
          </a:xfrm>
        </p:grpSpPr>
        <p:sp>
          <p:nvSpPr>
            <p:cNvPr id="10" name="Line 3"/>
            <p:cNvSpPr>
              <a:spLocks noChangeShapeType="1"/>
            </p:cNvSpPr>
            <p:nvPr/>
          </p:nvSpPr>
          <p:spPr bwMode="auto">
            <a:xfrm>
              <a:off x="4032" y="1488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" name="Object 4"/>
            <p:cNvGraphicFramePr>
              <a:graphicFrameLocks noChangeAspect="1"/>
            </p:cNvGraphicFramePr>
            <p:nvPr/>
          </p:nvGraphicFramePr>
          <p:xfrm>
            <a:off x="3696" y="1584"/>
            <a:ext cx="240" cy="240"/>
          </p:xfrm>
          <a:graphic>
            <a:graphicData uri="http://schemas.openxmlformats.org/presentationml/2006/ole">
              <p:oleObj spid="_x0000_s27652" name="Equation" r:id="rId6" imgW="139680" imgH="139680" progId="Equation.3">
                <p:embed/>
              </p:oleObj>
            </a:graphicData>
          </a:graphic>
        </p:graphicFrame>
      </p:grpSp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6248400" y="4038600"/>
            <a:ext cx="2743200" cy="568325"/>
            <a:chOff x="3936" y="2544"/>
            <a:chExt cx="1728" cy="358"/>
          </a:xfrm>
        </p:grpSpPr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3936" y="2544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4" name="Object 7"/>
            <p:cNvGraphicFramePr>
              <a:graphicFrameLocks noChangeAspect="1"/>
            </p:cNvGraphicFramePr>
            <p:nvPr/>
          </p:nvGraphicFramePr>
          <p:xfrm>
            <a:off x="5387" y="2619"/>
            <a:ext cx="218" cy="283"/>
          </p:xfrm>
          <a:graphic>
            <a:graphicData uri="http://schemas.openxmlformats.org/presentationml/2006/ole">
              <p:oleObj spid="_x0000_s27653" name="Equation" r:id="rId7" imgW="126720" imgH="164880" progId="Equation.3">
                <p:embed/>
              </p:oleObj>
            </a:graphicData>
          </a:graphic>
        </p:graphicFrame>
      </p:grp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6400800" y="2743200"/>
            <a:ext cx="1143000" cy="12954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6400800" y="3276600"/>
            <a:ext cx="16002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6553200" y="2971800"/>
            <a:ext cx="404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v</a:t>
            </a:r>
            <a:r>
              <a:rPr lang="en-US" b="1" baseline="-25000">
                <a:solidFill>
                  <a:schemeClr val="accent2"/>
                </a:solidFill>
              </a:rPr>
              <a:t>L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239000" y="3581400"/>
            <a:ext cx="1366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v</a:t>
            </a:r>
            <a:r>
              <a:rPr lang="en-US" b="1" baseline="-25000">
                <a:solidFill>
                  <a:srgbClr val="FF0000"/>
                </a:solidFill>
              </a:rPr>
              <a:t>T,1</a:t>
            </a:r>
            <a:r>
              <a:rPr lang="en-US" b="1">
                <a:solidFill>
                  <a:srgbClr val="FF0000"/>
                </a:solidFill>
              </a:rPr>
              <a:t>=v</a:t>
            </a:r>
            <a:r>
              <a:rPr lang="en-US" b="1" baseline="-25000">
                <a:solidFill>
                  <a:srgbClr val="FF0000"/>
                </a:solidFill>
              </a:rPr>
              <a:t>T,2</a:t>
            </a:r>
            <a:r>
              <a:rPr lang="en-US" b="1">
                <a:solidFill>
                  <a:srgbClr val="FF0000"/>
                </a:solidFill>
              </a:rPr>
              <a:t>=v</a:t>
            </a:r>
            <a:r>
              <a:rPr lang="en-US" b="1" baseline="-25000">
                <a:solidFill>
                  <a:srgbClr val="FF0000"/>
                </a:solidFill>
              </a:rPr>
              <a:t>T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381000" y="1828800"/>
            <a:ext cx="6035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Let us consider dispersion of  elastic isotropic medium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57200" y="2590800"/>
            <a:ext cx="2239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Particular branch </a:t>
            </a:r>
            <a:r>
              <a:rPr lang="en-US" dirty="0" err="1">
                <a:latin typeface="Comic Sans MS" pitchFamily="66" charset="0"/>
              </a:rPr>
              <a:t>i</a:t>
            </a:r>
            <a:r>
              <a:rPr lang="en-US" dirty="0"/>
              <a:t>: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590800" y="2556296"/>
          <a:ext cx="990600" cy="431800"/>
        </p:xfrm>
        <a:graphic>
          <a:graphicData uri="http://schemas.openxmlformats.org/presentationml/2006/ole">
            <p:oleObj spid="_x0000_s27654" name="Equation" r:id="rId8" imgW="495000" imgH="215640" progId="Equation.3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33400" y="3048000"/>
          <a:ext cx="3810000" cy="917575"/>
        </p:xfrm>
        <a:graphic>
          <a:graphicData uri="http://schemas.openxmlformats.org/presentationml/2006/ole">
            <p:oleObj spid="_x0000_s27655" name="Equation" r:id="rId9" imgW="1790640" imgH="431640" progId="Equation.3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197225" y="4038600"/>
          <a:ext cx="1912938" cy="512763"/>
        </p:xfrm>
        <a:graphic>
          <a:graphicData uri="http://schemas.openxmlformats.org/presentationml/2006/ole">
            <p:oleObj spid="_x0000_s27656" name="Equation" r:id="rId10" imgW="901440" imgH="241200" progId="Equation.3">
              <p:embed/>
            </p:oleObj>
          </a:graphicData>
        </a:graphic>
      </p:graphicFrame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28600" y="3810000"/>
            <a:ext cx="6815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here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304800" y="4176713"/>
          <a:ext cx="2011363" cy="388937"/>
        </p:xfrm>
        <a:graphic>
          <a:graphicData uri="http://schemas.openxmlformats.org/presentationml/2006/ole">
            <p:oleObj spid="_x0000_s27657" name="Equation" r:id="rId11" imgW="1117440" imgH="215640" progId="Equation.3">
              <p:embed/>
            </p:oleObj>
          </a:graphicData>
        </a:graphic>
      </p:graphicFrame>
      <p:sp>
        <p:nvSpPr>
          <p:cNvPr id="26" name="AutoShape 25"/>
          <p:cNvSpPr>
            <a:spLocks noChangeArrowheads="1"/>
          </p:cNvSpPr>
          <p:nvPr/>
        </p:nvSpPr>
        <p:spPr bwMode="auto">
          <a:xfrm>
            <a:off x="2667000" y="4267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4419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379913" y="4724400"/>
          <a:ext cx="1223962" cy="836613"/>
        </p:xfrm>
        <a:graphic>
          <a:graphicData uri="http://schemas.openxmlformats.org/presentationml/2006/ole">
            <p:oleObj spid="_x0000_s27658" name="Equation" r:id="rId12" imgW="761760" imgH="520560" progId="Equation.3">
              <p:embed/>
            </p:oleObj>
          </a:graphicData>
        </a:graphic>
      </p:graphicFrame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4800600" y="4495800"/>
            <a:ext cx="609600" cy="228600"/>
            <a:chOff x="3024" y="2832"/>
            <a:chExt cx="384" cy="144"/>
          </a:xfrm>
        </p:grpSpPr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3024" y="28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3024" y="29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5489575" y="4391025"/>
          <a:ext cx="1327150" cy="727075"/>
        </p:xfrm>
        <a:graphic>
          <a:graphicData uri="http://schemas.openxmlformats.org/presentationml/2006/ole">
            <p:oleObj spid="_x0000_s27659" name="Equation" r:id="rId13" imgW="787320" imgH="431640" progId="Equation.3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458788" y="5562600"/>
          <a:ext cx="5484812" cy="1106488"/>
        </p:xfrm>
        <a:graphic>
          <a:graphicData uri="http://schemas.openxmlformats.org/presentationml/2006/ole">
            <p:oleObj spid="_x0000_s27660" name="Equation" r:id="rId14" imgW="2577960" imgH="520560" progId="Equation.3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477000" y="5638800"/>
          <a:ext cx="1377950" cy="1025525"/>
        </p:xfrm>
        <a:graphic>
          <a:graphicData uri="http://schemas.openxmlformats.org/presentationml/2006/ole">
            <p:oleObj spid="_x0000_s27661" name="Equation" r:id="rId15" imgW="6476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/>
      <p:bldP spid="8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4" grpId="0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533400"/>
            <a:ext cx="455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Taking into account all 3 acoustic branches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876800" y="59531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5367338" y="206375"/>
          <a:ext cx="3429000" cy="1014413"/>
        </p:xfrm>
        <a:graphic>
          <a:graphicData uri="http://schemas.openxmlformats.org/presentationml/2006/ole">
            <p:oleObj spid="_x0000_s28674" name="Equation" r:id="rId4" imgW="1714320" imgH="507960" progId="Equation.3">
              <p:embed/>
            </p:oleObj>
          </a:graphicData>
        </a:graphic>
      </p:graphicFrame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762000" y="3657600"/>
            <a:ext cx="3276600" cy="3111500"/>
            <a:chOff x="480" y="2160"/>
            <a:chExt cx="2064" cy="1960"/>
          </a:xfrm>
        </p:grpSpPr>
        <p:graphicFrame>
          <p:nvGraphicFramePr>
            <p:cNvPr id="6" name="Object 26"/>
            <p:cNvGraphicFramePr>
              <a:graphicFrameLocks noChangeAspect="1"/>
            </p:cNvGraphicFramePr>
            <p:nvPr/>
          </p:nvGraphicFramePr>
          <p:xfrm>
            <a:off x="480" y="2160"/>
            <a:ext cx="2064" cy="1960"/>
          </p:xfrm>
          <a:graphic>
            <a:graphicData uri="http://schemas.openxmlformats.org/presentationml/2006/ole">
              <p:oleObj spid="_x0000_s28675" name="Photo Editor Photo" r:id="rId5" imgW="6771429" imgH="6428571" progId="MSPhotoEd.3">
                <p:embed/>
              </p:oleObj>
            </a:graphicData>
          </a:graphic>
        </p:graphicFrame>
        <p:sp>
          <p:nvSpPr>
            <p:cNvPr id="7" name="Text Box 27"/>
            <p:cNvSpPr txBox="1">
              <a:spLocks noChangeArrowheads="1"/>
            </p:cNvSpPr>
            <p:nvPr/>
          </p:nvSpPr>
          <p:spPr bwMode="auto">
            <a:xfrm>
              <a:off x="528" y="2208"/>
              <a:ext cx="35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D(</a:t>
              </a:r>
              <a:r>
                <a:rPr lang="el-GR" sz="1400">
                  <a:cs typeface="Arial" charset="0"/>
                </a:rPr>
                <a:t>ω</a:t>
              </a:r>
              <a:r>
                <a:rPr lang="en-US" sz="1400"/>
                <a:t>)</a:t>
              </a:r>
            </a:p>
          </p:txBody>
        </p:sp>
      </p:grp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914400" y="812800"/>
          <a:ext cx="4400550" cy="1085850"/>
        </p:xfrm>
        <a:graphic>
          <a:graphicData uri="http://schemas.openxmlformats.org/presentationml/2006/ole">
            <p:oleObj spid="_x0000_s28676" name="Equation" r:id="rId6" imgW="2108160" imgH="52056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914400" y="1955800"/>
          <a:ext cx="5646738" cy="1085850"/>
        </p:xfrm>
        <a:graphic>
          <a:graphicData uri="http://schemas.openxmlformats.org/presentationml/2006/ole">
            <p:oleObj spid="_x0000_s28677" name="Equation" r:id="rId7" imgW="2705040" imgH="520560" progId="Equation.3">
              <p:embed/>
            </p:oleObj>
          </a:graphicData>
        </a:graphic>
      </p:graphicFrame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33400" y="3276600"/>
            <a:ext cx="4346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How to determine the </a:t>
            </a:r>
            <a:r>
              <a:rPr lang="en-US" dirty="0" smtClean="0"/>
              <a:t>cutoff </a:t>
            </a:r>
            <a:r>
              <a:rPr lang="en-US" dirty="0"/>
              <a:t>frequency </a:t>
            </a:r>
            <a:r>
              <a:rPr lang="en-US" dirty="0">
                <a:sym typeface="Symbol" pitchFamily="18" charset="2"/>
              </a:rPr>
              <a:t></a:t>
            </a:r>
            <a:r>
              <a:rPr lang="en-US" baseline="-25000" dirty="0">
                <a:sym typeface="Symbol" pitchFamily="18" charset="2"/>
              </a:rPr>
              <a:t>max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105400" y="31242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47244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784725" y="376713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also called Debye frequency </a:t>
            </a:r>
            <a:r>
              <a:rPr lang="en-US">
                <a:sym typeface="Symbol" pitchFamily="18" charset="2"/>
              </a:rPr>
              <a:t></a:t>
            </a:r>
            <a:r>
              <a:rPr lang="en-US" baseline="-25000">
                <a:sym typeface="Symbol" pitchFamily="18" charset="2"/>
              </a:rPr>
              <a:t>D</a:t>
            </a:r>
            <a:endParaRPr lang="en-US">
              <a:sym typeface="Symbol" pitchFamily="18" charset="2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23622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371600" y="3810000"/>
            <a:ext cx="29400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Density of states of Cu</a:t>
            </a:r>
          </a:p>
          <a:p>
            <a:r>
              <a:rPr lang="en-US" sz="1400"/>
              <a:t>determined from neutron scattering</a:t>
            </a: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2590800" y="54864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7" name="Object 20"/>
          <p:cNvGraphicFramePr>
            <a:graphicFrameLocks noChangeAspect="1"/>
          </p:cNvGraphicFramePr>
          <p:nvPr/>
        </p:nvGraphicFramePr>
        <p:xfrm>
          <a:off x="3962400" y="6400800"/>
          <a:ext cx="1371600" cy="482600"/>
        </p:xfrm>
        <a:graphic>
          <a:graphicData uri="http://schemas.openxmlformats.org/presentationml/2006/ole">
            <p:oleObj spid="_x0000_s28678" name="Equation" r:id="rId8" imgW="685800" imgH="241200" progId="Equation.3">
              <p:embed/>
            </p:oleObj>
          </a:graphicData>
        </a:graphic>
      </p:graphicFrame>
      <p:graphicFrame>
        <p:nvGraphicFramePr>
          <p:cNvPr id="18" name="Object 21"/>
          <p:cNvGraphicFramePr>
            <a:graphicFrameLocks noChangeAspect="1"/>
          </p:cNvGraphicFramePr>
          <p:nvPr/>
        </p:nvGraphicFramePr>
        <p:xfrm>
          <a:off x="5029200" y="4267200"/>
          <a:ext cx="2147888" cy="1062038"/>
        </p:xfrm>
        <a:graphic>
          <a:graphicData uri="http://schemas.openxmlformats.org/presentationml/2006/ole">
            <p:oleObj spid="_x0000_s28679" name="Equation" r:id="rId9" imgW="1028520" imgH="507960" progId="Equation.3">
              <p:embed/>
            </p:oleObj>
          </a:graphicData>
        </a:graphic>
      </p:graphicFrame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3429000" y="6096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5013325" y="5367338"/>
            <a:ext cx="354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choose </a:t>
            </a:r>
            <a:r>
              <a:rPr lang="en-US">
                <a:sym typeface="Symbol" pitchFamily="18" charset="2"/>
              </a:rPr>
              <a:t></a:t>
            </a:r>
            <a:r>
              <a:rPr lang="en-US" baseline="-25000">
                <a:sym typeface="Symbol" pitchFamily="18" charset="2"/>
              </a:rPr>
              <a:t>D</a:t>
            </a:r>
            <a:r>
              <a:rPr lang="en-US">
                <a:sym typeface="Symbol" pitchFamily="18" charset="2"/>
              </a:rPr>
              <a:t> such that both curves </a:t>
            </a:r>
          </a:p>
          <a:p>
            <a:r>
              <a:rPr lang="en-US">
                <a:sym typeface="Symbol" pitchFamily="18" charset="2"/>
              </a:rPr>
              <a:t>enclose the same area</a:t>
            </a:r>
            <a:r>
              <a:rPr lang="en-US"/>
              <a:t> </a:t>
            </a:r>
          </a:p>
        </p:txBody>
      </p:sp>
      <p:sp>
        <p:nvSpPr>
          <p:cNvPr id="21" name="Freeform 24"/>
          <p:cNvSpPr>
            <a:spLocks/>
          </p:cNvSpPr>
          <p:nvPr/>
        </p:nvSpPr>
        <p:spPr bwMode="auto">
          <a:xfrm>
            <a:off x="3657600" y="5486400"/>
            <a:ext cx="1371600" cy="533400"/>
          </a:xfrm>
          <a:custGeom>
            <a:avLst/>
            <a:gdLst>
              <a:gd name="T0" fmla="*/ 864 w 864"/>
              <a:gd name="T1" fmla="*/ 48 h 336"/>
              <a:gd name="T2" fmla="*/ 480 w 864"/>
              <a:gd name="T3" fmla="*/ 48 h 336"/>
              <a:gd name="T4" fmla="*/ 0 w 864"/>
              <a:gd name="T5" fmla="*/ 336 h 336"/>
              <a:gd name="T6" fmla="*/ 0 60000 65536"/>
              <a:gd name="T7" fmla="*/ 0 60000 65536"/>
              <a:gd name="T8" fmla="*/ 0 60000 65536"/>
              <a:gd name="T9" fmla="*/ 0 w 864"/>
              <a:gd name="T10" fmla="*/ 0 h 336"/>
              <a:gd name="T11" fmla="*/ 864 w 864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336">
                <a:moveTo>
                  <a:pt x="864" y="48"/>
                </a:moveTo>
                <a:cubicBezTo>
                  <a:pt x="744" y="24"/>
                  <a:pt x="624" y="0"/>
                  <a:pt x="480" y="48"/>
                </a:cubicBezTo>
                <a:cubicBezTo>
                  <a:pt x="336" y="96"/>
                  <a:pt x="168" y="216"/>
                  <a:pt x="0" y="336"/>
                </a:cubicBezTo>
              </a:path>
            </a:pathLst>
          </a:custGeom>
          <a:noFill/>
          <a:ln w="50800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/>
      <p:bldP spid="11" grpId="0"/>
      <p:bldP spid="11" grpId="1"/>
      <p:bldP spid="12" grpId="0" animBg="1"/>
      <p:bldP spid="13" grpId="0"/>
      <p:bldP spid="14" grpId="0" animBg="1"/>
      <p:bldP spid="15" grpId="0"/>
      <p:bldP spid="16" grpId="0" animBg="1"/>
      <p:bldP spid="19" grpId="0" animBg="1"/>
      <p:bldP spid="20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304800" y="533400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with</a:t>
            </a:r>
          </a:p>
        </p:txBody>
      </p:sp>
      <p:grpSp>
        <p:nvGrpSpPr>
          <p:cNvPr id="3" name="Group 21"/>
          <p:cNvGrpSpPr>
            <a:grpSpLocks noChangeAspect="1"/>
          </p:cNvGrpSpPr>
          <p:nvPr/>
        </p:nvGrpSpPr>
        <p:grpSpPr bwMode="auto">
          <a:xfrm>
            <a:off x="1219200" y="304800"/>
            <a:ext cx="1600200" cy="950913"/>
            <a:chOff x="4608" y="2304"/>
            <a:chExt cx="1008" cy="599"/>
          </a:xfrm>
        </p:grpSpPr>
        <p:sp>
          <p:nvSpPr>
            <p:cNvPr id="4" name="AutoShape 20"/>
            <p:cNvSpPr>
              <a:spLocks noChangeAspect="1" noChangeArrowheads="1" noTextEdit="1"/>
            </p:cNvSpPr>
            <p:nvPr/>
          </p:nvSpPr>
          <p:spPr bwMode="auto">
            <a:xfrm>
              <a:off x="4608" y="2304"/>
              <a:ext cx="1008" cy="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22"/>
            <p:cNvSpPr>
              <a:spLocks noChangeShapeType="1"/>
            </p:cNvSpPr>
            <p:nvPr/>
          </p:nvSpPr>
          <p:spPr bwMode="auto">
            <a:xfrm>
              <a:off x="5144" y="2552"/>
              <a:ext cx="22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3"/>
            <p:cNvSpPr>
              <a:spLocks noChangeShapeType="1"/>
            </p:cNvSpPr>
            <p:nvPr/>
          </p:nvSpPr>
          <p:spPr bwMode="auto">
            <a:xfrm>
              <a:off x="5467" y="2646"/>
              <a:ext cx="1" cy="21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24"/>
            <p:cNvSpPr>
              <a:spLocks noChangeArrowheads="1"/>
            </p:cNvSpPr>
            <p:nvPr/>
          </p:nvSpPr>
          <p:spPr bwMode="auto">
            <a:xfrm>
              <a:off x="5485" y="2638"/>
              <a:ext cx="8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v</a:t>
              </a:r>
              <a:endParaRPr lang="en-US"/>
            </a:p>
          </p:txBody>
        </p:sp>
        <p:sp>
          <p:nvSpPr>
            <p:cNvPr id="8" name="Rectangle 25"/>
            <p:cNvSpPr>
              <a:spLocks noChangeArrowheads="1"/>
            </p:cNvSpPr>
            <p:nvPr/>
          </p:nvSpPr>
          <p:spPr bwMode="auto">
            <a:xfrm>
              <a:off x="5242" y="2574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T</a:t>
              </a:r>
              <a:endParaRPr lang="en-US"/>
            </a:p>
          </p:txBody>
        </p:sp>
        <p:sp>
          <p:nvSpPr>
            <p:cNvPr id="9" name="Rectangle 26"/>
            <p:cNvSpPr>
              <a:spLocks noChangeArrowheads="1"/>
            </p:cNvSpPr>
            <p:nvPr/>
          </p:nvSpPr>
          <p:spPr bwMode="auto">
            <a:xfrm>
              <a:off x="5238" y="2327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U</a:t>
              </a:r>
              <a:endParaRPr lang="en-US"/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4760" y="2481"/>
              <a:ext cx="8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v</a:t>
              </a:r>
              <a:endParaRPr lang="en-US"/>
            </a:p>
          </p:txBody>
        </p:sp>
        <p:sp>
          <p:nvSpPr>
            <p:cNvPr id="11" name="Rectangle 28"/>
            <p:cNvSpPr>
              <a:spLocks noChangeArrowheads="1"/>
            </p:cNvSpPr>
            <p:nvPr/>
          </p:nvSpPr>
          <p:spPr bwMode="auto">
            <a:xfrm>
              <a:off x="4629" y="2437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C</a:t>
              </a:r>
              <a:endParaRPr lang="en-US"/>
            </a:p>
          </p:txBody>
        </p:sp>
        <p:sp>
          <p:nvSpPr>
            <p:cNvPr id="12" name="Rectangle 29"/>
            <p:cNvSpPr>
              <a:spLocks noChangeArrowheads="1"/>
            </p:cNvSpPr>
            <p:nvPr/>
          </p:nvSpPr>
          <p:spPr bwMode="auto">
            <a:xfrm>
              <a:off x="5387" y="2432"/>
              <a:ext cx="6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18" charset="2"/>
                </a:rPr>
                <a:t>÷</a:t>
              </a:r>
              <a:endParaRPr lang="en-US"/>
            </a:p>
          </p:txBody>
        </p:sp>
        <p:sp>
          <p:nvSpPr>
            <p:cNvPr id="13" name="Rectangle 30"/>
            <p:cNvSpPr>
              <a:spLocks noChangeArrowheads="1"/>
            </p:cNvSpPr>
            <p:nvPr/>
          </p:nvSpPr>
          <p:spPr bwMode="auto">
            <a:xfrm>
              <a:off x="5387" y="2581"/>
              <a:ext cx="6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18" charset="2"/>
                </a:rPr>
                <a:t>ø</a:t>
              </a:r>
              <a:endParaRPr lang="en-US"/>
            </a:p>
          </p:txBody>
        </p:sp>
        <p:sp>
          <p:nvSpPr>
            <p:cNvPr id="14" name="Rectangle 31"/>
            <p:cNvSpPr>
              <a:spLocks noChangeArrowheads="1"/>
            </p:cNvSpPr>
            <p:nvPr/>
          </p:nvSpPr>
          <p:spPr bwMode="auto">
            <a:xfrm>
              <a:off x="5387" y="2320"/>
              <a:ext cx="6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18" charset="2"/>
                </a:rPr>
                <a:t>ö</a:t>
              </a:r>
              <a:endParaRPr lang="en-US"/>
            </a:p>
          </p:txBody>
        </p:sp>
        <p:sp>
          <p:nvSpPr>
            <p:cNvPr id="15" name="Rectangle 32"/>
            <p:cNvSpPr>
              <a:spLocks noChangeArrowheads="1"/>
            </p:cNvSpPr>
            <p:nvPr/>
          </p:nvSpPr>
          <p:spPr bwMode="auto">
            <a:xfrm>
              <a:off x="5054" y="2432"/>
              <a:ext cx="6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18" charset="2"/>
                </a:rPr>
                <a:t>ç</a:t>
              </a:r>
              <a:endParaRPr lang="en-US"/>
            </a:p>
          </p:txBody>
        </p:sp>
        <p:sp>
          <p:nvSpPr>
            <p:cNvPr id="16" name="Rectangle 33"/>
            <p:cNvSpPr>
              <a:spLocks noChangeArrowheads="1"/>
            </p:cNvSpPr>
            <p:nvPr/>
          </p:nvSpPr>
          <p:spPr bwMode="auto">
            <a:xfrm>
              <a:off x="5054" y="2581"/>
              <a:ext cx="6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18" charset="2"/>
                </a:rPr>
                <a:t>è</a:t>
              </a:r>
              <a:endParaRPr lang="en-US"/>
            </a:p>
          </p:txBody>
        </p:sp>
        <p:sp>
          <p:nvSpPr>
            <p:cNvPr id="17" name="Rectangle 34"/>
            <p:cNvSpPr>
              <a:spLocks noChangeArrowheads="1"/>
            </p:cNvSpPr>
            <p:nvPr/>
          </p:nvSpPr>
          <p:spPr bwMode="auto">
            <a:xfrm>
              <a:off x="5054" y="2320"/>
              <a:ext cx="6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18" charset="2"/>
                </a:rPr>
                <a:t>æ</a:t>
              </a:r>
              <a:endParaRPr lang="en-US"/>
            </a:p>
          </p:txBody>
        </p:sp>
        <p:sp>
          <p:nvSpPr>
            <p:cNvPr id="18" name="Rectangle 35"/>
            <p:cNvSpPr>
              <a:spLocks noChangeArrowheads="1"/>
            </p:cNvSpPr>
            <p:nvPr/>
          </p:nvSpPr>
          <p:spPr bwMode="auto">
            <a:xfrm>
              <a:off x="5157" y="2557"/>
              <a:ext cx="8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dirty="0">
                  <a:solidFill>
                    <a:srgbClr val="000000"/>
                  </a:solidFill>
                  <a:latin typeface="Symbol" pitchFamily="18" charset="2"/>
                </a:rPr>
                <a:t>¶</a:t>
              </a:r>
              <a:endParaRPr lang="en-US" dirty="0"/>
            </a:p>
          </p:txBody>
        </p:sp>
        <p:sp>
          <p:nvSpPr>
            <p:cNvPr id="19" name="Rectangle 36"/>
            <p:cNvSpPr>
              <a:spLocks noChangeArrowheads="1"/>
            </p:cNvSpPr>
            <p:nvPr/>
          </p:nvSpPr>
          <p:spPr bwMode="auto">
            <a:xfrm>
              <a:off x="5153" y="2310"/>
              <a:ext cx="8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18" charset="2"/>
                </a:rPr>
                <a:t>¶</a:t>
              </a:r>
              <a:endParaRPr lang="en-US"/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4917" y="2420"/>
              <a:ext cx="9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n-US"/>
            </a:p>
          </p:txBody>
        </p:sp>
      </p:grpSp>
      <p:sp>
        <p:nvSpPr>
          <p:cNvPr id="21" name="AutoShape 38"/>
          <p:cNvSpPr>
            <a:spLocks noChangeArrowheads="1"/>
          </p:cNvSpPr>
          <p:nvPr/>
        </p:nvSpPr>
        <p:spPr bwMode="auto">
          <a:xfrm>
            <a:off x="3200400" y="533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Object 57"/>
          <p:cNvGraphicFramePr>
            <a:graphicFrameLocks noChangeAspect="1"/>
          </p:cNvGraphicFramePr>
          <p:nvPr/>
        </p:nvGraphicFramePr>
        <p:xfrm>
          <a:off x="1219200" y="1250950"/>
          <a:ext cx="5248275" cy="1111250"/>
        </p:xfrm>
        <a:graphic>
          <a:graphicData uri="http://schemas.openxmlformats.org/presentationml/2006/ole">
            <p:oleObj spid="_x0000_s29698" name="Equation" r:id="rId4" imgW="2514600" imgH="533160" progId="Equation.3">
              <p:embed/>
            </p:oleObj>
          </a:graphicData>
        </a:graphic>
      </p:graphicFrame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4876800" y="3138487"/>
            <a:ext cx="2514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1978025" y="3200400"/>
            <a:ext cx="1908175" cy="1066801"/>
            <a:chOff x="2207" y="1191"/>
            <a:chExt cx="1202" cy="672"/>
          </a:xfrm>
        </p:grpSpPr>
        <p:graphicFrame>
          <p:nvGraphicFramePr>
            <p:cNvPr id="25" name="Object 7"/>
            <p:cNvGraphicFramePr>
              <a:graphicFrameLocks noChangeAspect="1"/>
            </p:cNvGraphicFramePr>
            <p:nvPr/>
          </p:nvGraphicFramePr>
          <p:xfrm>
            <a:off x="2207" y="1191"/>
            <a:ext cx="1202" cy="338"/>
          </p:xfrm>
          <a:graphic>
            <a:graphicData uri="http://schemas.openxmlformats.org/presentationml/2006/ole">
              <p:oleObj spid="_x0000_s29699" name="Equation" r:id="rId5" imgW="812520" imgH="228600" progId="Equation.DSMT4">
                <p:embed/>
              </p:oleObj>
            </a:graphicData>
          </a:graphic>
        </p:graphicFrame>
        <p:sp>
          <p:nvSpPr>
            <p:cNvPr id="26" name="Line 8"/>
            <p:cNvSpPr>
              <a:spLocks noChangeShapeType="1"/>
            </p:cNvSpPr>
            <p:nvPr/>
          </p:nvSpPr>
          <p:spPr bwMode="auto">
            <a:xfrm flipV="1">
              <a:off x="2736" y="153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2784" y="1632"/>
              <a:ext cx="5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energy</a:t>
              </a:r>
            </a:p>
          </p:txBody>
        </p:sp>
      </p:grpSp>
      <p:sp>
        <p:nvSpPr>
          <p:cNvPr id="28" name="AutoShape 10"/>
          <p:cNvSpPr>
            <a:spLocks noChangeArrowheads="1"/>
          </p:cNvSpPr>
          <p:nvPr/>
        </p:nvSpPr>
        <p:spPr bwMode="auto">
          <a:xfrm>
            <a:off x="4267200" y="336708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4876800" y="3214687"/>
            <a:ext cx="2101850" cy="1052513"/>
            <a:chOff x="3744" y="1200"/>
            <a:chExt cx="1324" cy="663"/>
          </a:xfrm>
        </p:grpSpPr>
        <p:graphicFrame>
          <p:nvGraphicFramePr>
            <p:cNvPr id="30" name="Object 11"/>
            <p:cNvGraphicFramePr>
              <a:graphicFrameLocks noChangeAspect="1"/>
            </p:cNvGraphicFramePr>
            <p:nvPr/>
          </p:nvGraphicFramePr>
          <p:xfrm>
            <a:off x="3744" y="1200"/>
            <a:ext cx="808" cy="319"/>
          </p:xfrm>
          <a:graphic>
            <a:graphicData uri="http://schemas.openxmlformats.org/presentationml/2006/ole">
              <p:oleObj spid="_x0000_s29700" name="Equation" r:id="rId6" imgW="545760" imgH="215640" progId="Equation.3">
                <p:embed/>
              </p:oleObj>
            </a:graphicData>
          </a:graphic>
        </p:graphicFrame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V="1">
              <a:off x="4176" y="153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4176" y="1632"/>
              <a:ext cx="8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temperature</a:t>
              </a:r>
            </a:p>
          </p:txBody>
        </p:sp>
      </p:grpSp>
      <p:graphicFrame>
        <p:nvGraphicFramePr>
          <p:cNvPr id="33" name="Object 15"/>
          <p:cNvGraphicFramePr>
            <a:graphicFrameLocks noChangeAspect="1"/>
          </p:cNvGraphicFramePr>
          <p:nvPr/>
        </p:nvGraphicFramePr>
        <p:xfrm>
          <a:off x="6324600" y="3138487"/>
          <a:ext cx="857250" cy="539750"/>
        </p:xfrm>
        <a:graphic>
          <a:graphicData uri="http://schemas.openxmlformats.org/presentationml/2006/ole">
            <p:oleObj spid="_x0000_s29701" name="Equation" r:id="rId7" imgW="342720" imgH="215640" progId="Equation.3">
              <p:embed/>
            </p:oleObj>
          </a:graphicData>
        </a:graphic>
      </p:graphicFrame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228600" y="2590800"/>
            <a:ext cx="4073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define the Debye </a:t>
            </a:r>
            <a:r>
              <a:rPr lang="en-US" dirty="0">
                <a:latin typeface="Comic Sans MS" pitchFamily="66" charset="0"/>
              </a:rPr>
              <a:t>temperature</a:t>
            </a:r>
          </a:p>
        </p:txBody>
      </p:sp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4191000" y="2514600"/>
          <a:ext cx="476250" cy="539750"/>
        </p:xfrm>
        <a:graphic>
          <a:graphicData uri="http://schemas.openxmlformats.org/presentationml/2006/ole">
            <p:oleObj spid="_x0000_s29702" name="Equation" r:id="rId8" imgW="190440" imgH="215640" progId="Equation.DSMT4">
              <p:embed/>
            </p:oleObj>
          </a:graphicData>
        </a:graphic>
      </p:graphicFrame>
      <p:graphicFrame>
        <p:nvGraphicFramePr>
          <p:cNvPr id="36" name="Object 18"/>
          <p:cNvGraphicFramePr>
            <a:graphicFrameLocks noChangeAspect="1"/>
          </p:cNvGraphicFramePr>
          <p:nvPr/>
        </p:nvGraphicFramePr>
        <p:xfrm>
          <a:off x="533400" y="4627562"/>
          <a:ext cx="914400" cy="706438"/>
        </p:xfrm>
        <a:graphic>
          <a:graphicData uri="http://schemas.openxmlformats.org/presentationml/2006/ole">
            <p:oleObj spid="_x0000_s29703" name="Equation" r:id="rId9" imgW="558720" imgH="431640" progId="Equation.3">
              <p:embed/>
            </p:oleObj>
          </a:graphicData>
        </a:graphic>
      </p:graphicFrame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441325" y="4130675"/>
            <a:ext cx="159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Substitution</a:t>
            </a:r>
            <a:r>
              <a:rPr lang="en-US" dirty="0"/>
              <a:t>:</a:t>
            </a: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1600200" y="485616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" name="Object 21"/>
          <p:cNvGraphicFramePr>
            <a:graphicFrameLocks noChangeAspect="1"/>
          </p:cNvGraphicFramePr>
          <p:nvPr/>
        </p:nvGraphicFramePr>
        <p:xfrm>
          <a:off x="2209800" y="4627562"/>
          <a:ext cx="1392238" cy="642938"/>
        </p:xfrm>
        <a:graphic>
          <a:graphicData uri="http://schemas.openxmlformats.org/presentationml/2006/ole">
            <p:oleObj spid="_x0000_s29704" name="Equation" r:id="rId10" imgW="850680" imgH="393480" progId="Equation.3">
              <p:embed/>
            </p:oleObj>
          </a:graphicData>
        </a:graphic>
      </p:graphicFrame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569913" y="5295900"/>
          <a:ext cx="4745037" cy="1138238"/>
        </p:xfrm>
        <a:graphic>
          <a:graphicData uri="http://schemas.openxmlformats.org/presentationml/2006/ole">
            <p:oleObj spid="_x0000_s29705" name="Equation" r:id="rId11" imgW="2273040" imgH="545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23" grpId="0" animBg="1"/>
      <p:bldP spid="28" grpId="0" animBg="1"/>
      <p:bldP spid="34" grpId="1"/>
      <p:bldP spid="37" grpId="0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304800" y="685800"/>
          <a:ext cx="4495800" cy="1078451"/>
        </p:xfrm>
        <a:graphic>
          <a:graphicData uri="http://schemas.openxmlformats.org/presentationml/2006/ole">
            <p:oleObj spid="_x0000_s30722" name="Equation" r:id="rId4" imgW="2273040" imgH="545760" progId="Equation.3">
              <p:embed/>
            </p:oleObj>
          </a:graphicData>
        </a:graphic>
      </p:graphicFrame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304800" y="228600"/>
            <a:ext cx="16674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Discussion of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25627" name="Object 27"/>
          <p:cNvGraphicFramePr>
            <a:graphicFrameLocks noChangeAspect="1"/>
          </p:cNvGraphicFramePr>
          <p:nvPr/>
        </p:nvGraphicFramePr>
        <p:xfrm>
          <a:off x="457200" y="1981200"/>
          <a:ext cx="914400" cy="365125"/>
        </p:xfrm>
        <a:graphic>
          <a:graphicData uri="http://schemas.openxmlformats.org/presentationml/2006/ole">
            <p:oleObj spid="_x0000_s30723" name="Equation" r:id="rId5" imgW="444240" imgH="177480" progId="Equation.3">
              <p:embed/>
            </p:oleObj>
          </a:graphicData>
        </a:graphic>
      </p:graphicFrame>
      <p:graphicFrame>
        <p:nvGraphicFramePr>
          <p:cNvPr id="25628" name="Object 28"/>
          <p:cNvGraphicFramePr>
            <a:graphicFrameLocks noChangeAspect="1"/>
          </p:cNvGraphicFramePr>
          <p:nvPr/>
        </p:nvGraphicFramePr>
        <p:xfrm>
          <a:off x="1371600" y="1828800"/>
          <a:ext cx="2971800" cy="723900"/>
        </p:xfrm>
        <a:graphic>
          <a:graphicData uri="http://schemas.openxmlformats.org/presentationml/2006/ole">
            <p:oleObj spid="_x0000_s30724" name="Equation" r:id="rId6" imgW="2133360" imgH="520560" progId="Equation.DSMT4">
              <p:embed/>
            </p:oleObj>
          </a:graphicData>
        </a:graphic>
      </p:graphicFrame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5029200" y="1524000"/>
            <a:ext cx="2895600" cy="1012825"/>
            <a:chOff x="864" y="3648"/>
            <a:chExt cx="1824" cy="638"/>
          </a:xfrm>
        </p:grpSpPr>
        <p:sp>
          <p:nvSpPr>
            <p:cNvPr id="7" name="Rectangle 30"/>
            <p:cNvSpPr>
              <a:spLocks noChangeArrowheads="1"/>
            </p:cNvSpPr>
            <p:nvPr/>
          </p:nvSpPr>
          <p:spPr bwMode="auto">
            <a:xfrm>
              <a:off x="864" y="3648"/>
              <a:ext cx="182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" name="Object 29"/>
            <p:cNvGraphicFramePr>
              <a:graphicFrameLocks noChangeAspect="1"/>
            </p:cNvGraphicFramePr>
            <p:nvPr/>
          </p:nvGraphicFramePr>
          <p:xfrm>
            <a:off x="896" y="3681"/>
            <a:ext cx="1759" cy="605"/>
          </p:xfrm>
          <a:graphic>
            <a:graphicData uri="http://schemas.openxmlformats.org/presentationml/2006/ole">
              <p:oleObj spid="_x0000_s30725" name="Equation" r:id="rId7" imgW="1473120" imgH="507960" progId="Equation.DSMT4">
                <p:embed/>
              </p:oleObj>
            </a:graphicData>
          </a:graphic>
        </p:graphicFrame>
      </p:grpSp>
      <p:graphicFrame>
        <p:nvGraphicFramePr>
          <p:cNvPr id="2" name="Object 27"/>
          <p:cNvGraphicFramePr>
            <a:graphicFrameLocks noChangeAspect="1"/>
          </p:cNvGraphicFramePr>
          <p:nvPr/>
        </p:nvGraphicFramePr>
        <p:xfrm>
          <a:off x="457200" y="2743200"/>
          <a:ext cx="1071562" cy="442913"/>
        </p:xfrm>
        <a:graphic>
          <a:graphicData uri="http://schemas.openxmlformats.org/presentationml/2006/ole">
            <p:oleObj spid="_x0000_s30726" name="Equation" r:id="rId8" imgW="520560" imgH="215640" progId="Equation.DSMT4">
              <p:embed/>
            </p:oleObj>
          </a:graphicData>
        </a:graphic>
      </p:graphicFrame>
      <p:graphicFrame>
        <p:nvGraphicFramePr>
          <p:cNvPr id="4" name="Object 23"/>
          <p:cNvGraphicFramePr>
            <a:graphicFrameLocks noChangeAspect="1"/>
          </p:cNvGraphicFramePr>
          <p:nvPr/>
        </p:nvGraphicFramePr>
        <p:xfrm>
          <a:off x="319088" y="3263900"/>
          <a:ext cx="4772025" cy="1103313"/>
        </p:xfrm>
        <a:graphic>
          <a:graphicData uri="http://schemas.openxmlformats.org/presentationml/2006/ole">
            <p:oleObj spid="_x0000_s30727" name="Equation" r:id="rId9" imgW="2412720" imgH="558720" progId="Equation.DSMT4">
              <p:embed/>
            </p:oleObj>
          </a:graphicData>
        </a:graphic>
      </p:graphicFrame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5181600" y="3657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5791200" y="3200400"/>
            <a:ext cx="2895600" cy="990600"/>
            <a:chOff x="864" y="3648"/>
            <a:chExt cx="1824" cy="624"/>
          </a:xfrm>
        </p:grpSpPr>
        <p:sp>
          <p:nvSpPr>
            <p:cNvPr id="13" name="Rectangle 30"/>
            <p:cNvSpPr>
              <a:spLocks noChangeArrowheads="1"/>
            </p:cNvSpPr>
            <p:nvPr/>
          </p:nvSpPr>
          <p:spPr bwMode="auto">
            <a:xfrm>
              <a:off x="864" y="3648"/>
              <a:ext cx="182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4" name="Object 29"/>
            <p:cNvGraphicFramePr>
              <a:graphicFrameLocks noChangeAspect="1"/>
            </p:cNvGraphicFramePr>
            <p:nvPr/>
          </p:nvGraphicFramePr>
          <p:xfrm>
            <a:off x="1343" y="3847"/>
            <a:ext cx="864" cy="272"/>
          </p:xfrm>
          <a:graphic>
            <a:graphicData uri="http://schemas.openxmlformats.org/presentationml/2006/ole">
              <p:oleObj spid="_x0000_s30728" name="Equation" r:id="rId10" imgW="723600" imgH="228600" progId="Equation.DSMT4">
                <p:embed/>
              </p:oleObj>
            </a:graphicData>
          </a:graphic>
        </p:graphicFrame>
      </p:grpSp>
      <p:graphicFrame>
        <p:nvGraphicFramePr>
          <p:cNvPr id="25625" name="Object 25"/>
          <p:cNvGraphicFramePr>
            <a:graphicFrameLocks noChangeAspect="1"/>
          </p:cNvGraphicFramePr>
          <p:nvPr/>
        </p:nvGraphicFramePr>
        <p:xfrm>
          <a:off x="304800" y="4378219"/>
          <a:ext cx="3962400" cy="2403581"/>
        </p:xfrm>
        <a:graphic>
          <a:graphicData uri="http://schemas.openxmlformats.org/presentationml/2006/ole">
            <p:oleObj spid="_x0000_s30729" name="Photo Editor Photo" r:id="rId11" imgW="10593279" imgH="6428571" progId="MSPhotoEd.3">
              <p:embed/>
            </p:oleObj>
          </a:graphicData>
        </a:graphic>
      </p:graphicFrame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5029200" y="4876800"/>
            <a:ext cx="370967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Application of Debye theory for </a:t>
            </a:r>
          </a:p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v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arious metals with single fit </a:t>
            </a:r>
          </a:p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p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arameter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</a:t>
            </a:r>
            <a:r>
              <a:rPr lang="en-US" baseline="-250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D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17" name="Right Brace 16"/>
          <p:cNvSpPr/>
          <p:nvPr/>
        </p:nvSpPr>
        <p:spPr>
          <a:xfrm>
            <a:off x="4267200" y="4343400"/>
            <a:ext cx="685800" cy="2133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6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5105400" y="2667000"/>
            <a:ext cx="19992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when introducing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362200" y="304800"/>
            <a:ext cx="41910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2501283" y="431322"/>
            <a:ext cx="36615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The harmonic approximation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52400" y="1081088"/>
            <a:ext cx="3898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Consider the interaction potential 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096" name="Object 48"/>
          <p:cNvGraphicFramePr>
            <a:graphicFrameLocks noChangeAspect="1"/>
          </p:cNvGraphicFramePr>
          <p:nvPr/>
        </p:nvGraphicFramePr>
        <p:xfrm>
          <a:off x="3886200" y="1068234"/>
          <a:ext cx="1978025" cy="406400"/>
        </p:xfrm>
        <a:graphic>
          <a:graphicData uri="http://schemas.openxmlformats.org/presentationml/2006/ole">
            <p:oleObj spid="_x0000_s2096" name="Equation" r:id="rId4" imgW="1117440" imgH="228600" progId="Equation.DSMT4">
              <p:embed/>
            </p:oleObj>
          </a:graphicData>
        </a:graphic>
      </p:graphicFrame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52400" y="1535668"/>
            <a:ext cx="7930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perform a Taylor series expansion around the equilibrium positions: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097" name="Object 49"/>
          <p:cNvGraphicFramePr>
            <a:graphicFrameLocks noChangeAspect="1"/>
          </p:cNvGraphicFramePr>
          <p:nvPr/>
        </p:nvGraphicFramePr>
        <p:xfrm>
          <a:off x="304800" y="2057400"/>
          <a:ext cx="2989263" cy="835025"/>
        </p:xfrm>
        <a:graphic>
          <a:graphicData uri="http://schemas.openxmlformats.org/presentationml/2006/ole">
            <p:oleObj spid="_x0000_s2097" name="Equation" r:id="rId5" imgW="1688760" imgH="469800" progId="Equation.DSMT4">
              <p:embed/>
            </p:oleObj>
          </a:graphicData>
        </a:graphic>
      </p:graphicFrame>
      <p:sp>
        <p:nvSpPr>
          <p:cNvPr id="37" name="Right Brace 36"/>
          <p:cNvSpPr/>
          <p:nvPr/>
        </p:nvSpPr>
        <p:spPr>
          <a:xfrm rot="5400000">
            <a:off x="2209800" y="2667000"/>
            <a:ext cx="3048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2199962" y="3200400"/>
          <a:ext cx="652463" cy="430212"/>
        </p:xfrm>
        <a:graphic>
          <a:graphicData uri="http://schemas.openxmlformats.org/presentationml/2006/ole">
            <p:oleObj spid="_x0000_s2098" name="Equation" r:id="rId6" imgW="368280" imgH="241200" progId="Equation.DSMT4">
              <p:embed/>
            </p:oleObj>
          </a:graphicData>
        </a:graphic>
      </p:graphicFrame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2885762" y="3200400"/>
            <a:ext cx="2565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force constant matrix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099" name="Object 51"/>
          <p:cNvGraphicFramePr>
            <a:graphicFrameLocks noChangeAspect="1"/>
          </p:cNvGraphicFramePr>
          <p:nvPr/>
        </p:nvGraphicFramePr>
        <p:xfrm>
          <a:off x="3276600" y="2133600"/>
          <a:ext cx="2247900" cy="766762"/>
        </p:xfrm>
        <a:graphic>
          <a:graphicData uri="http://schemas.openxmlformats.org/presentationml/2006/ole">
            <p:oleObj spid="_x0000_s2099" name="Equation" r:id="rId7" imgW="1269720" imgH="431640" progId="Equation.DSMT4">
              <p:embed/>
            </p:oleObj>
          </a:graphicData>
        </a:graphic>
      </p:graphicFrame>
      <p:cxnSp>
        <p:nvCxnSpPr>
          <p:cNvPr id="41" name="Straight Arrow Connector 40"/>
          <p:cNvCxnSpPr/>
          <p:nvPr/>
        </p:nvCxnSpPr>
        <p:spPr>
          <a:xfrm rot="5400000" flipH="1" flipV="1">
            <a:off x="4991894" y="2856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5400" y="29718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00" name="Object 52"/>
          <p:cNvGraphicFramePr>
            <a:graphicFrameLocks noChangeAspect="1"/>
          </p:cNvGraphicFramePr>
          <p:nvPr/>
        </p:nvGraphicFramePr>
        <p:xfrm>
          <a:off x="7162800" y="2590800"/>
          <a:ext cx="1349375" cy="496887"/>
        </p:xfrm>
        <a:graphic>
          <a:graphicData uri="http://schemas.openxmlformats.org/presentationml/2006/ole">
            <p:oleObj spid="_x0000_s2100" name="Equation" r:id="rId8" imgW="761760" imgH="279360" progId="Equation.DSMT4">
              <p:embed/>
            </p:oleObj>
          </a:graphicData>
        </a:graphic>
      </p:graphicFrame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7162800" y="3048000"/>
          <a:ext cx="1528763" cy="879475"/>
        </p:xfrm>
        <a:graphic>
          <a:graphicData uri="http://schemas.openxmlformats.org/presentationml/2006/ole">
            <p:oleObj spid="_x0000_s2101" name="Equation" r:id="rId9" imgW="863280" imgH="495000" progId="Equation.DSMT4">
              <p:embed/>
            </p:oleObj>
          </a:graphicData>
        </a:graphic>
      </p:graphicFrame>
      <p:graphicFrame>
        <p:nvGraphicFramePr>
          <p:cNvPr id="2102" name="Object 54"/>
          <p:cNvGraphicFramePr>
            <a:graphicFrameLocks noChangeAspect="1"/>
          </p:cNvGraphicFramePr>
          <p:nvPr/>
        </p:nvGraphicFramePr>
        <p:xfrm>
          <a:off x="304800" y="4267200"/>
          <a:ext cx="1887537" cy="835025"/>
        </p:xfrm>
        <a:graphic>
          <a:graphicData uri="http://schemas.openxmlformats.org/presentationml/2006/ole">
            <p:oleObj spid="_x0000_s2102" name="Equation" r:id="rId10" imgW="1066680" imgH="469800" progId="Equation.DSMT4">
              <p:embed/>
            </p:oleObj>
          </a:graphicData>
        </a:graphic>
      </p:graphicFrame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228600" y="3810000"/>
            <a:ext cx="774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Since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2514600" y="4572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2879725" y="4454104"/>
          <a:ext cx="990600" cy="430213"/>
        </p:xfrm>
        <a:graphic>
          <a:graphicData uri="http://schemas.openxmlformats.org/presentationml/2006/ole">
            <p:oleObj spid="_x0000_s2103" name="Equation" r:id="rId11" imgW="558720" imgH="241200" progId="Equation.DSMT4">
              <p:embed/>
            </p:oleObj>
          </a:graphicData>
        </a:graphic>
      </p:graphicFrame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3886200" y="44958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104" name="Object 56"/>
          <p:cNvGraphicFramePr>
            <a:graphicFrameLocks noChangeAspect="1"/>
          </p:cNvGraphicFramePr>
          <p:nvPr/>
        </p:nvGraphicFramePr>
        <p:xfrm>
          <a:off x="4572000" y="4267200"/>
          <a:ext cx="3192463" cy="879475"/>
        </p:xfrm>
        <a:graphic>
          <a:graphicData uri="http://schemas.openxmlformats.org/presentationml/2006/ole">
            <p:oleObj spid="_x0000_s2104" name="Equation" r:id="rId12" imgW="1803240" imgH="495000" progId="Equation.DSMT4">
              <p:embed/>
            </p:oleObj>
          </a:graphicData>
        </a:graphic>
      </p:graphicFrame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457200" y="5410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07" name="Object 59"/>
          <p:cNvGraphicFramePr>
            <a:graphicFrameLocks noChangeAspect="1"/>
          </p:cNvGraphicFramePr>
          <p:nvPr/>
        </p:nvGraphicFramePr>
        <p:xfrm>
          <a:off x="7217542" y="5275556"/>
          <a:ext cx="228600" cy="400050"/>
        </p:xfrm>
        <a:graphic>
          <a:graphicData uri="http://schemas.openxmlformats.org/presentationml/2006/ole">
            <p:oleObj spid="_x0000_s2107" name="Equation" r:id="rId13" imgW="152280" imgH="266400" progId="Equation.DSMT4">
              <p:embed/>
            </p:oleObj>
          </a:graphicData>
        </a:graphic>
      </p:graphicFrame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2473912" y="6027384"/>
            <a:ext cx="12763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such that 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108" name="Object 60"/>
          <p:cNvGraphicFramePr>
            <a:graphicFrameLocks noChangeAspect="1"/>
          </p:cNvGraphicFramePr>
          <p:nvPr/>
        </p:nvGraphicFramePr>
        <p:xfrm>
          <a:off x="3826462" y="6000750"/>
          <a:ext cx="2266950" cy="400050"/>
        </p:xfrm>
        <a:graphic>
          <a:graphicData uri="http://schemas.openxmlformats.org/presentationml/2006/ole">
            <p:oleObj spid="_x0000_s2108" name="Equation" r:id="rId14" imgW="1511280" imgH="266400" progId="Equation.DSMT4">
              <p:embed/>
            </p:oleObj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838200" y="5334000"/>
            <a:ext cx="6514925" cy="369332"/>
            <a:chOff x="-76200" y="6096000"/>
            <a:chExt cx="6514925" cy="369332"/>
          </a:xfrm>
        </p:grpSpPr>
        <p:sp>
          <p:nvSpPr>
            <p:cNvPr id="57" name="Text Box 9"/>
            <p:cNvSpPr txBox="1">
              <a:spLocks noChangeArrowheads="1"/>
            </p:cNvSpPr>
            <p:nvPr/>
          </p:nvSpPr>
          <p:spPr bwMode="auto">
            <a:xfrm>
              <a:off x="-76200" y="6096000"/>
              <a:ext cx="65149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We can find an orthogonal matrix          which </a:t>
              </a:r>
              <a:r>
                <a:rPr lang="en-US" dirty="0" err="1" smtClean="0">
                  <a:latin typeface="Comic Sans MS" pitchFamily="66" charset="0"/>
                </a:rPr>
                <a:t>diagonalizes</a:t>
              </a:r>
              <a:r>
                <a:rPr lang="en-US" dirty="0" smtClean="0">
                  <a:latin typeface="Comic Sans MS" pitchFamily="66" charset="0"/>
                </a:rPr>
                <a:t> </a:t>
              </a:r>
              <a:endParaRPr lang="en-US" baseline="-25000" dirty="0">
                <a:latin typeface="Comic Sans MS" pitchFamily="66" charset="0"/>
              </a:endParaRPr>
            </a:p>
          </p:txBody>
        </p:sp>
        <p:graphicFrame>
          <p:nvGraphicFramePr>
            <p:cNvPr id="2109" name="Object 61"/>
            <p:cNvGraphicFramePr>
              <a:graphicFrameLocks noChangeAspect="1"/>
            </p:cNvGraphicFramePr>
            <p:nvPr/>
          </p:nvGraphicFramePr>
          <p:xfrm>
            <a:off x="3572522" y="6127810"/>
            <a:ext cx="609600" cy="272375"/>
          </p:xfrm>
          <a:graphic>
            <a:graphicData uri="http://schemas.openxmlformats.org/presentationml/2006/ole">
              <p:oleObj spid="_x0000_s2109" name="Equation" r:id="rId15" imgW="596880" imgH="266400" progId="Equation.DSMT4">
                <p:embed/>
              </p:oleObj>
            </a:graphicData>
          </a:graphic>
        </p:graphicFrame>
      </p:grpSp>
      <p:sp>
        <p:nvSpPr>
          <p:cNvPr id="35" name="Right Brace 34"/>
          <p:cNvSpPr/>
          <p:nvPr/>
        </p:nvSpPr>
        <p:spPr>
          <a:xfrm rot="5400000">
            <a:off x="3274012" y="4533900"/>
            <a:ext cx="228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514600" y="5029200"/>
            <a:ext cx="17796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real and symmetric</a:t>
            </a:r>
            <a:endParaRPr lang="en-US" sz="1400" baseline="-25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6131512" y="6019800"/>
            <a:ext cx="840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where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42" name="Object 35"/>
          <p:cNvGraphicFramePr>
            <a:graphicFrameLocks noChangeAspect="1"/>
          </p:cNvGraphicFramePr>
          <p:nvPr/>
        </p:nvGraphicFramePr>
        <p:xfrm>
          <a:off x="7086600" y="5594190"/>
          <a:ext cx="2057400" cy="1228299"/>
        </p:xfrm>
        <a:graphic>
          <a:graphicData uri="http://schemas.openxmlformats.org/presentationml/2006/ole">
            <p:oleObj spid="_x0000_s2110" name="Equation" r:id="rId16" imgW="1701720" imgH="1015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3" grpId="0"/>
      <p:bldP spid="36" grpId="0"/>
      <p:bldP spid="37" grpId="0" animBg="1"/>
      <p:bldP spid="38" grpId="0"/>
      <p:bldP spid="49" grpId="0"/>
      <p:bldP spid="51" grpId="0" animBg="1"/>
      <p:bldP spid="52" grpId="0"/>
      <p:bldP spid="54" grpId="0" animBg="1"/>
      <p:bldP spid="61" grpId="0"/>
      <p:bldP spid="35" grpId="0" animBg="1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14"/>
          <p:cNvSpPr>
            <a:spLocks noChangeArrowheads="1"/>
          </p:cNvSpPr>
          <p:nvPr/>
        </p:nvSpPr>
        <p:spPr bwMode="auto">
          <a:xfrm>
            <a:off x="457200" y="5638800"/>
            <a:ext cx="28956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381000" y="60609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78" name="Object 34"/>
          <p:cNvGraphicFramePr>
            <a:graphicFrameLocks noChangeAspect="1"/>
          </p:cNvGraphicFramePr>
          <p:nvPr/>
        </p:nvGraphicFramePr>
        <p:xfrm>
          <a:off x="989012" y="457200"/>
          <a:ext cx="3887788" cy="676275"/>
        </p:xfrm>
        <a:graphic>
          <a:graphicData uri="http://schemas.openxmlformats.org/presentationml/2006/ole">
            <p:oleObj spid="_x0000_s6178" name="Equation" r:id="rId4" imgW="2197080" imgH="380880" progId="Equation.DSMT4">
              <p:embed/>
            </p:oleObj>
          </a:graphicData>
        </a:graphic>
      </p:graphicFrame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381000" y="1371600"/>
            <a:ext cx="28424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normal coordinates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6180" name="Object 36"/>
          <p:cNvGraphicFramePr>
            <a:graphicFrameLocks noChangeAspect="1"/>
          </p:cNvGraphicFramePr>
          <p:nvPr/>
        </p:nvGraphicFramePr>
        <p:xfrm>
          <a:off x="3200400" y="1295400"/>
          <a:ext cx="1438275" cy="631825"/>
        </p:xfrm>
        <a:graphic>
          <a:graphicData uri="http://schemas.openxmlformats.org/presentationml/2006/ole">
            <p:oleObj spid="_x0000_s6180" name="Equation" r:id="rId5" imgW="812520" imgH="355320" progId="Equation.DSMT4">
              <p:embed/>
            </p:oleObj>
          </a:graphicData>
        </a:graphic>
      </p:graphicFrame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57200" y="2133600"/>
            <a:ext cx="38379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</a:t>
            </a:r>
            <a:r>
              <a:rPr lang="en-US" dirty="0" err="1" smtClean="0">
                <a:latin typeface="Comic Sans MS" pitchFamily="66" charset="0"/>
              </a:rPr>
              <a:t>diagonalize</a:t>
            </a:r>
            <a:r>
              <a:rPr lang="en-US" dirty="0" smtClean="0">
                <a:latin typeface="Comic Sans MS" pitchFamily="66" charset="0"/>
              </a:rPr>
              <a:t> the quadratic form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6181" name="Object 37"/>
          <p:cNvGraphicFramePr>
            <a:graphicFrameLocks noChangeAspect="1"/>
          </p:cNvGraphicFramePr>
          <p:nvPr/>
        </p:nvGraphicFramePr>
        <p:xfrm>
          <a:off x="4572000" y="1981200"/>
          <a:ext cx="2517775" cy="766763"/>
        </p:xfrm>
        <a:graphic>
          <a:graphicData uri="http://schemas.openxmlformats.org/presentationml/2006/ole">
            <p:oleObj spid="_x0000_s6181" name="Equation" r:id="rId6" imgW="1422360" imgH="431640" progId="Equation.DSMT4">
              <p:embed/>
            </p:oleObj>
          </a:graphicData>
        </a:graphic>
      </p:graphicFrame>
      <p:graphicFrame>
        <p:nvGraphicFramePr>
          <p:cNvPr id="6182" name="Object 38"/>
          <p:cNvGraphicFramePr>
            <a:graphicFrameLocks noChangeAspect="1"/>
          </p:cNvGraphicFramePr>
          <p:nvPr/>
        </p:nvGraphicFramePr>
        <p:xfrm>
          <a:off x="1262063" y="2971800"/>
          <a:ext cx="1506537" cy="654050"/>
        </p:xfrm>
        <a:graphic>
          <a:graphicData uri="http://schemas.openxmlformats.org/presentationml/2006/ole">
            <p:oleObj spid="_x0000_s6182" name="Equation" r:id="rId7" imgW="850680" imgH="368280" progId="Equation.DSMT4">
              <p:embed/>
            </p:oleObj>
          </a:graphicData>
        </a:graphic>
      </p:graphicFrame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200" y="3047999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42" name="AutoShape 7"/>
          <p:cNvSpPr>
            <a:spLocks noChangeArrowheads="1"/>
          </p:cNvSpPr>
          <p:nvPr/>
        </p:nvSpPr>
        <p:spPr bwMode="auto">
          <a:xfrm>
            <a:off x="2971800" y="3124199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83" name="Object 39"/>
          <p:cNvGraphicFramePr>
            <a:graphicFrameLocks noChangeAspect="1"/>
          </p:cNvGraphicFramePr>
          <p:nvPr/>
        </p:nvGraphicFramePr>
        <p:xfrm>
          <a:off x="3438525" y="2971800"/>
          <a:ext cx="1571625" cy="631825"/>
        </p:xfrm>
        <a:graphic>
          <a:graphicData uri="http://schemas.openxmlformats.org/presentationml/2006/ole">
            <p:oleObj spid="_x0000_s6183" name="Equation" r:id="rId8" imgW="888840" imgH="355320" progId="Equation.DSMT4">
              <p:embed/>
            </p:oleObj>
          </a:graphicData>
        </a:graphic>
      </p:graphicFrame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533400" y="3810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84" name="Object 40"/>
          <p:cNvGraphicFramePr>
            <a:graphicFrameLocks noChangeAspect="1"/>
          </p:cNvGraphicFramePr>
          <p:nvPr/>
        </p:nvGraphicFramePr>
        <p:xfrm>
          <a:off x="466725" y="4114801"/>
          <a:ext cx="2652713" cy="766762"/>
        </p:xfrm>
        <a:graphic>
          <a:graphicData uri="http://schemas.openxmlformats.org/presentationml/2006/ole">
            <p:oleObj spid="_x0000_s6184" name="Equation" r:id="rId9" imgW="1498320" imgH="431640" progId="Equation.DSMT4">
              <p:embed/>
            </p:oleObj>
          </a:graphicData>
        </a:graphic>
      </p:graphicFrame>
      <p:graphicFrame>
        <p:nvGraphicFramePr>
          <p:cNvPr id="6186" name="Object 42"/>
          <p:cNvGraphicFramePr>
            <a:graphicFrameLocks noChangeAspect="1"/>
          </p:cNvGraphicFramePr>
          <p:nvPr/>
        </p:nvGraphicFramePr>
        <p:xfrm>
          <a:off x="3048000" y="4114800"/>
          <a:ext cx="3687762" cy="766763"/>
        </p:xfrm>
        <a:graphic>
          <a:graphicData uri="http://schemas.openxmlformats.org/presentationml/2006/ole">
            <p:oleObj spid="_x0000_s6186" name="Equation" r:id="rId10" imgW="2082600" imgH="431640" progId="Equation.DSMT4">
              <p:embed/>
            </p:oleObj>
          </a:graphicData>
        </a:graphic>
      </p:graphicFrame>
      <p:graphicFrame>
        <p:nvGraphicFramePr>
          <p:cNvPr id="6187" name="Object 43"/>
          <p:cNvGraphicFramePr>
            <a:graphicFrameLocks noChangeAspect="1"/>
          </p:cNvGraphicFramePr>
          <p:nvPr/>
        </p:nvGraphicFramePr>
        <p:xfrm>
          <a:off x="829574" y="4953000"/>
          <a:ext cx="3282950" cy="766763"/>
        </p:xfrm>
        <a:graphic>
          <a:graphicData uri="http://schemas.openxmlformats.org/presentationml/2006/ole">
            <p:oleObj spid="_x0000_s6187" name="Equation" r:id="rId11" imgW="1854000" imgH="431640" progId="Equation.DSMT4">
              <p:embed/>
            </p:oleObj>
          </a:graphicData>
        </a:graphic>
      </p:graphicFrame>
      <p:graphicFrame>
        <p:nvGraphicFramePr>
          <p:cNvPr id="6188" name="Object 44"/>
          <p:cNvGraphicFramePr>
            <a:graphicFrameLocks noChangeAspect="1"/>
          </p:cNvGraphicFramePr>
          <p:nvPr/>
        </p:nvGraphicFramePr>
        <p:xfrm>
          <a:off x="4146550" y="4953000"/>
          <a:ext cx="2632075" cy="766763"/>
        </p:xfrm>
        <a:graphic>
          <a:graphicData uri="http://schemas.openxmlformats.org/presentationml/2006/ole">
            <p:oleObj spid="_x0000_s6188" name="Equation" r:id="rId12" imgW="1485720" imgH="431640" progId="Equation.DSMT4">
              <p:embed/>
            </p:oleObj>
          </a:graphicData>
        </a:graphic>
      </p:graphicFrame>
      <p:graphicFrame>
        <p:nvGraphicFramePr>
          <p:cNvPr id="6189" name="Object 45"/>
          <p:cNvGraphicFramePr>
            <a:graphicFrameLocks noChangeAspect="1"/>
          </p:cNvGraphicFramePr>
          <p:nvPr/>
        </p:nvGraphicFramePr>
        <p:xfrm>
          <a:off x="812800" y="5867400"/>
          <a:ext cx="2159000" cy="766763"/>
        </p:xfrm>
        <a:graphic>
          <a:graphicData uri="http://schemas.openxmlformats.org/presentationml/2006/ole">
            <p:oleObj spid="_x0000_s6189" name="Equation" r:id="rId13" imgW="121896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38" grpId="0"/>
      <p:bldP spid="39" grpId="0"/>
      <p:bldP spid="41" grpId="0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304800" y="457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838200" y="381000"/>
            <a:ext cx="78133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Hamiltonian in harmonic approximation can always be transformed into </a:t>
            </a:r>
          </a:p>
          <a:p>
            <a:r>
              <a:rPr lang="en-US" dirty="0" smtClean="0">
                <a:latin typeface="Comic Sans MS" pitchFamily="66" charset="0"/>
              </a:rPr>
              <a:t>diagonal structure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838200" y="1219200"/>
          <a:ext cx="2473325" cy="788987"/>
        </p:xfrm>
        <a:graphic>
          <a:graphicData uri="http://schemas.openxmlformats.org/presentationml/2006/ole">
            <p:oleObj spid="_x0000_s19458" name="Equation" r:id="rId4" imgW="1396800" imgH="444240" progId="Equation.DSMT4">
              <p:embed/>
            </p:oleObj>
          </a:graphicData>
        </a:graphic>
      </p:graphicFrame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81000" y="2209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762000" y="2145268"/>
            <a:ext cx="5806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harmonic oscillator problem with energy </a:t>
            </a:r>
            <a:r>
              <a:rPr lang="en-US" dirty="0" err="1" smtClean="0">
                <a:latin typeface="Comic Sans MS" pitchFamily="66" charset="0"/>
              </a:rPr>
              <a:t>eigenvalues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6553200" y="1954212"/>
          <a:ext cx="2382838" cy="788988"/>
        </p:xfrm>
        <a:graphic>
          <a:graphicData uri="http://schemas.openxmlformats.org/presentationml/2006/ole">
            <p:oleObj spid="_x0000_s19459" name="Equation" r:id="rId5" imgW="1346040" imgH="444240" progId="Equation.DSMT4">
              <p:embed/>
            </p:oleObj>
          </a:graphicData>
        </a:graphic>
      </p:graphicFrame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05444" y="2895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2800290"/>
            <a:ext cx="73997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problem in complete analogy to the photon gas in a cavity</a:t>
            </a:r>
            <a:endParaRPr lang="en-US" sz="20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1905000" y="4367212"/>
            <a:ext cx="2133600" cy="762000"/>
          </a:xfrm>
          <a:prstGeom prst="wedgeEllipseCallout">
            <a:avLst>
              <a:gd name="adj1" fmla="val -42969"/>
              <a:gd name="adj2" fmla="val -101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8"/>
          <p:cNvGraphicFramePr>
            <a:graphicFrameLocks noChangeAspect="1"/>
          </p:cNvGraphicFramePr>
          <p:nvPr/>
        </p:nvGraphicFramePr>
        <p:xfrm>
          <a:off x="1981200" y="4519612"/>
          <a:ext cx="1963738" cy="574675"/>
        </p:xfrm>
        <a:graphic>
          <a:graphicData uri="http://schemas.openxmlformats.org/presentationml/2006/ole">
            <p:oleObj spid="_x0000_s19460" name="Equation" r:id="rId6" imgW="1218960" imgH="355320" progId="Equation.DSMT4">
              <p:embed/>
            </p:oleObj>
          </a:graphicData>
        </a:graphic>
      </p:graphicFrame>
      <p:graphicFrame>
        <p:nvGraphicFramePr>
          <p:cNvPr id="12" name="Object 19"/>
          <p:cNvGraphicFramePr>
            <a:graphicFrameLocks noChangeAspect="1"/>
          </p:cNvGraphicFramePr>
          <p:nvPr/>
        </p:nvGraphicFramePr>
        <p:xfrm>
          <a:off x="609600" y="3605212"/>
          <a:ext cx="1416576" cy="609600"/>
        </p:xfrm>
        <a:graphic>
          <a:graphicData uri="http://schemas.openxmlformats.org/presentationml/2006/ole">
            <p:oleObj spid="_x0000_s19461" name="Equation" r:id="rId7" imgW="799920" imgH="342720" progId="Equation.DSMT4">
              <p:embed/>
            </p:oleObj>
          </a:graphicData>
        </a:graphic>
      </p:graphicFrame>
      <p:graphicFrame>
        <p:nvGraphicFramePr>
          <p:cNvPr id="13" name="Object 20"/>
          <p:cNvGraphicFramePr>
            <a:graphicFrameLocks noChangeAspect="1"/>
          </p:cNvGraphicFramePr>
          <p:nvPr/>
        </p:nvGraphicFramePr>
        <p:xfrm>
          <a:off x="1905000" y="3452812"/>
          <a:ext cx="2138362" cy="812800"/>
        </p:xfrm>
        <a:graphic>
          <a:graphicData uri="http://schemas.openxmlformats.org/presentationml/2006/ole">
            <p:oleObj spid="_x0000_s19462" name="Equation" r:id="rId8" imgW="1206360" imgH="457200" progId="Equation.DSMT4">
              <p:embed/>
            </p:oleObj>
          </a:graphicData>
        </a:graphic>
      </p:graphicFrame>
      <p:graphicFrame>
        <p:nvGraphicFramePr>
          <p:cNvPr id="14" name="Object 22"/>
          <p:cNvGraphicFramePr>
            <a:graphicFrameLocks noChangeAspect="1"/>
          </p:cNvGraphicFramePr>
          <p:nvPr/>
        </p:nvGraphicFramePr>
        <p:xfrm>
          <a:off x="3895725" y="3595687"/>
          <a:ext cx="2881313" cy="677863"/>
        </p:xfrm>
        <a:graphic>
          <a:graphicData uri="http://schemas.openxmlformats.org/presentationml/2006/ole">
            <p:oleObj spid="_x0000_s19463" name="Equation" r:id="rId9" imgW="1625400" imgH="380880" progId="Equation.DSMT4">
              <p:embed/>
            </p:oleObj>
          </a:graphicData>
        </a:graphic>
      </p:graphicFrame>
      <p:graphicFrame>
        <p:nvGraphicFramePr>
          <p:cNvPr id="15" name="Object 23"/>
          <p:cNvGraphicFramePr>
            <a:graphicFrameLocks noChangeAspect="1"/>
          </p:cNvGraphicFramePr>
          <p:nvPr/>
        </p:nvGraphicFramePr>
        <p:xfrm>
          <a:off x="873125" y="5205412"/>
          <a:ext cx="7294563" cy="814388"/>
        </p:xfrm>
        <a:graphic>
          <a:graphicData uri="http://schemas.openxmlformats.org/presentationml/2006/ole">
            <p:oleObj spid="_x0000_s19464" name="Equation" r:id="rId10" imgW="41148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 animBg="1"/>
      <p:bldP spid="6" grpId="0"/>
      <p:bldP spid="8" grpId="0" animBg="1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45062" y="898525"/>
          <a:ext cx="3619500" cy="857250"/>
        </p:xfrm>
        <a:graphic>
          <a:graphicData uri="http://schemas.openxmlformats.org/presentationml/2006/ole">
            <p:oleObj spid="_x0000_s20482" name="Equation" r:id="rId4" imgW="2044440" imgH="48240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038600" y="879475"/>
          <a:ext cx="2225675" cy="857250"/>
        </p:xfrm>
        <a:graphic>
          <a:graphicData uri="http://schemas.openxmlformats.org/presentationml/2006/ole">
            <p:oleObj spid="_x0000_s20483" name="Equation" r:id="rId5" imgW="1257120" imgH="482400" progId="Equation.DSMT4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6477000" y="925513"/>
          <a:ext cx="2024063" cy="811212"/>
        </p:xfrm>
        <a:graphic>
          <a:graphicData uri="http://schemas.openxmlformats.org/presentationml/2006/ole">
            <p:oleObj spid="_x0000_s20484" name="Equation" r:id="rId6" imgW="1143000" imgH="457200" progId="Equation.DSMT4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066800" y="218543"/>
          <a:ext cx="1371600" cy="730361"/>
        </p:xfrm>
        <a:graphic>
          <a:graphicData uri="http://schemas.openxmlformats.org/presentationml/2006/ole">
            <p:oleObj spid="_x0000_s20485" name="Equation" r:id="rId7" imgW="787320" imgH="419040" progId="Equation.DSMT4">
              <p:embed/>
            </p:oleObj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8600" y="381000"/>
            <a:ext cx="7312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964525" y="1905000"/>
            <a:ext cx="6274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up to this point no difference to the photon gas</a:t>
            </a:r>
            <a:endParaRPr lang="en-US" sz="20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04800" y="2819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2743200"/>
            <a:ext cx="77107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Difference appears when executing the j-sum over the phonon modes </a:t>
            </a:r>
          </a:p>
          <a:p>
            <a:r>
              <a:rPr lang="en-US" dirty="0" smtClean="0">
                <a:latin typeface="Comic Sans MS" pitchFamily="66" charset="0"/>
              </a:rPr>
              <a:t>by taking into account phonon dispersion relation</a:t>
            </a: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2743200" y="3733800"/>
            <a:ext cx="28956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2882283" y="3860322"/>
            <a:ext cx="2533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The Einstein model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463550" y="4543425"/>
            <a:ext cx="5459413" cy="550863"/>
            <a:chOff x="192" y="1134"/>
            <a:chExt cx="3439" cy="347"/>
          </a:xfrm>
        </p:grpSpPr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92" y="1200"/>
              <a:ext cx="15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In the Einstein </a:t>
              </a:r>
              <a:r>
                <a:rPr lang="en-US" dirty="0" smtClean="0">
                  <a:latin typeface="Comic Sans MS" pitchFamily="66" charset="0"/>
                </a:rPr>
                <a:t>model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1658" y="1134"/>
            <a:ext cx="749" cy="347"/>
          </p:xfrm>
          <a:graphic>
            <a:graphicData uri="http://schemas.openxmlformats.org/presentationml/2006/ole">
              <p:oleObj spid="_x0000_s20486" name="Equation" r:id="rId8" imgW="520560" imgH="241200" progId="Equation.DSMT4">
                <p:embed/>
              </p:oleObj>
            </a:graphicData>
          </a:graphic>
        </p:graphicFrame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352" y="1200"/>
              <a:ext cx="12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for all oscillators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162175" y="5257800"/>
          <a:ext cx="3313113" cy="849313"/>
        </p:xfrm>
        <a:graphic>
          <a:graphicData uri="http://schemas.openxmlformats.org/presentationml/2006/ole">
            <p:oleObj spid="_x0000_s20487" name="Equation" r:id="rId9" imgW="1587240" imgH="406080" progId="Equation.DSMT4">
              <p:embed/>
            </p:oleObj>
          </a:graphicData>
        </a:graphic>
      </p:graphicFrame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953000" y="6096000"/>
            <a:ext cx="2286000" cy="609600"/>
            <a:chOff x="1728" y="2160"/>
            <a:chExt cx="1440" cy="384"/>
          </a:xfrm>
        </p:grpSpPr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728" y="216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728" y="2544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060950" y="6248400"/>
            <a:ext cx="18263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zero point energy</a:t>
            </a:r>
          </a:p>
        </p:txBody>
      </p:sp>
      <p:sp>
        <p:nvSpPr>
          <p:cNvPr id="21" name="Oval 20"/>
          <p:cNvSpPr/>
          <p:nvPr/>
        </p:nvSpPr>
        <p:spPr>
          <a:xfrm>
            <a:off x="152400" y="47244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 animBg="1"/>
      <p:bldP spid="11" grpId="0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20"/>
          <p:cNvGrpSpPr>
            <a:grpSpLocks/>
          </p:cNvGrpSpPr>
          <p:nvPr/>
        </p:nvGrpSpPr>
        <p:grpSpPr bwMode="auto">
          <a:xfrm>
            <a:off x="228600" y="152400"/>
            <a:ext cx="3276600" cy="950913"/>
            <a:chOff x="144" y="2448"/>
            <a:chExt cx="2064" cy="599"/>
          </a:xfrm>
        </p:grpSpPr>
        <p:graphicFrame>
          <p:nvGraphicFramePr>
            <p:cNvPr id="12" name="Object 21"/>
            <p:cNvGraphicFramePr>
              <a:graphicFrameLocks noChangeAspect="1"/>
            </p:cNvGraphicFramePr>
            <p:nvPr/>
          </p:nvGraphicFramePr>
          <p:xfrm>
            <a:off x="1200" y="2448"/>
            <a:ext cx="1008" cy="599"/>
          </p:xfrm>
          <a:graphic>
            <a:graphicData uri="http://schemas.openxmlformats.org/presentationml/2006/ole">
              <p:oleObj spid="_x0000_s23556" name="Equation" r:id="rId4" imgW="876240" imgH="520560" progId="Equation.3">
                <p:embed/>
              </p:oleObj>
            </a:graphicData>
          </a:graphic>
        </p:graphicFrame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144" y="2592"/>
              <a:ext cx="10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Heat capacity</a:t>
              </a:r>
              <a:r>
                <a:rPr lang="en-US" dirty="0"/>
                <a:t>:</a:t>
              </a:r>
            </a:p>
          </p:txBody>
        </p:sp>
      </p:grpSp>
      <p:grpSp>
        <p:nvGrpSpPr>
          <p:cNvPr id="14" name="Group 23"/>
          <p:cNvGrpSpPr>
            <a:grpSpLocks/>
          </p:cNvGrpSpPr>
          <p:nvPr/>
        </p:nvGrpSpPr>
        <p:grpSpPr bwMode="auto">
          <a:xfrm>
            <a:off x="1752600" y="1371600"/>
            <a:ext cx="4953000" cy="1524000"/>
            <a:chOff x="1104" y="3216"/>
            <a:chExt cx="3120" cy="960"/>
          </a:xfrm>
        </p:grpSpPr>
        <p:sp>
          <p:nvSpPr>
            <p:cNvPr id="15" name="Rectangle 24"/>
            <p:cNvSpPr>
              <a:spLocks noChangeArrowheads="1"/>
            </p:cNvSpPr>
            <p:nvPr/>
          </p:nvSpPr>
          <p:spPr bwMode="auto">
            <a:xfrm>
              <a:off x="1104" y="3216"/>
              <a:ext cx="312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6" name="Object 25"/>
            <p:cNvGraphicFramePr>
              <a:graphicFrameLocks noChangeAspect="1"/>
            </p:cNvGraphicFramePr>
            <p:nvPr/>
          </p:nvGraphicFramePr>
          <p:xfrm>
            <a:off x="1248" y="3360"/>
            <a:ext cx="2832" cy="639"/>
          </p:xfrm>
          <a:graphic>
            <a:graphicData uri="http://schemas.openxmlformats.org/presentationml/2006/ole">
              <p:oleObj spid="_x0000_s23557" name="Equation" r:id="rId5" imgW="2247840" imgH="507960" progId="Equation.3">
                <p:embed/>
              </p:oleObj>
            </a:graphicData>
          </a:graphic>
        </p:graphicFrame>
      </p:grpSp>
      <p:sp>
        <p:nvSpPr>
          <p:cNvPr id="18" name="AutoShape 27"/>
          <p:cNvSpPr>
            <a:spLocks noChangeArrowheads="1"/>
          </p:cNvSpPr>
          <p:nvPr/>
        </p:nvSpPr>
        <p:spPr bwMode="auto">
          <a:xfrm rot="12466726">
            <a:off x="2698750" y="1158875"/>
            <a:ext cx="842963" cy="1676400"/>
          </a:xfrm>
          <a:prstGeom prst="wedgeEllipseCallout">
            <a:avLst>
              <a:gd name="adj1" fmla="val -62648"/>
              <a:gd name="adj2" fmla="val 81699"/>
            </a:avLst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rot="10800000"/>
          <a:lstStyle/>
          <a:p>
            <a:pPr algn="ctr"/>
            <a:endParaRPr lang="en-US"/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4327525" y="798513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Classical limit</a:t>
            </a:r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533400" y="3208337"/>
          <a:ext cx="4495800" cy="1014413"/>
        </p:xfrm>
        <a:graphic>
          <a:graphicData uri="http://schemas.openxmlformats.org/presentationml/2006/ole">
            <p:oleObj spid="_x0000_s23558" name="Equation" r:id="rId6" imgW="2247840" imgH="507960" progId="Equation.3">
              <p:embed/>
            </p:oleObj>
          </a:graphicData>
        </a:graphic>
      </p:graphicFrame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209800" y="2751137"/>
            <a:ext cx="3200400" cy="1905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2362200" y="465613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438400" y="4808537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 for</a:t>
            </a:r>
          </a:p>
        </p:txBody>
      </p:sp>
      <p:graphicFrame>
        <p:nvGraphicFramePr>
          <p:cNvPr id="24" name="Object 6"/>
          <p:cNvGraphicFramePr>
            <a:graphicFrameLocks noChangeAspect="1"/>
          </p:cNvGraphicFramePr>
          <p:nvPr/>
        </p:nvGraphicFramePr>
        <p:xfrm>
          <a:off x="2514600" y="5189537"/>
          <a:ext cx="1231900" cy="338138"/>
        </p:xfrm>
        <a:graphic>
          <a:graphicData uri="http://schemas.openxmlformats.org/presentationml/2006/ole">
            <p:oleObj spid="_x0000_s23559" name="Equation" r:id="rId7" imgW="787320" imgH="215640" progId="Equation.3">
              <p:embed/>
            </p:oleObj>
          </a:graphicData>
        </a:graphic>
      </p:graphicFrame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4876800" y="465613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5029200" y="4656137"/>
          <a:ext cx="2438400" cy="1039813"/>
        </p:xfrm>
        <a:graphic>
          <a:graphicData uri="http://schemas.openxmlformats.org/presentationml/2006/ole">
            <p:oleObj spid="_x0000_s23560" name="Equation" r:id="rId8" imgW="1218960" imgH="520560" progId="Equation.3">
              <p:embed/>
            </p:oleObj>
          </a:graphicData>
        </a:graphic>
      </p:graphicFrame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772400" y="4960937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for</a:t>
            </a:r>
          </a:p>
        </p:txBody>
      </p:sp>
      <p:graphicFrame>
        <p:nvGraphicFramePr>
          <p:cNvPr id="28" name="Object 10"/>
          <p:cNvGraphicFramePr>
            <a:graphicFrameLocks noChangeAspect="1"/>
          </p:cNvGraphicFramePr>
          <p:nvPr/>
        </p:nvGraphicFramePr>
        <p:xfrm>
          <a:off x="7769225" y="5341937"/>
          <a:ext cx="1212850" cy="338138"/>
        </p:xfrm>
        <a:graphic>
          <a:graphicData uri="http://schemas.openxmlformats.org/presentationml/2006/ole">
            <p:oleObj spid="_x0000_s23561" name="Equation" r:id="rId9" imgW="7743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1" grpId="0" animBg="1"/>
      <p:bldP spid="22" grpId="0" animBg="1"/>
      <p:bldP spid="23" grpId="0"/>
      <p:bldP spid="25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8" name="Object 16"/>
          <p:cNvGraphicFramePr>
            <a:graphicFrameLocks noChangeAspect="1"/>
          </p:cNvGraphicFramePr>
          <p:nvPr/>
        </p:nvGraphicFramePr>
        <p:xfrm>
          <a:off x="92075" y="231775"/>
          <a:ext cx="4845050" cy="4071938"/>
        </p:xfrm>
        <a:graphic>
          <a:graphicData uri="http://schemas.openxmlformats.org/presentationml/2006/ole">
            <p:oleObj spid="_x0000_s24578" name="Graph" r:id="rId4" imgW="3543840" imgH="2977920" progId="Origin50.Graph">
              <p:embed/>
            </p:oleObj>
          </a:graphicData>
        </a:graphic>
      </p:graphicFrame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800600" y="762000"/>
            <a:ext cx="3581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dirty="0">
                <a:latin typeface="Comic Sans MS" pitchFamily="66" charset="0"/>
              </a:rPr>
              <a:t>good news: Einstein model </a:t>
            </a:r>
          </a:p>
          <a:p>
            <a:r>
              <a:rPr lang="en-US" dirty="0">
                <a:latin typeface="Comic Sans MS" pitchFamily="66" charset="0"/>
              </a:rPr>
              <a:t>  explains decrease of </a:t>
            </a:r>
            <a:r>
              <a:rPr lang="en-US" dirty="0" err="1"/>
              <a:t>C</a:t>
            </a:r>
            <a:r>
              <a:rPr lang="en-US" baseline="-25000" dirty="0" err="1"/>
              <a:t>v</a:t>
            </a:r>
            <a:r>
              <a:rPr lang="en-US" dirty="0"/>
              <a:t> for T-&gt;0</a:t>
            </a:r>
          </a:p>
          <a:p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953000" y="2057405"/>
            <a:ext cx="3298825" cy="982664"/>
            <a:chOff x="288" y="3024"/>
            <a:chExt cx="2078" cy="619"/>
          </a:xfrm>
        </p:grpSpPr>
        <p:sp>
          <p:nvSpPr>
            <p:cNvPr id="5" name="Text Box 13"/>
            <p:cNvSpPr txBox="1">
              <a:spLocks noChangeArrowheads="1"/>
            </p:cNvSpPr>
            <p:nvPr/>
          </p:nvSpPr>
          <p:spPr bwMode="auto">
            <a:xfrm>
              <a:off x="288" y="3024"/>
              <a:ext cx="207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en-US" dirty="0">
                  <a:latin typeface="Comic Sans MS" pitchFamily="66" charset="0"/>
                </a:rPr>
                <a:t>bad news: </a:t>
              </a:r>
              <a:r>
                <a:rPr lang="en-US" dirty="0" smtClean="0">
                  <a:latin typeface="Comic Sans MS" pitchFamily="66" charset="0"/>
                </a:rPr>
                <a:t>Experiments</a:t>
              </a:r>
            </a:p>
            <a:p>
              <a:r>
                <a:rPr lang="en-US" dirty="0" smtClean="0">
                  <a:latin typeface="Comic Sans MS" pitchFamily="66" charset="0"/>
                </a:rPr>
                <a:t>  show </a:t>
              </a:r>
              <a:endParaRPr lang="en-US" dirty="0">
                <a:latin typeface="Comic Sans MS" pitchFamily="66" charset="0"/>
              </a:endParaRPr>
            </a:p>
            <a:p>
              <a:endParaRPr lang="en-US" dirty="0"/>
            </a:p>
          </p:txBody>
        </p:sp>
        <p:graphicFrame>
          <p:nvGraphicFramePr>
            <p:cNvPr id="6" name="Object 14"/>
            <p:cNvGraphicFramePr>
              <a:graphicFrameLocks noChangeAspect="1"/>
            </p:cNvGraphicFramePr>
            <p:nvPr/>
          </p:nvGraphicFramePr>
          <p:xfrm>
            <a:off x="384" y="3360"/>
            <a:ext cx="656" cy="283"/>
          </p:xfrm>
          <a:graphic>
            <a:graphicData uri="http://schemas.openxmlformats.org/presentationml/2006/ole">
              <p:oleObj spid="_x0000_s24579" name="Equation" r:id="rId5" imgW="558720" imgH="241200" progId="Equation.3">
                <p:embed/>
              </p:oleObj>
            </a:graphicData>
          </a:graphic>
        </p:graphicFrame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1104" y="3408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for T-&gt;0</a:t>
              </a:r>
            </a:p>
          </p:txBody>
        </p:sp>
      </p:grpSp>
      <p:sp>
        <p:nvSpPr>
          <p:cNvPr id="14" name="Oval 13"/>
          <p:cNvSpPr/>
          <p:nvPr/>
        </p:nvSpPr>
        <p:spPr>
          <a:xfrm>
            <a:off x="152400" y="5040312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381000" y="4967287"/>
            <a:ext cx="7273925" cy="412750"/>
            <a:chOff x="240" y="240"/>
            <a:chExt cx="4582" cy="260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240" y="240"/>
              <a:ext cx="36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Assumption that all modes have the same frequency </a:t>
              </a:r>
            </a:p>
          </p:txBody>
        </p:sp>
        <p:graphicFrame>
          <p:nvGraphicFramePr>
            <p:cNvPr id="17" name="Object 4"/>
            <p:cNvGraphicFramePr>
              <a:graphicFrameLocks noChangeAspect="1"/>
            </p:cNvGraphicFramePr>
            <p:nvPr/>
          </p:nvGraphicFramePr>
          <p:xfrm>
            <a:off x="3772" y="240"/>
            <a:ext cx="260" cy="260"/>
          </p:xfrm>
          <a:graphic>
            <a:graphicData uri="http://schemas.openxmlformats.org/presentationml/2006/ole">
              <p:oleObj spid="_x0000_s24581" name="Equation" r:id="rId6" imgW="215640" imgH="215640" progId="Equation.3">
                <p:embed/>
              </p:oleObj>
            </a:graphicData>
          </a:graphic>
        </p:graphicFrame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3996" y="252"/>
              <a:ext cx="8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unrealistic</a:t>
              </a:r>
            </a:p>
          </p:txBody>
        </p:sp>
      </p:grp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533400" y="557688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066800" y="5500687"/>
            <a:ext cx="13853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refinement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 animBg="1"/>
      <p:bldP spid="1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ChangeArrowheads="1"/>
          </p:cNvSpPr>
          <p:nvPr/>
        </p:nvSpPr>
        <p:spPr bwMode="auto">
          <a:xfrm>
            <a:off x="3124200" y="152400"/>
            <a:ext cx="28956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3" name="Text Box 33"/>
          <p:cNvSpPr txBox="1">
            <a:spLocks noChangeArrowheads="1"/>
          </p:cNvSpPr>
          <p:nvPr/>
        </p:nvSpPr>
        <p:spPr bwMode="auto">
          <a:xfrm>
            <a:off x="3263283" y="278922"/>
            <a:ext cx="2334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The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Debye </a:t>
            </a:r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model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38200" y="838200"/>
            <a:ext cx="541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Some facts about phonon dispersion relations</a:t>
            </a:r>
            <a:r>
              <a:rPr lang="en-US" dirty="0" smtClean="0"/>
              <a:t>: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For details see solid state physics lecture  </a:t>
            </a:r>
            <a:endParaRPr lang="en-US" sz="1400" dirty="0">
              <a:solidFill>
                <a:srgbClr val="00B050"/>
              </a:solidFill>
            </a:endParaRP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1343025" y="1690687"/>
          <a:ext cx="1054100" cy="388938"/>
        </p:xfrm>
        <a:graphic>
          <a:graphicData uri="http://schemas.openxmlformats.org/presentationml/2006/ole">
            <p:oleObj spid="_x0000_s25602" name="Equation" r:id="rId4" imgW="583920" imgH="215640" progId="Equation.3">
              <p:embed/>
            </p:oleObj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266825" y="2147887"/>
            <a:ext cx="476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wave vector </a:t>
            </a:r>
            <a:r>
              <a:rPr lang="en-US" u="sng"/>
              <a:t>k</a:t>
            </a:r>
            <a:r>
              <a:rPr lang="en-US"/>
              <a:t> labels particular phonon mode 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838200" y="1709737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1)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85825" y="2147887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2)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922338" y="2543175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3)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266825" y="2571750"/>
            <a:ext cx="5854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total # of modes = # of translational degrees of freedom 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266825" y="2986087"/>
            <a:ext cx="287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3Nmodes  in 3 dimensions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543425" y="2986087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 modes in 1 dimension</a:t>
            </a:r>
          </a:p>
        </p:txBody>
      </p:sp>
      <p:graphicFrame>
        <p:nvGraphicFramePr>
          <p:cNvPr id="13" name="Object 38"/>
          <p:cNvGraphicFramePr>
            <a:graphicFrameLocks noChangeAspect="1"/>
          </p:cNvGraphicFramePr>
          <p:nvPr/>
        </p:nvGraphicFramePr>
        <p:xfrm>
          <a:off x="2562225" y="1657350"/>
          <a:ext cx="1828800" cy="430212"/>
        </p:xfrm>
        <a:graphic>
          <a:graphicData uri="http://schemas.openxmlformats.org/presentationml/2006/ole">
            <p:oleObj spid="_x0000_s25603" name="Equation" r:id="rId5" imgW="914400" imgH="215640" progId="Equation.3">
              <p:embed/>
            </p:oleObj>
          </a:graphicData>
        </a:graphic>
      </p:graphicFrame>
      <p:sp>
        <p:nvSpPr>
          <p:cNvPr id="14" name="Oval 13"/>
          <p:cNvSpPr/>
          <p:nvPr/>
        </p:nvSpPr>
        <p:spPr>
          <a:xfrm>
            <a:off x="304800" y="9144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219200" y="3429000"/>
            <a:ext cx="43252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Example: Phonon dispersion of </a:t>
            </a:r>
            <a:r>
              <a:rPr lang="en-US" b="1" dirty="0" err="1" smtClean="0">
                <a:solidFill>
                  <a:srgbClr val="0070C0"/>
                </a:solidFill>
                <a:latin typeface="Comic Sans MS" pitchFamily="66" charset="0"/>
              </a:rPr>
              <a:t>GaAs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67000" y="6519446"/>
            <a:ext cx="662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data from D. </a:t>
            </a:r>
            <a:r>
              <a:rPr lang="en-US" sz="1600" dirty="0" err="1" smtClean="0"/>
              <a:t>Strauch</a:t>
            </a:r>
            <a:r>
              <a:rPr lang="en-US" sz="1600" dirty="0" smtClean="0"/>
              <a:t> and B. </a:t>
            </a:r>
            <a:r>
              <a:rPr lang="en-US" sz="1600" dirty="0" err="1" smtClean="0"/>
              <a:t>Dorner</a:t>
            </a:r>
            <a:r>
              <a:rPr lang="en-US" sz="1600" dirty="0" smtClean="0"/>
              <a:t>, </a:t>
            </a:r>
            <a:r>
              <a:rPr lang="fr-FR" sz="1600" dirty="0" smtClean="0"/>
              <a:t> </a:t>
            </a:r>
            <a:r>
              <a:rPr lang="fr-FR" sz="1600" dirty="0" smtClean="0"/>
              <a:t>J. Phys.: </a:t>
            </a:r>
            <a:r>
              <a:rPr lang="fr-FR" sz="1600" dirty="0" err="1" smtClean="0"/>
              <a:t>Condens</a:t>
            </a:r>
            <a:r>
              <a:rPr lang="fr-FR" sz="1600" dirty="0" smtClean="0"/>
              <a:t>. </a:t>
            </a:r>
            <a:r>
              <a:rPr lang="fr-FR" sz="1600" dirty="0" err="1" smtClean="0"/>
              <a:t>Matter</a:t>
            </a:r>
            <a:r>
              <a:rPr lang="fr-FR" sz="1600" dirty="0" smtClean="0"/>
              <a:t> </a:t>
            </a:r>
            <a:r>
              <a:rPr lang="fr-FR" sz="1600" b="1" dirty="0" smtClean="0"/>
              <a:t>2</a:t>
            </a:r>
            <a:r>
              <a:rPr lang="fr-FR" sz="1600" dirty="0" smtClean="0"/>
              <a:t> </a:t>
            </a:r>
            <a:r>
              <a:rPr lang="fr-FR" sz="1600" dirty="0" smtClean="0"/>
              <a:t>,1457</a:t>
            </a:r>
            <a:r>
              <a:rPr lang="fr-FR" sz="1600" dirty="0" smtClean="0"/>
              <a:t>,(1990</a:t>
            </a:r>
            <a:r>
              <a:rPr lang="fr-FR" sz="1600" dirty="0" smtClean="0"/>
              <a:t>)</a:t>
            </a:r>
            <a:endParaRPr lang="en-US" sz="16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838200" y="3750390"/>
            <a:ext cx="8305800" cy="2777985"/>
            <a:chOff x="838200" y="3750390"/>
            <a:chExt cx="8305800" cy="2777985"/>
          </a:xfrm>
        </p:grpSpPr>
        <p:pic>
          <p:nvPicPr>
            <p:cNvPr id="25604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38200" y="3750390"/>
              <a:ext cx="5715000" cy="2633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9" name="Straight Arrow Connector 18"/>
            <p:cNvCxnSpPr/>
            <p:nvPr/>
          </p:nvCxnSpPr>
          <p:spPr>
            <a:xfrm>
              <a:off x="1219200" y="6283912"/>
              <a:ext cx="57150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6477000" y="5943600"/>
              <a:ext cx="2667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k</a:t>
              </a:r>
              <a:endParaRPr lang="en-US" sz="2000" dirty="0" smtClean="0"/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f</a:t>
              </a:r>
              <a:r>
                <a:rPr lang="en-US" sz="1200" dirty="0" smtClean="0">
                  <a:solidFill>
                    <a:srgbClr val="00B050"/>
                  </a:solidFill>
                </a:rPr>
                <a:t>or selected high symmetry directions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1" animBg="1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ChangeArrowheads="1"/>
          </p:cNvSpPr>
          <p:nvPr/>
        </p:nvSpPr>
        <p:spPr bwMode="auto">
          <a:xfrm>
            <a:off x="228600" y="2286000"/>
            <a:ext cx="8686800" cy="396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219325" y="3048000"/>
          <a:ext cx="4400550" cy="1085850"/>
        </p:xfrm>
        <a:graphic>
          <a:graphicData uri="http://schemas.openxmlformats.org/presentationml/2006/ole">
            <p:oleObj spid="_x0000_s26626" name="Equation" r:id="rId4" imgW="2108160" imgH="520560" progId="Equation.3">
              <p:embed/>
            </p:oleObj>
          </a:graphicData>
        </a:graphic>
      </p:graphicFrame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3733800" y="2895600"/>
            <a:ext cx="0" cy="45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>
            <a:off x="3733800" y="2895600"/>
            <a:ext cx="18288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5562600" y="2895600"/>
            <a:ext cx="0" cy="45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9" name="Group 18"/>
          <p:cNvGrpSpPr>
            <a:grpSpLocks/>
          </p:cNvGrpSpPr>
          <p:nvPr/>
        </p:nvGrpSpPr>
        <p:grpSpPr bwMode="auto">
          <a:xfrm>
            <a:off x="3352800" y="2492375"/>
            <a:ext cx="2759075" cy="420688"/>
            <a:chOff x="2582" y="3239"/>
            <a:chExt cx="1738" cy="265"/>
          </a:xfrm>
        </p:grpSpPr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2582" y="3239"/>
              <a:ext cx="10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# of modes in </a:t>
              </a:r>
            </a:p>
          </p:txBody>
        </p:sp>
        <p:graphicFrame>
          <p:nvGraphicFramePr>
            <p:cNvPr id="11" name="Object 17"/>
            <p:cNvGraphicFramePr>
              <a:graphicFrameLocks noChangeAspect="1"/>
            </p:cNvGraphicFramePr>
            <p:nvPr/>
          </p:nvGraphicFramePr>
          <p:xfrm>
            <a:off x="3560" y="3242"/>
            <a:ext cx="760" cy="262"/>
          </p:xfrm>
          <a:graphic>
            <a:graphicData uri="http://schemas.openxmlformats.org/presentationml/2006/ole">
              <p:oleObj spid="_x0000_s26627" name="Formel" r:id="rId5" imgW="736560" imgH="253800" progId="Equation.DSMT4">
                <p:embed/>
              </p:oleObj>
            </a:graphicData>
          </a:graphic>
        </p:graphicFrame>
      </p:grpSp>
      <p:sp>
        <p:nvSpPr>
          <p:cNvPr id="12" name="Line 19"/>
          <p:cNvSpPr>
            <a:spLocks noChangeShapeType="1"/>
          </p:cNvSpPr>
          <p:nvPr/>
        </p:nvSpPr>
        <p:spPr bwMode="auto">
          <a:xfrm>
            <a:off x="3352800" y="3810000"/>
            <a:ext cx="685800" cy="1066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 flipH="1">
            <a:off x="4038600" y="3810000"/>
            <a:ext cx="685800" cy="1066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3124200" y="48006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Energy of a mode</a:t>
            </a:r>
          </a:p>
        </p:txBody>
      </p:sp>
      <p:graphicFrame>
        <p:nvGraphicFramePr>
          <p:cNvPr id="15" name="Object 22"/>
          <p:cNvGraphicFramePr>
            <a:graphicFrameLocks noChangeAspect="1"/>
          </p:cNvGraphicFramePr>
          <p:nvPr/>
        </p:nvGraphicFramePr>
        <p:xfrm>
          <a:off x="6848475" y="4800600"/>
          <a:ext cx="457200" cy="377825"/>
        </p:xfrm>
        <a:graphic>
          <a:graphicData uri="http://schemas.openxmlformats.org/presentationml/2006/ole">
            <p:oleObj spid="_x0000_s26628" name="Equation" r:id="rId6" imgW="215640" imgH="177480" progId="Equation.3">
              <p:embed/>
            </p:oleObj>
          </a:graphicData>
        </a:graphic>
      </p:graphicFrame>
      <p:graphicFrame>
        <p:nvGraphicFramePr>
          <p:cNvPr id="16" name="Object 23"/>
          <p:cNvGraphicFramePr>
            <a:graphicFrameLocks noChangeAspect="1"/>
          </p:cNvGraphicFramePr>
          <p:nvPr/>
        </p:nvGraphicFramePr>
        <p:xfrm>
          <a:off x="7467600" y="4876800"/>
          <a:ext cx="274638" cy="304800"/>
        </p:xfrm>
        <a:graphic>
          <a:graphicData uri="http://schemas.openxmlformats.org/presentationml/2006/ole">
            <p:oleObj spid="_x0000_s26629" name="Equation" r:id="rId7" imgW="114120" imgH="126720" progId="Equation.3">
              <p:embed/>
            </p:oleObj>
          </a:graphicData>
        </a:graphic>
      </p:graphicFrame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5105400" y="5334000"/>
            <a:ext cx="229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# of excited phonons</a:t>
            </a:r>
          </a:p>
        </p:txBody>
      </p:sp>
      <p:graphicFrame>
        <p:nvGraphicFramePr>
          <p:cNvPr id="18" name="Object 25"/>
          <p:cNvGraphicFramePr>
            <a:graphicFrameLocks noChangeAspect="1"/>
          </p:cNvGraphicFramePr>
          <p:nvPr/>
        </p:nvGraphicFramePr>
        <p:xfrm>
          <a:off x="7400925" y="5322888"/>
          <a:ext cx="914400" cy="406400"/>
        </p:xfrm>
        <a:graphic>
          <a:graphicData uri="http://schemas.openxmlformats.org/presentationml/2006/ole">
            <p:oleObj spid="_x0000_s26630" name="Equation" r:id="rId8" imgW="571320" imgH="253800" progId="Equation.3">
              <p:embed/>
            </p:oleObj>
          </a:graphicData>
        </a:graphic>
      </p:graphicFrame>
      <p:grpSp>
        <p:nvGrpSpPr>
          <p:cNvPr id="19" name="Group 30"/>
          <p:cNvGrpSpPr>
            <a:grpSpLocks/>
          </p:cNvGrpSpPr>
          <p:nvPr/>
        </p:nvGrpSpPr>
        <p:grpSpPr bwMode="auto">
          <a:xfrm>
            <a:off x="6367463" y="3646488"/>
            <a:ext cx="2395537" cy="517525"/>
            <a:chOff x="4011" y="2537"/>
            <a:chExt cx="1509" cy="326"/>
          </a:xfrm>
        </p:grpSpPr>
        <p:sp>
          <p:nvSpPr>
            <p:cNvPr id="20" name="Line 27"/>
            <p:cNvSpPr>
              <a:spLocks noChangeShapeType="1"/>
            </p:cNvSpPr>
            <p:nvPr/>
          </p:nvSpPr>
          <p:spPr bwMode="auto">
            <a:xfrm>
              <a:off x="4018" y="26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4011" y="2832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4158" y="2537"/>
              <a:ext cx="136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temperature independent</a:t>
              </a:r>
            </a:p>
            <a:p>
              <a:r>
                <a:rPr lang="en-US" sz="1400"/>
                <a:t>zero point energy</a:t>
              </a:r>
            </a:p>
          </p:txBody>
        </p:sp>
      </p:grp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5018088" y="4811713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= phonon energy</a:t>
            </a:r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381000" y="533400"/>
          <a:ext cx="2271713" cy="811213"/>
        </p:xfrm>
        <a:graphic>
          <a:graphicData uri="http://schemas.openxmlformats.org/presentationml/2006/ole">
            <p:oleObj spid="_x0000_s26631" name="Equation" r:id="rId9" imgW="1282680" imgH="457200" progId="Equation.DSMT4">
              <p:embed/>
            </p:oleObj>
          </a:graphicData>
        </a:graphic>
      </p:graphicFrame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8600" y="152400"/>
            <a:ext cx="541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evaluate the sum in the general result</a:t>
            </a:r>
            <a:endParaRPr lang="en-US" dirty="0" smtClean="0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52400" y="1447800"/>
            <a:ext cx="876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v</a:t>
            </a:r>
            <a:r>
              <a:rPr lang="en-US" dirty="0" smtClean="0">
                <a:latin typeface="Comic Sans MS" pitchFamily="66" charset="0"/>
              </a:rPr>
              <a:t>ia an integration using the concept of density of states: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/>
      <p:bldP spid="17" grpId="0"/>
      <p:bldP spid="23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7659</TotalTime>
  <Words>455</Words>
  <Application>Microsoft Office PowerPoint</Application>
  <PresentationFormat>On-screen Show (4:3)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Office Theme</vt:lpstr>
      <vt:lpstr>Photo Editor Photo</vt:lpstr>
      <vt:lpstr>Equation</vt:lpstr>
      <vt:lpstr>Microsoft Equation 3.0</vt:lpstr>
      <vt:lpstr>MathType 4.0 Equation</vt:lpstr>
      <vt:lpstr>Origin Graph</vt:lpstr>
      <vt:lpstr>Microsoft Photo Editor 3.0 Photo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308</cp:revision>
  <dcterms:created xsi:type="dcterms:W3CDTF">2010-08-30T23:12:30Z</dcterms:created>
  <dcterms:modified xsi:type="dcterms:W3CDTF">2010-11-03T21:22:54Z</dcterms:modified>
</cp:coreProperties>
</file>